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73" r:id="rId11"/>
    <p:sldId id="270" r:id="rId12"/>
    <p:sldId id="274" r:id="rId13"/>
    <p:sldId id="269" r:id="rId14"/>
    <p:sldId id="275" r:id="rId15"/>
    <p:sldId id="268" r:id="rId16"/>
    <p:sldId id="276" r:id="rId17"/>
    <p:sldId id="271" r:id="rId18"/>
    <p:sldId id="277" r:id="rId19"/>
    <p:sldId id="278" r:id="rId20"/>
    <p:sldId id="280" r:id="rId21"/>
    <p:sldId id="279" r:id="rId22"/>
    <p:sldId id="28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89B1-3833-4F20-BEF9-89533642129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0D65-CDCB-4242-8971-2F0E1EABE5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CH_01 7.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akuzativ množine</a:t>
            </a:r>
          </a:p>
          <a:p>
            <a:r>
              <a:rPr lang="cs-CZ" smtClean="0"/>
              <a:t>glagoli</a:t>
            </a:r>
          </a:p>
          <a:p>
            <a:r>
              <a:rPr lang="cs-CZ" smtClean="0"/>
              <a:t>niječni oblik, pitanje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500042"/>
            <a:ext cx="33575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smtClean="0"/>
              <a:t>studirati</a:t>
            </a:r>
          </a:p>
          <a:p>
            <a:r>
              <a:rPr lang="cs-CZ" sz="4000" smtClean="0"/>
              <a:t>znati </a:t>
            </a:r>
          </a:p>
          <a:p>
            <a:r>
              <a:rPr lang="cs-CZ" sz="4000" smtClean="0"/>
              <a:t>izgledati</a:t>
            </a:r>
          </a:p>
          <a:p>
            <a:r>
              <a:rPr lang="cs-CZ" sz="4000" smtClean="0"/>
              <a:t>padati</a:t>
            </a:r>
          </a:p>
          <a:p>
            <a:r>
              <a:rPr lang="cs-CZ" sz="4000" smtClean="0"/>
              <a:t>dati</a:t>
            </a:r>
          </a:p>
          <a:p>
            <a:r>
              <a:rPr lang="cs-CZ" sz="4000" smtClean="0"/>
              <a:t>razgovarati</a:t>
            </a:r>
          </a:p>
          <a:p>
            <a:r>
              <a:rPr lang="cs-CZ" sz="4000" smtClean="0"/>
              <a:t>čekati</a:t>
            </a:r>
          </a:p>
          <a:p>
            <a:r>
              <a:rPr lang="cs-CZ" sz="4000" smtClean="0"/>
              <a:t>pričati</a:t>
            </a:r>
          </a:p>
          <a:p>
            <a:r>
              <a:rPr lang="cs-CZ" sz="4000" smtClean="0"/>
              <a:t>gledati</a:t>
            </a:r>
            <a:endParaRPr lang="cs-CZ" sz="400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2714612" y="428604"/>
            <a:ext cx="38576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smtClean="0"/>
              <a:t>spavati</a:t>
            </a:r>
          </a:p>
          <a:p>
            <a:r>
              <a:rPr lang="cs-CZ" sz="4400" smtClean="0"/>
              <a:t>čitati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714875" y="214290"/>
          <a:ext cx="4214841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947"/>
                <a:gridCol w="1404947"/>
                <a:gridCol w="1404947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A-KONJUGACE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kuh</a:t>
                      </a:r>
                      <a:r>
                        <a:rPr lang="cs-CZ" sz="2800" b="1" u="sng" smtClean="0"/>
                        <a:t>ati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-aju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57159" y="214290"/>
          <a:ext cx="8572560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  <a:gridCol w="2857520"/>
                <a:gridCol w="2857520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I-KONJUGACE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u="none" smtClean="0"/>
                        <a:t>rad</a:t>
                      </a:r>
                      <a:r>
                        <a:rPr lang="cs-CZ" sz="2800" b="1" u="sng" smtClean="0"/>
                        <a:t>iti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Přímá spojovací šipka 3"/>
          <p:cNvCxnSpPr/>
          <p:nvPr/>
        </p:nvCxnSpPr>
        <p:spPr>
          <a:xfrm rot="5400000">
            <a:off x="1393009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242886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00100" y="642919"/>
            <a:ext cx="58579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smtClean="0"/>
              <a:t>nositi</a:t>
            </a:r>
          </a:p>
          <a:p>
            <a:r>
              <a:rPr lang="cs-CZ" sz="5400" smtClean="0"/>
              <a:t>voziti</a:t>
            </a:r>
          </a:p>
          <a:p>
            <a:r>
              <a:rPr lang="cs-CZ" sz="5400" smtClean="0"/>
              <a:t>učiti</a:t>
            </a:r>
          </a:p>
          <a:p>
            <a:r>
              <a:rPr lang="cs-CZ" sz="5400" smtClean="0"/>
              <a:t>trčati</a:t>
            </a:r>
          </a:p>
          <a:p>
            <a:r>
              <a:rPr lang="cs-CZ" sz="5400" smtClean="0"/>
              <a:t>moliti</a:t>
            </a:r>
          </a:p>
          <a:p>
            <a:r>
              <a:rPr lang="cs-CZ" sz="5400" smtClean="0"/>
              <a:t>sjediti</a:t>
            </a:r>
          </a:p>
          <a:p>
            <a:r>
              <a:rPr lang="cs-CZ" sz="5400" smtClean="0"/>
              <a:t>bježati</a:t>
            </a:r>
          </a:p>
          <a:p>
            <a:endParaRPr lang="cs-CZ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00430" y="214290"/>
          <a:ext cx="5429289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9763"/>
                <a:gridCol w="1809763"/>
                <a:gridCol w="1809763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I-KONJUGACE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u="none" smtClean="0"/>
                        <a:t>rad</a:t>
                      </a:r>
                      <a:r>
                        <a:rPr lang="cs-CZ" sz="2800" b="1" u="sng" smtClean="0"/>
                        <a:t>iti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rad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57159" y="214290"/>
          <a:ext cx="8572560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  <a:gridCol w="2857520"/>
                <a:gridCol w="2857520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E-KONJUGACE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zvati (se)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Přímá spojovací šipka 3"/>
          <p:cNvCxnSpPr/>
          <p:nvPr/>
        </p:nvCxnSpPr>
        <p:spPr>
          <a:xfrm rot="5400000">
            <a:off x="1393009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242886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72" y="428604"/>
            <a:ext cx="457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600" smtClean="0"/>
          </a:p>
          <a:p>
            <a:r>
              <a:rPr lang="cs-CZ" sz="3600" smtClean="0"/>
              <a:t>kazati</a:t>
            </a:r>
          </a:p>
          <a:p>
            <a:r>
              <a:rPr lang="cs-CZ" sz="3600" smtClean="0"/>
              <a:t>slati</a:t>
            </a:r>
          </a:p>
          <a:p>
            <a:r>
              <a:rPr lang="cs-CZ" sz="3600" smtClean="0"/>
              <a:t>zvati</a:t>
            </a:r>
          </a:p>
          <a:p>
            <a:r>
              <a:rPr lang="cs-CZ" sz="3600" smtClean="0"/>
              <a:t>pisati</a:t>
            </a:r>
          </a:p>
          <a:p>
            <a:r>
              <a:rPr lang="cs-CZ" sz="3600" smtClean="0"/>
              <a:t>pomagati</a:t>
            </a:r>
          </a:p>
          <a:p>
            <a:r>
              <a:rPr lang="cs-CZ" sz="3600" smtClean="0"/>
              <a:t>smijati se</a:t>
            </a:r>
          </a:p>
          <a:p>
            <a:r>
              <a:rPr lang="cs-CZ" sz="3600" smtClean="0"/>
              <a:t>umirati</a:t>
            </a:r>
          </a:p>
          <a:p>
            <a:r>
              <a:rPr lang="cs-CZ" sz="3600" smtClean="0"/>
              <a:t>prati</a:t>
            </a:r>
          </a:p>
          <a:p>
            <a:r>
              <a:rPr lang="cs-CZ" sz="3600" smtClean="0"/>
              <a:t>oprati</a:t>
            </a:r>
          </a:p>
          <a:p>
            <a:r>
              <a:rPr lang="cs-CZ" sz="3600" smtClean="0"/>
              <a:t>jesti</a:t>
            </a:r>
            <a:endParaRPr lang="cs-CZ" sz="360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714743" y="214290"/>
          <a:ext cx="5214975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38325"/>
                <a:gridCol w="1738325"/>
                <a:gridCol w="1738325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E-KONJUGACE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zvati (se)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zov</a:t>
                      </a:r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57159" y="214290"/>
          <a:ext cx="8572560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  <a:gridCol w="2857520"/>
                <a:gridCol w="2857520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-ovati / -ivati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kupovati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Přímá spojovací šipka 3"/>
          <p:cNvCxnSpPr/>
          <p:nvPr/>
        </p:nvCxnSpPr>
        <p:spPr>
          <a:xfrm rot="5400000">
            <a:off x="1393009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242886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428604"/>
            <a:ext cx="262789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smtClean="0"/>
              <a:t>doručkovati</a:t>
            </a:r>
          </a:p>
          <a:p>
            <a:r>
              <a:rPr lang="cs-CZ" sz="4000" smtClean="0"/>
              <a:t>putovati</a:t>
            </a:r>
          </a:p>
          <a:p>
            <a:r>
              <a:rPr lang="cs-CZ" sz="4000" smtClean="0"/>
              <a:t>vjerovati</a:t>
            </a:r>
            <a:endParaRPr lang="cs-CZ" sz="400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71867" y="642920"/>
          <a:ext cx="5357850" cy="57864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5950"/>
                <a:gridCol w="1785950"/>
                <a:gridCol w="1785950"/>
              </a:tblGrid>
              <a:tr h="1157295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-ovati / -ivati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kupovati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57295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157295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-ujemo</a:t>
                      </a:r>
                      <a:endParaRPr lang="cs-CZ" b="1"/>
                    </a:p>
                  </a:txBody>
                  <a:tcPr anchor="ctr"/>
                </a:tc>
              </a:tr>
              <a:tr h="1157295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-ujete</a:t>
                      </a:r>
                      <a:endParaRPr lang="cs-CZ" b="1"/>
                    </a:p>
                  </a:txBody>
                  <a:tcPr anchor="ctr"/>
                </a:tc>
              </a:tr>
              <a:tr h="1157295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kup</a:t>
                      </a:r>
                      <a:r>
                        <a:rPr lang="cs-CZ" b="1" smtClean="0"/>
                        <a:t>-uju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57159" y="214290"/>
          <a:ext cx="8572560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  <a:gridCol w="2857520"/>
                <a:gridCol w="2857520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-jeti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vidjeti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Přímá spojovací šipka 3"/>
          <p:cNvCxnSpPr/>
          <p:nvPr/>
        </p:nvCxnSpPr>
        <p:spPr>
          <a:xfrm rot="5400000">
            <a:off x="1393009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242886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42910" y="500042"/>
            <a:ext cx="137319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smtClean="0"/>
              <a:t>željeti</a:t>
            </a:r>
          </a:p>
          <a:p>
            <a:r>
              <a:rPr lang="cs-CZ" sz="3600" smtClean="0"/>
              <a:t>živjeti</a:t>
            </a:r>
          </a:p>
          <a:p>
            <a:r>
              <a:rPr lang="cs-CZ" sz="3600" smtClean="0"/>
              <a:t>letjeti</a:t>
            </a:r>
          </a:p>
          <a:p>
            <a:r>
              <a:rPr lang="cs-CZ" sz="3600" smtClean="0"/>
              <a:t>vidjeti</a:t>
            </a:r>
          </a:p>
          <a:p>
            <a:r>
              <a:rPr lang="cs-CZ" sz="3600" smtClean="0"/>
              <a:t>boljeti</a:t>
            </a:r>
            <a:endParaRPr lang="cs-CZ" sz="360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428860" y="214290"/>
          <a:ext cx="6500859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6953"/>
                <a:gridCol w="2166953"/>
                <a:gridCol w="2166953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-jeti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vidjeti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vid</a:t>
                      </a:r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571480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smtClean="0"/>
              <a:t>A-konjugace (-am, -aš, -a, -amo, -ate, -aju)</a:t>
            </a:r>
          </a:p>
          <a:p>
            <a:r>
              <a:rPr lang="cs-CZ" sz="3600" smtClean="0"/>
              <a:t>Petar (studirati) u Zagrebu.</a:t>
            </a:r>
            <a:r>
              <a:rPr lang="cs-CZ" sz="3600" smtClean="0"/>
              <a:t> </a:t>
            </a:r>
          </a:p>
          <a:p>
            <a:r>
              <a:rPr lang="cs-CZ" sz="3600" smtClean="0"/>
              <a:t>Otac (znati) majku jako dobro.</a:t>
            </a:r>
          </a:p>
          <a:p>
            <a:r>
              <a:rPr lang="cs-CZ" sz="3600" smtClean="0"/>
              <a:t>/ja/ (</a:t>
            </a:r>
            <a:r>
              <a:rPr lang="cs-CZ" sz="3600" smtClean="0"/>
              <a:t>izgledati) kao majmun.</a:t>
            </a:r>
          </a:p>
          <a:p>
            <a:r>
              <a:rPr lang="cs-CZ" sz="3600" smtClean="0"/>
              <a:t>Jabuka (padati) daleko od stabla.</a:t>
            </a:r>
          </a:p>
          <a:p>
            <a:r>
              <a:rPr lang="cs-CZ" sz="3600" smtClean="0"/>
              <a:t>/mi/ (razgovarati) s djecom.</a:t>
            </a:r>
          </a:p>
          <a:p>
            <a:r>
              <a:rPr lang="cs-CZ" sz="3600" smtClean="0"/>
              <a:t>/vi/ (čekati) autobus.</a:t>
            </a:r>
          </a:p>
          <a:p>
            <a:r>
              <a:rPr lang="cs-CZ" sz="3600" smtClean="0"/>
              <a:t>/ti/ (pričati) gluposti!</a:t>
            </a:r>
          </a:p>
          <a:p>
            <a:r>
              <a:rPr lang="cs-CZ" sz="3600" smtClean="0"/>
              <a:t>Roditelji (</a:t>
            </a:r>
            <a:r>
              <a:rPr lang="cs-CZ" sz="3600" smtClean="0"/>
              <a:t>gledati) televiziju</a:t>
            </a:r>
            <a:r>
              <a:rPr lang="cs-CZ" smtClean="0"/>
              <a:t>.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20" y="571480"/>
          <a:ext cx="8572560" cy="6000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AKUZATIV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-e (NOM)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 (NOM)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 (NOM)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mora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pse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cure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sunca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sinove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djevojke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znanja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stolove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kolege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sveučilišta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mozgove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Veronike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ponoći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pitanja</a:t>
                      </a:r>
                      <a:endParaRPr lang="cs-CZ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mrave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države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boli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sela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714356"/>
            <a:ext cx="83582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smtClean="0"/>
              <a:t>I-konjugace /-im; -iš, -i, -imo, -ite, -e/</a:t>
            </a:r>
          </a:p>
          <a:p>
            <a:r>
              <a:rPr lang="cs-CZ" sz="3200" smtClean="0"/>
              <a:t>Robovi (nositi) vodu.</a:t>
            </a:r>
          </a:p>
          <a:p>
            <a:r>
              <a:rPr lang="cs-CZ" sz="3200" smtClean="0"/>
              <a:t>Otac (</a:t>
            </a:r>
            <a:r>
              <a:rPr lang="cs-CZ" sz="3200" smtClean="0"/>
              <a:t>voziti) auto.</a:t>
            </a:r>
          </a:p>
          <a:p>
            <a:r>
              <a:rPr lang="cs-CZ" sz="3200" smtClean="0"/>
              <a:t>/ja/ (učiti) hrvatski.</a:t>
            </a:r>
          </a:p>
          <a:p>
            <a:r>
              <a:rPr lang="cs-CZ" sz="3200" smtClean="0"/>
              <a:t>/mi/ (trčati) preko ceste.</a:t>
            </a:r>
          </a:p>
          <a:p>
            <a:r>
              <a:rPr lang="cs-CZ" sz="3200" smtClean="0"/>
              <a:t>Svećenici (moliti) Boga za pomoć.</a:t>
            </a:r>
          </a:p>
          <a:p>
            <a:r>
              <a:rPr lang="cs-CZ" sz="3200" smtClean="0"/>
              <a:t>/vi/ (</a:t>
            </a:r>
            <a:r>
              <a:rPr lang="cs-CZ" sz="3200" smtClean="0"/>
              <a:t>sjediti) pored stola.</a:t>
            </a:r>
          </a:p>
          <a:p>
            <a:r>
              <a:rPr lang="cs-CZ" sz="3200" smtClean="0"/>
              <a:t>Vojnik (bježati) iz rata.</a:t>
            </a:r>
            <a:endParaRPr lang="cs-CZ" sz="32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8662" y="428604"/>
            <a:ext cx="7500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smtClean="0"/>
              <a:t>E-konjugace (-em, -eš, -e, -emo, -ete, -u)</a:t>
            </a:r>
          </a:p>
          <a:p>
            <a:r>
              <a:rPr lang="cs-CZ" sz="3200" smtClean="0"/>
              <a:t>kazati</a:t>
            </a:r>
          </a:p>
          <a:p>
            <a:r>
              <a:rPr lang="cs-CZ" sz="3200" smtClean="0"/>
              <a:t>slati</a:t>
            </a:r>
          </a:p>
          <a:p>
            <a:r>
              <a:rPr lang="cs-CZ" sz="3200" smtClean="0"/>
              <a:t>zvati</a:t>
            </a:r>
          </a:p>
          <a:p>
            <a:r>
              <a:rPr lang="cs-CZ" sz="3200" smtClean="0"/>
              <a:t>pisati</a:t>
            </a:r>
          </a:p>
          <a:p>
            <a:r>
              <a:rPr lang="cs-CZ" sz="3200" smtClean="0"/>
              <a:t>pomagati</a:t>
            </a:r>
          </a:p>
          <a:p>
            <a:r>
              <a:rPr lang="cs-CZ" sz="3200" smtClean="0"/>
              <a:t>smijati se</a:t>
            </a:r>
          </a:p>
          <a:p>
            <a:r>
              <a:rPr lang="cs-CZ" sz="3200" smtClean="0"/>
              <a:t>umirati</a:t>
            </a:r>
          </a:p>
          <a:p>
            <a:r>
              <a:rPr lang="cs-CZ" sz="3200" smtClean="0"/>
              <a:t>prati</a:t>
            </a:r>
          </a:p>
          <a:p>
            <a:r>
              <a:rPr lang="cs-CZ" sz="3200" smtClean="0"/>
              <a:t>oprati</a:t>
            </a:r>
          </a:p>
          <a:p>
            <a:r>
              <a:rPr lang="cs-CZ" sz="3200" smtClean="0"/>
              <a:t>jesti</a:t>
            </a:r>
            <a:endParaRPr lang="cs-CZ" sz="32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428604"/>
            <a:ext cx="77867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-ovati/-ivati (-ujem, -uješ, -uje, -ujemo, -ujete, -uju)</a:t>
            </a:r>
          </a:p>
          <a:p>
            <a:r>
              <a:rPr lang="cs-CZ" smtClean="0"/>
              <a:t>Roditelji (doručkovati) u kuhinji.</a:t>
            </a:r>
          </a:p>
          <a:p>
            <a:r>
              <a:rPr lang="cs-CZ" smtClean="0"/>
              <a:t>Ja rado (doručkovati) u krevetu.</a:t>
            </a:r>
          </a:p>
          <a:p>
            <a:r>
              <a:rPr lang="cs-CZ" smtClean="0"/>
              <a:t>Majka (kupovati) hranu u dućanu.</a:t>
            </a:r>
          </a:p>
          <a:p>
            <a:r>
              <a:rPr lang="cs-CZ" smtClean="0"/>
              <a:t>Komisija (nagrađivati) znanstvenika novcem.</a:t>
            </a:r>
          </a:p>
          <a:p>
            <a:r>
              <a:rPr lang="cs-CZ" smtClean="0"/>
              <a:t>Srbija (napredovati).</a:t>
            </a:r>
          </a:p>
          <a:p>
            <a:endParaRPr lang="cs-CZ"/>
          </a:p>
          <a:p>
            <a:r>
              <a:rPr lang="cs-CZ" smtClean="0"/>
              <a:t>-jeti (-im, -iš, -i, -imo, -ite, -e)</a:t>
            </a:r>
          </a:p>
          <a:p>
            <a:r>
              <a:rPr lang="cs-CZ" smtClean="0"/>
              <a:t>Mi (željeti) dobar tek!</a:t>
            </a:r>
          </a:p>
          <a:p>
            <a:r>
              <a:rPr lang="cs-CZ" smtClean="0"/>
              <a:t>Na otoku (živjeti) samo divlje svinje.</a:t>
            </a:r>
          </a:p>
          <a:p>
            <a:r>
              <a:rPr lang="cs-CZ" smtClean="0"/>
              <a:t>Avion (letjeti) prema Zagrebu.</a:t>
            </a:r>
          </a:p>
          <a:p>
            <a:r>
              <a:rPr lang="cs-CZ" smtClean="0"/>
              <a:t>/vi/ (vidjeti) film na vlastite oči.</a:t>
            </a:r>
          </a:p>
          <a:p>
            <a:r>
              <a:rPr lang="cs-CZ" smtClean="0"/>
              <a:t>(boljeti) me glava.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642918"/>
            <a:ext cx="8001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negacija glagola: ne + glagol</a:t>
            </a:r>
          </a:p>
          <a:p>
            <a:r>
              <a:rPr lang="cs-CZ" smtClean="0"/>
              <a:t>POZOR! NA ROZDÍL OD ČEŠTINY ZÁPORKA „NE“ SE PÍŠE ODDĚLENĚ</a:t>
            </a:r>
          </a:p>
          <a:p>
            <a:endParaRPr lang="cs-CZ"/>
          </a:p>
          <a:p>
            <a:r>
              <a:rPr lang="cs-CZ" smtClean="0"/>
              <a:t>Otac ne radi u tvornici nego radi u pekarni.</a:t>
            </a:r>
          </a:p>
          <a:p>
            <a:r>
              <a:rPr lang="cs-CZ" smtClean="0"/>
              <a:t>Majka ne ide kući nego ide na posao.</a:t>
            </a:r>
          </a:p>
          <a:p>
            <a:r>
              <a:rPr lang="cs-CZ" smtClean="0"/>
              <a:t>Ne studiram hrvatski nego ruski.</a:t>
            </a:r>
          </a:p>
          <a:p>
            <a:endParaRPr lang="cs-CZ"/>
          </a:p>
          <a:p>
            <a:endParaRPr lang="cs-CZ" smtClean="0"/>
          </a:p>
          <a:p>
            <a:r>
              <a:rPr lang="cs-CZ" smtClean="0"/>
              <a:t>postavljanje pitanja</a:t>
            </a:r>
          </a:p>
          <a:p>
            <a:r>
              <a:rPr lang="cs-CZ" b="1" smtClean="0"/>
              <a:t>přehození slovesa na první místo ve větě + li</a:t>
            </a:r>
          </a:p>
          <a:p>
            <a:endParaRPr lang="cs-CZ"/>
          </a:p>
          <a:p>
            <a:r>
              <a:rPr lang="cs-CZ" smtClean="0"/>
              <a:t>Ivan je doma. Je li Ivan doma?</a:t>
            </a:r>
          </a:p>
          <a:p>
            <a:r>
              <a:rPr lang="cs-CZ" smtClean="0"/>
              <a:t>Majka radi kod kuće. Radi li majka kod kuće?</a:t>
            </a:r>
          </a:p>
          <a:p>
            <a:r>
              <a:rPr lang="cs-CZ" smtClean="0"/>
              <a:t>Konobar nosi piće. Nosi li konobar piće?</a:t>
            </a:r>
          </a:p>
          <a:p>
            <a:endParaRPr lang="cs-CZ"/>
          </a:p>
          <a:p>
            <a:r>
              <a:rPr lang="cs-CZ" smtClean="0"/>
              <a:t>jiná možnost</a:t>
            </a:r>
          </a:p>
          <a:p>
            <a:r>
              <a:rPr lang="cs-CZ" b="1" smtClean="0"/>
              <a:t>Da li + zbytek věty</a:t>
            </a:r>
            <a:r>
              <a:rPr lang="cs-CZ" smtClean="0"/>
              <a:t>:</a:t>
            </a:r>
            <a:endParaRPr lang="cs-CZ"/>
          </a:p>
          <a:p>
            <a:r>
              <a:rPr lang="cs-CZ" smtClean="0"/>
              <a:t>Da li je Ivan doma? Da li majka radi kod kuće? Da li konobar nosi piće?</a:t>
            </a:r>
          </a:p>
          <a:p>
            <a:endParaRPr lang="cs-CZ"/>
          </a:p>
          <a:p>
            <a:r>
              <a:rPr lang="cs-CZ" smtClean="0"/>
              <a:t>odpovědi:</a:t>
            </a:r>
          </a:p>
          <a:p>
            <a:r>
              <a:rPr lang="cs-CZ" smtClean="0"/>
              <a:t>Da, jest. Da, radi. Ne, nije. Ne, ne radi. Da, nosi. Ne, nenosi.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751344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smtClean="0"/>
              <a:t>Bacanje smeća kroz (prozor) je strogo zabranjeno!</a:t>
            </a:r>
          </a:p>
          <a:p>
            <a:r>
              <a:rPr lang="cs-CZ" sz="2400" smtClean="0"/>
              <a:t>Brod plovi kroz (luka).</a:t>
            </a:r>
          </a:p>
          <a:p>
            <a:r>
              <a:rPr lang="cs-CZ" sz="2400" smtClean="0"/>
              <a:t>Bolje da idem niz (stepenice) nego da uzimam taxi.</a:t>
            </a:r>
          </a:p>
          <a:p>
            <a:r>
              <a:rPr lang="cs-CZ" sz="2400" smtClean="0"/>
              <a:t>Idemo niz (brdo) i susrećemo se s onima koji idu gore.</a:t>
            </a:r>
          </a:p>
          <a:p>
            <a:r>
              <a:rPr lang="cs-CZ" sz="2400" smtClean="0"/>
              <a:t>Obično jedemo meso uz (prilog).</a:t>
            </a:r>
          </a:p>
          <a:p>
            <a:r>
              <a:rPr lang="cs-CZ" sz="2400" smtClean="0"/>
              <a:t>Otac ide na kolodvor po (majka).</a:t>
            </a:r>
          </a:p>
          <a:p>
            <a:r>
              <a:rPr lang="cs-CZ" sz="2400" smtClean="0"/>
              <a:t>Idem na poštu po (pismo).</a:t>
            </a:r>
          </a:p>
          <a:p>
            <a:r>
              <a:rPr lang="cs-CZ" sz="2400" smtClean="0"/>
              <a:t>Navijači idu u (rupa) bez dna.</a:t>
            </a:r>
          </a:p>
          <a:p>
            <a:r>
              <a:rPr lang="cs-CZ" sz="2400" smtClean="0"/>
              <a:t>Stavi opremu među (stol) i (zid).</a:t>
            </a:r>
          </a:p>
          <a:p>
            <a:r>
              <a:rPr lang="cs-CZ" sz="2400" smtClean="0"/>
              <a:t>Kupujem poklon za (djeca, otac i majka).</a:t>
            </a:r>
          </a:p>
          <a:p>
            <a:r>
              <a:rPr lang="cs-CZ" sz="2400" smtClean="0"/>
              <a:t>Ovaj film nije ništa za (djevojka).</a:t>
            </a:r>
            <a:endParaRPr lang="cs-CZ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7159" y="357168"/>
          <a:ext cx="8501121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3707"/>
                <a:gridCol w="2833707"/>
                <a:gridCol w="2833707"/>
              </a:tblGrid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jednina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množina</a:t>
                      </a:r>
                      <a:endParaRPr lang="cs-CZ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konsonant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b="1" smtClean="0"/>
                        <a:t>-ovi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GENITIV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AKUZATIV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 (živ)</a:t>
                      </a:r>
                    </a:p>
                    <a:p>
                      <a:pPr algn="ctr"/>
                      <a:r>
                        <a:rPr lang="cs-CZ" b="1" baseline="0" smtClean="0"/>
                        <a:t>-- (než)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</a:p>
                    <a:p>
                      <a:pPr algn="ctr"/>
                      <a:r>
                        <a:rPr lang="cs-CZ" b="1" smtClean="0"/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b="1" smtClean="0"/>
                        <a:t>-ovi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</a:p>
                    <a:p>
                      <a:pPr algn="ctr"/>
                      <a:r>
                        <a:rPr lang="cs-CZ" b="1" smtClean="0"/>
                        <a:t>-em (po měkkých souhl.)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7159" y="357168"/>
          <a:ext cx="8501121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3707"/>
                <a:gridCol w="2833707"/>
                <a:gridCol w="2833707"/>
              </a:tblGrid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jednina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množina</a:t>
                      </a:r>
                      <a:endParaRPr lang="cs-CZ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GENITIV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AKUZATIV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</a:t>
                      </a:r>
                    </a:p>
                    <a:p>
                      <a:pPr algn="ctr"/>
                      <a:r>
                        <a:rPr lang="cs-CZ" b="1" smtClean="0"/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-ama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7159" y="357168"/>
          <a:ext cx="8501121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3707"/>
                <a:gridCol w="2833707"/>
                <a:gridCol w="2833707"/>
              </a:tblGrid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jednina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množina</a:t>
                      </a:r>
                      <a:endParaRPr lang="cs-CZ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konsonant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GENITIV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-i</a:t>
                      </a:r>
                    </a:p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-iju</a:t>
                      </a:r>
                      <a:endParaRPr lang="cs-CZ" b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AKUZATIV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VOKATIV</a:t>
                      </a:r>
                      <a:endParaRPr lang="cs-CZ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-i</a:t>
                      </a: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-ju</a:t>
                      </a:r>
                      <a:endParaRPr lang="cs-CZ" b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7159" y="357168"/>
          <a:ext cx="8501121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3707"/>
                <a:gridCol w="2833707"/>
                <a:gridCol w="2833707"/>
              </a:tblGrid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</a:t>
                      </a:r>
                      <a:r>
                        <a:rPr lang="cs-CZ" baseline="0" smtClean="0"/>
                        <a:t> ROD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jednina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množina</a:t>
                      </a:r>
                      <a:endParaRPr lang="cs-CZ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</a:t>
                      </a:r>
                    </a:p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GENITIV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-a</a:t>
                      </a:r>
                      <a:endParaRPr lang="cs-CZ" b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AKUZATIV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</a:t>
                      </a:r>
                    </a:p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VOKATIV</a:t>
                      </a:r>
                      <a:endParaRPr lang="cs-CZ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-o</a:t>
                      </a:r>
                    </a:p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-a</a:t>
                      </a:r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  <a:tr h="79474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-ima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428604"/>
            <a:ext cx="835824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mtClean="0"/>
              <a:t>GLAGOLI</a:t>
            </a:r>
          </a:p>
          <a:p>
            <a:pPr algn="ctr"/>
            <a:endParaRPr lang="cs-CZ"/>
          </a:p>
          <a:p>
            <a:r>
              <a:rPr lang="cs-CZ" smtClean="0"/>
              <a:t>5 skupin</a:t>
            </a:r>
          </a:p>
          <a:p>
            <a:endParaRPr lang="cs-CZ"/>
          </a:p>
          <a:p>
            <a:r>
              <a:rPr lang="cs-CZ" smtClean="0"/>
              <a:t>A – konjugace (kuhati, znati, dati) vzor KUH</a:t>
            </a:r>
            <a:r>
              <a:rPr lang="cs-CZ" u="sng" smtClean="0"/>
              <a:t>A</a:t>
            </a:r>
            <a:r>
              <a:rPr lang="cs-CZ" smtClean="0"/>
              <a:t>TI</a:t>
            </a:r>
          </a:p>
          <a:p>
            <a:r>
              <a:rPr lang="cs-CZ"/>
              <a:t>I</a:t>
            </a:r>
            <a:r>
              <a:rPr lang="cs-CZ" smtClean="0"/>
              <a:t> – konjugace (raditi, voditi, nositi) vzor RAD</a:t>
            </a:r>
            <a:r>
              <a:rPr lang="cs-CZ" u="sng" smtClean="0"/>
              <a:t>I</a:t>
            </a:r>
            <a:r>
              <a:rPr lang="cs-CZ" smtClean="0"/>
              <a:t>TI</a:t>
            </a:r>
          </a:p>
          <a:p>
            <a:r>
              <a:rPr lang="cs-CZ" smtClean="0"/>
              <a:t>E- konjugace (zvati se, slati, pisati) vzor ZVATI SE</a:t>
            </a:r>
          </a:p>
          <a:p>
            <a:endParaRPr lang="cs-CZ"/>
          </a:p>
          <a:p>
            <a:r>
              <a:rPr lang="cs-CZ" smtClean="0"/>
              <a:t>slovesa končící –ovati / -ivati vzor KUP</a:t>
            </a:r>
            <a:r>
              <a:rPr lang="cs-CZ" u="sng" smtClean="0"/>
              <a:t>OVAT</a:t>
            </a:r>
            <a:r>
              <a:rPr lang="cs-CZ" smtClean="0"/>
              <a:t>I</a:t>
            </a:r>
          </a:p>
          <a:p>
            <a:endParaRPr lang="cs-CZ"/>
          </a:p>
          <a:p>
            <a:r>
              <a:rPr lang="cs-CZ" smtClean="0"/>
              <a:t>slovesa končící –jeti vzor VID</a:t>
            </a:r>
            <a:r>
              <a:rPr lang="cs-CZ" u="sng" smtClean="0"/>
              <a:t>JETI</a:t>
            </a:r>
            <a:r>
              <a:rPr lang="cs-CZ" smtClean="0"/>
              <a:t> (koncovky shodné s I-konjugací)</a:t>
            </a:r>
          </a:p>
          <a:p>
            <a:endParaRPr lang="cs-CZ"/>
          </a:p>
          <a:p>
            <a:r>
              <a:rPr lang="cs-CZ" smtClean="0"/>
              <a:t>výjimky z těchto skupin:</a:t>
            </a:r>
          </a:p>
          <a:p>
            <a:r>
              <a:rPr lang="cs-CZ" smtClean="0"/>
              <a:t>biti – sam –si – je – smo – ste - su</a:t>
            </a:r>
          </a:p>
          <a:p>
            <a:r>
              <a:rPr lang="cs-CZ" smtClean="0"/>
              <a:t>htjeti – hoćem – hoćeš – hoć</a:t>
            </a:r>
            <a:r>
              <a:rPr lang="cs-CZ" u="sng" smtClean="0"/>
              <a:t>e</a:t>
            </a:r>
            <a:r>
              <a:rPr lang="cs-CZ" smtClean="0"/>
              <a:t> – hoćemo – hoćete - hoć</a:t>
            </a:r>
            <a:r>
              <a:rPr lang="cs-CZ" u="sng" smtClean="0"/>
              <a:t>e</a:t>
            </a:r>
          </a:p>
          <a:p>
            <a:r>
              <a:rPr lang="cs-CZ" smtClean="0"/>
              <a:t>moći – mogu – možeš – može – možemo – možete - mogu</a:t>
            </a:r>
          </a:p>
          <a:p>
            <a:pPr algn="ctr"/>
            <a:endParaRPr lang="cs-CZ"/>
          </a:p>
          <a:p>
            <a:pPr algn="ctr"/>
            <a:endParaRPr lang="cs-CZ" smtClean="0"/>
          </a:p>
          <a:p>
            <a:pPr algn="ctr"/>
            <a:endParaRPr lang="cs-CZ"/>
          </a:p>
          <a:p>
            <a:pPr algn="ctr"/>
            <a:endParaRPr lang="cs-CZ" smtClean="0"/>
          </a:p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57159" y="214290"/>
          <a:ext cx="8572560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  <a:gridCol w="2857520"/>
                <a:gridCol w="2857520"/>
              </a:tblGrid>
              <a:tr h="124302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b="1" smtClean="0"/>
                        <a:t>A-KONJUGACE</a:t>
                      </a:r>
                      <a:endParaRPr lang="cs-CZ" sz="2800" b="1" baseline="0" smtClean="0"/>
                    </a:p>
                    <a:p>
                      <a:pPr algn="ctr"/>
                      <a:r>
                        <a:rPr lang="cs-CZ" sz="2800" b="1" smtClean="0"/>
                        <a:t>kuh</a:t>
                      </a:r>
                      <a:r>
                        <a:rPr lang="cs-CZ" sz="2800" b="1" u="sng" smtClean="0"/>
                        <a:t>ati</a:t>
                      </a:r>
                      <a:endParaRPr lang="cs-CZ" sz="2800" b="1" u="sng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osoba/číslo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jednina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množina</a:t>
                      </a:r>
                      <a:endParaRPr lang="cs-CZ" b="0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1.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-amo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2.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-aš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-ate</a:t>
                      </a:r>
                      <a:endParaRPr lang="cs-CZ" b="1"/>
                    </a:p>
                  </a:txBody>
                  <a:tcPr anchor="ctr"/>
                </a:tc>
              </a:tr>
              <a:tr h="1243021"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3.</a:t>
                      </a:r>
                      <a:endParaRPr lang="cs-CZ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smtClean="0"/>
                        <a:t>kuh</a:t>
                      </a:r>
                      <a:r>
                        <a:rPr lang="cs-CZ" b="1" smtClean="0"/>
                        <a:t>-aju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Přímá spojovací šipka 3"/>
          <p:cNvCxnSpPr/>
          <p:nvPr/>
        </p:nvCxnSpPr>
        <p:spPr>
          <a:xfrm rot="5400000">
            <a:off x="1393009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242886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1113</Words>
  <Application>Microsoft Office PowerPoint</Application>
  <PresentationFormat>Předvádění na obrazovce (4:3)</PresentationFormat>
  <Paragraphs>413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CH_01 7. lekcija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CH_01 7. lekcija</dc:title>
  <dc:creator>Pavel</dc:creator>
  <cp:lastModifiedBy>Pavel</cp:lastModifiedBy>
  <cp:revision>7</cp:revision>
  <dcterms:created xsi:type="dcterms:W3CDTF">2012-11-08T13:22:59Z</dcterms:created>
  <dcterms:modified xsi:type="dcterms:W3CDTF">2012-11-08T14:23:05Z</dcterms:modified>
</cp:coreProperties>
</file>