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řední styl 2 – zvýraznění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CB26B6DA-D537-4071-9498-CD5E5E7E913B}" type="datetimeFigureOut">
              <a:rPr lang="cs-CZ" smtClean="0"/>
              <a:t>22.11.2012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CC8DF31-DC6B-4532-BA90-C123E3061FB0}" type="slidenum">
              <a:rPr lang="cs-CZ" smtClean="0"/>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CB26B6DA-D537-4071-9498-CD5E5E7E913B}" type="datetimeFigureOut">
              <a:rPr lang="cs-CZ" smtClean="0"/>
              <a:t>22.11.2012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CC8DF31-DC6B-4532-BA90-C123E3061FB0}"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CB26B6DA-D537-4071-9498-CD5E5E7E913B}" type="datetimeFigureOut">
              <a:rPr lang="cs-CZ" smtClean="0"/>
              <a:t>22.11.2012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CC8DF31-DC6B-4532-BA90-C123E3061FB0}" type="slidenum">
              <a:rPr lang="cs-CZ" smtClean="0"/>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CB26B6DA-D537-4071-9498-CD5E5E7E913B}" type="datetimeFigureOut">
              <a:rPr lang="cs-CZ" smtClean="0"/>
              <a:t>22.11.2012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CC8DF31-DC6B-4532-BA90-C123E3061FB0}" type="slidenum">
              <a:rPr lang="cs-CZ" smtClean="0"/>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CB26B6DA-D537-4071-9498-CD5E5E7E913B}" type="datetimeFigureOut">
              <a:rPr lang="cs-CZ" smtClean="0"/>
              <a:t>22.11.2012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CC8DF31-DC6B-4532-BA90-C123E3061FB0}" type="slidenum">
              <a:rPr lang="cs-CZ" smtClean="0"/>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CB26B6DA-D537-4071-9498-CD5E5E7E913B}" type="datetimeFigureOut">
              <a:rPr lang="cs-CZ" smtClean="0"/>
              <a:t>22.11.2012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CC8DF31-DC6B-4532-BA90-C123E3061FB0}" type="slidenum">
              <a:rPr lang="cs-CZ" smtClean="0"/>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CB26B6DA-D537-4071-9498-CD5E5E7E913B}" type="datetimeFigureOut">
              <a:rPr lang="cs-CZ" smtClean="0"/>
              <a:t>22.11.2012</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4CC8DF31-DC6B-4532-BA90-C123E3061FB0}" type="slidenum">
              <a:rPr lang="cs-CZ" smtClean="0"/>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CB26B6DA-D537-4071-9498-CD5E5E7E913B}" type="datetimeFigureOut">
              <a:rPr lang="cs-CZ" smtClean="0"/>
              <a:t>22.11.2012</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4CC8DF31-DC6B-4532-BA90-C123E3061FB0}" type="slidenum">
              <a:rPr lang="cs-CZ" smtClean="0"/>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CB26B6DA-D537-4071-9498-CD5E5E7E913B}" type="datetimeFigureOut">
              <a:rPr lang="cs-CZ" smtClean="0"/>
              <a:t>22.11.2012</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4CC8DF31-DC6B-4532-BA90-C123E3061FB0}"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CB26B6DA-D537-4071-9498-CD5E5E7E913B}" type="datetimeFigureOut">
              <a:rPr lang="cs-CZ" smtClean="0"/>
              <a:t>22.11.2012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CC8DF31-DC6B-4532-BA90-C123E3061FB0}" type="slidenum">
              <a:rPr lang="cs-CZ" smtClean="0"/>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CB26B6DA-D537-4071-9498-CD5E5E7E913B}" type="datetimeFigureOut">
              <a:rPr lang="cs-CZ" smtClean="0"/>
              <a:t>22.11.2012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CC8DF31-DC6B-4532-BA90-C123E3061FB0}" type="slidenum">
              <a:rPr lang="cs-CZ" smtClean="0"/>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26B6DA-D537-4071-9498-CD5E5E7E913B}" type="datetimeFigureOut">
              <a:rPr lang="cs-CZ" smtClean="0"/>
              <a:t>22.11.2012</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8DF31-DC6B-4532-BA90-C123E3061FB0}" type="slidenum">
              <a:rPr lang="cs-CZ" smtClean="0"/>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smtClean="0"/>
              <a:t>CH_01_9. LEKCIJA</a:t>
            </a:r>
            <a:br>
              <a:rPr lang="cs-CZ" smtClean="0"/>
            </a:br>
            <a:endParaRPr lang="cs-CZ"/>
          </a:p>
        </p:txBody>
      </p:sp>
      <p:sp>
        <p:nvSpPr>
          <p:cNvPr id="3" name="Podnadpis 2"/>
          <p:cNvSpPr>
            <a:spLocks noGrp="1"/>
          </p:cNvSpPr>
          <p:nvPr>
            <p:ph type="subTitle" idx="1"/>
          </p:nvPr>
        </p:nvSpPr>
        <p:spPr/>
        <p:txBody>
          <a:bodyPr/>
          <a:lstStyle/>
          <a:p>
            <a:r>
              <a:rPr lang="cs-CZ" smtClean="0"/>
              <a:t>Lične zamjenice</a:t>
            </a:r>
          </a:p>
          <a:p>
            <a:r>
              <a:rPr lang="cs-CZ" smtClean="0"/>
              <a:t>U restoranu</a:t>
            </a:r>
            <a:endParaRPr lang="cs-CZ"/>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Datoteka:Cevapcici.JPG"/>
          <p:cNvPicPr>
            <a:picLocks noChangeAspect="1" noChangeArrowheads="1"/>
          </p:cNvPicPr>
          <p:nvPr/>
        </p:nvPicPr>
        <p:blipFill>
          <a:blip r:embed="rId2"/>
          <a:srcRect/>
          <a:stretch>
            <a:fillRect/>
          </a:stretch>
        </p:blipFill>
        <p:spPr bwMode="auto">
          <a:xfrm>
            <a:off x="928662" y="571480"/>
            <a:ext cx="7515225" cy="5715000"/>
          </a:xfrm>
          <a:prstGeom prst="rect">
            <a:avLst/>
          </a:prstGeom>
          <a:noFill/>
        </p:spPr>
      </p:pic>
      <p:sp>
        <p:nvSpPr>
          <p:cNvPr id="3" name="TextovéPole 2"/>
          <p:cNvSpPr txBox="1"/>
          <p:nvPr/>
        </p:nvSpPr>
        <p:spPr>
          <a:xfrm>
            <a:off x="5143504" y="571480"/>
            <a:ext cx="2357454" cy="707886"/>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cs-CZ" sz="4000" smtClean="0"/>
              <a:t>ĆEVAPĆIĆI</a:t>
            </a:r>
            <a:endParaRPr lang="cs-CZ" sz="4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Datoteka:Crassostrea gigas p1040848.jpg"/>
          <p:cNvPicPr>
            <a:picLocks noChangeAspect="1" noChangeArrowheads="1"/>
          </p:cNvPicPr>
          <p:nvPr/>
        </p:nvPicPr>
        <p:blipFill>
          <a:blip r:embed="rId2"/>
          <a:srcRect/>
          <a:stretch>
            <a:fillRect/>
          </a:stretch>
        </p:blipFill>
        <p:spPr bwMode="auto">
          <a:xfrm>
            <a:off x="571472" y="500042"/>
            <a:ext cx="7620000" cy="5295900"/>
          </a:xfrm>
          <a:prstGeom prst="rect">
            <a:avLst/>
          </a:prstGeom>
          <a:noFill/>
        </p:spPr>
      </p:pic>
      <p:sp>
        <p:nvSpPr>
          <p:cNvPr id="3" name="TextovéPole 2"/>
          <p:cNvSpPr txBox="1"/>
          <p:nvPr/>
        </p:nvSpPr>
        <p:spPr>
          <a:xfrm>
            <a:off x="5000628" y="5214950"/>
            <a:ext cx="3214710" cy="707886"/>
          </a:xfrm>
          <a:prstGeom prst="rect">
            <a:avLst/>
          </a:prstGeom>
          <a:noFill/>
        </p:spPr>
        <p:txBody>
          <a:bodyPr wrap="square" rtlCol="0">
            <a:spAutoFit/>
          </a:bodyPr>
          <a:lstStyle/>
          <a:p>
            <a:r>
              <a:rPr lang="cs-CZ" sz="4000" smtClean="0"/>
              <a:t>KAMENICA</a:t>
            </a:r>
            <a:endParaRPr lang="cs-CZ" sz="4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Datoteka:Cañas-Madrid-2009.jpg"/>
          <p:cNvPicPr>
            <a:picLocks noChangeAspect="1" noChangeArrowheads="1"/>
          </p:cNvPicPr>
          <p:nvPr/>
        </p:nvPicPr>
        <p:blipFill>
          <a:blip r:embed="rId2"/>
          <a:srcRect/>
          <a:stretch>
            <a:fillRect/>
          </a:stretch>
        </p:blipFill>
        <p:spPr bwMode="auto">
          <a:xfrm>
            <a:off x="137185" y="428604"/>
            <a:ext cx="9006815" cy="6000792"/>
          </a:xfrm>
          <a:prstGeom prst="rect">
            <a:avLst/>
          </a:prstGeom>
          <a:noFill/>
        </p:spPr>
      </p:pic>
      <p:sp>
        <p:nvSpPr>
          <p:cNvPr id="4" name="TextovéPole 3"/>
          <p:cNvSpPr txBox="1"/>
          <p:nvPr/>
        </p:nvSpPr>
        <p:spPr>
          <a:xfrm>
            <a:off x="5143504" y="571480"/>
            <a:ext cx="1857388" cy="707886"/>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cs-CZ" sz="4000" smtClean="0"/>
              <a:t>ŠKAMPI</a:t>
            </a:r>
            <a:endParaRPr lang="cs-CZ" sz="4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2000"/>
                                        <p:tgtEl>
                                          <p:spTgt spid="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files.chute-jadranu.webnode.cz/200000064-d1ddad2d53/KALAMARY-NA-GRILU_2.jpg"/>
          <p:cNvPicPr>
            <a:picLocks noChangeAspect="1" noChangeArrowheads="1"/>
          </p:cNvPicPr>
          <p:nvPr/>
        </p:nvPicPr>
        <p:blipFill>
          <a:blip r:embed="rId2"/>
          <a:srcRect/>
          <a:stretch>
            <a:fillRect/>
          </a:stretch>
        </p:blipFill>
        <p:spPr bwMode="auto">
          <a:xfrm>
            <a:off x="214282" y="1285860"/>
            <a:ext cx="8785304" cy="4071966"/>
          </a:xfrm>
          <a:prstGeom prst="rect">
            <a:avLst/>
          </a:prstGeom>
          <a:noFill/>
        </p:spPr>
      </p:pic>
      <p:sp>
        <p:nvSpPr>
          <p:cNvPr id="4" name="TextovéPole 3"/>
          <p:cNvSpPr txBox="1"/>
          <p:nvPr/>
        </p:nvSpPr>
        <p:spPr>
          <a:xfrm>
            <a:off x="3643306" y="571480"/>
            <a:ext cx="4714908" cy="707886"/>
          </a:xfrm>
          <a:prstGeom prst="rect">
            <a:avLst/>
          </a:prstGeom>
          <a:noFill/>
        </p:spPr>
        <p:txBody>
          <a:bodyPr wrap="square" rtlCol="0">
            <a:spAutoFit/>
          </a:bodyPr>
          <a:lstStyle/>
          <a:p>
            <a:r>
              <a:rPr lang="cs-CZ" sz="4000" smtClean="0"/>
              <a:t>LIGNJE NA ŽARU</a:t>
            </a:r>
            <a:endParaRPr lang="cs-CZ" sz="4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Datoteka:Kulin (serviran).jpg"/>
          <p:cNvPicPr>
            <a:picLocks noChangeAspect="1" noChangeArrowheads="1"/>
          </p:cNvPicPr>
          <p:nvPr/>
        </p:nvPicPr>
        <p:blipFill>
          <a:blip r:embed="rId2"/>
          <a:srcRect/>
          <a:stretch>
            <a:fillRect/>
          </a:stretch>
        </p:blipFill>
        <p:spPr bwMode="auto">
          <a:xfrm>
            <a:off x="571472" y="1428736"/>
            <a:ext cx="4488659" cy="3714752"/>
          </a:xfrm>
          <a:prstGeom prst="rect">
            <a:avLst/>
          </a:prstGeom>
          <a:noFill/>
        </p:spPr>
      </p:pic>
      <p:pic>
        <p:nvPicPr>
          <p:cNvPr id="29700" name="Picture 4" descr="Datoteka:Kulin (osušeni).jpg"/>
          <p:cNvPicPr>
            <a:picLocks noChangeAspect="1" noChangeArrowheads="1"/>
          </p:cNvPicPr>
          <p:nvPr/>
        </p:nvPicPr>
        <p:blipFill>
          <a:blip r:embed="rId3"/>
          <a:srcRect/>
          <a:stretch>
            <a:fillRect/>
          </a:stretch>
        </p:blipFill>
        <p:spPr bwMode="auto">
          <a:xfrm>
            <a:off x="5357818" y="1000108"/>
            <a:ext cx="3329963" cy="4572032"/>
          </a:xfrm>
          <a:prstGeom prst="rect">
            <a:avLst/>
          </a:prstGeom>
          <a:noFill/>
        </p:spPr>
      </p:pic>
      <p:sp>
        <p:nvSpPr>
          <p:cNvPr id="5" name="TextovéPole 4"/>
          <p:cNvSpPr txBox="1"/>
          <p:nvPr/>
        </p:nvSpPr>
        <p:spPr>
          <a:xfrm>
            <a:off x="1214414" y="5643578"/>
            <a:ext cx="3214710" cy="707886"/>
          </a:xfrm>
          <a:prstGeom prst="rect">
            <a:avLst/>
          </a:prstGeom>
          <a:noFill/>
        </p:spPr>
        <p:txBody>
          <a:bodyPr wrap="square" rtlCol="0">
            <a:spAutoFit/>
          </a:bodyPr>
          <a:lstStyle/>
          <a:p>
            <a:r>
              <a:rPr lang="cs-CZ" sz="4000" smtClean="0"/>
              <a:t>KULEN</a:t>
            </a:r>
            <a:endParaRPr lang="cs-CZ" sz="4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Datoteka:Strukli1.jpg"/>
          <p:cNvPicPr>
            <a:picLocks noChangeAspect="1" noChangeArrowheads="1"/>
          </p:cNvPicPr>
          <p:nvPr/>
        </p:nvPicPr>
        <p:blipFill>
          <a:blip r:embed="rId2"/>
          <a:srcRect/>
          <a:stretch>
            <a:fillRect/>
          </a:stretch>
        </p:blipFill>
        <p:spPr bwMode="auto">
          <a:xfrm>
            <a:off x="214282" y="428604"/>
            <a:ext cx="4817234" cy="3643338"/>
          </a:xfrm>
          <a:prstGeom prst="rect">
            <a:avLst/>
          </a:prstGeom>
          <a:noFill/>
        </p:spPr>
      </p:pic>
      <p:pic>
        <p:nvPicPr>
          <p:cNvPr id="28676" name="Picture 4" descr="Datoteka:Kuhane strukle 0210 1.jpg"/>
          <p:cNvPicPr>
            <a:picLocks noChangeAspect="1" noChangeArrowheads="1"/>
          </p:cNvPicPr>
          <p:nvPr/>
        </p:nvPicPr>
        <p:blipFill>
          <a:blip r:embed="rId3"/>
          <a:srcRect/>
          <a:stretch>
            <a:fillRect/>
          </a:stretch>
        </p:blipFill>
        <p:spPr bwMode="auto">
          <a:xfrm>
            <a:off x="3357554" y="3643314"/>
            <a:ext cx="5440354" cy="3000396"/>
          </a:xfrm>
          <a:prstGeom prst="rect">
            <a:avLst/>
          </a:prstGeom>
          <a:noFill/>
        </p:spPr>
      </p:pic>
      <p:sp>
        <p:nvSpPr>
          <p:cNvPr id="4" name="TextovéPole 3"/>
          <p:cNvSpPr txBox="1"/>
          <p:nvPr/>
        </p:nvSpPr>
        <p:spPr>
          <a:xfrm>
            <a:off x="5214942" y="1571612"/>
            <a:ext cx="3214710" cy="707886"/>
          </a:xfrm>
          <a:prstGeom prst="rect">
            <a:avLst/>
          </a:prstGeom>
          <a:noFill/>
        </p:spPr>
        <p:txBody>
          <a:bodyPr wrap="square" rtlCol="0">
            <a:spAutoFit/>
          </a:bodyPr>
          <a:lstStyle/>
          <a:p>
            <a:r>
              <a:rPr lang="cs-CZ" sz="4000" smtClean="0"/>
              <a:t>ŠTRUKLI</a:t>
            </a:r>
            <a:endParaRPr lang="cs-CZ" sz="4000"/>
          </a:p>
        </p:txBody>
      </p:sp>
      <p:sp>
        <p:nvSpPr>
          <p:cNvPr id="6" name="TextovéPole 5"/>
          <p:cNvSpPr txBox="1"/>
          <p:nvPr/>
        </p:nvSpPr>
        <p:spPr>
          <a:xfrm>
            <a:off x="1714480" y="4643446"/>
            <a:ext cx="1714512" cy="923330"/>
          </a:xfrm>
          <a:prstGeom prst="rect">
            <a:avLst/>
          </a:prstGeom>
          <a:noFill/>
        </p:spPr>
        <p:txBody>
          <a:bodyPr wrap="square" rtlCol="0">
            <a:spAutoFit/>
          </a:bodyPr>
          <a:lstStyle/>
          <a:p>
            <a:r>
              <a:rPr lang="cs-CZ" smtClean="0"/>
              <a:t>KUHANI ŠTRUKLI S VRHNJEM</a:t>
            </a:r>
            <a:endParaRPr lang="cs-CZ"/>
          </a:p>
        </p:txBody>
      </p:sp>
      <p:sp>
        <p:nvSpPr>
          <p:cNvPr id="7" name="TextovéPole 6"/>
          <p:cNvSpPr txBox="1"/>
          <p:nvPr/>
        </p:nvSpPr>
        <p:spPr>
          <a:xfrm>
            <a:off x="5429256" y="1000108"/>
            <a:ext cx="2786082" cy="369332"/>
          </a:xfrm>
          <a:prstGeom prst="rect">
            <a:avLst/>
          </a:prstGeom>
          <a:noFill/>
        </p:spPr>
        <p:txBody>
          <a:bodyPr wrap="square" rtlCol="0">
            <a:spAutoFit/>
          </a:bodyPr>
          <a:lstStyle/>
          <a:p>
            <a:r>
              <a:rPr lang="cs-CZ" smtClean="0"/>
              <a:t>PEČENI ŠTRUKLI</a:t>
            </a:r>
            <a:endParaRPr lang="cs-CZ"/>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2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6" grpId="0" build="allAtOnce"/>
      <p:bldP spid="7"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Datoteka:Ajvar hot Podravka.jpg"/>
          <p:cNvPicPr>
            <a:picLocks noChangeAspect="1" noChangeArrowheads="1"/>
          </p:cNvPicPr>
          <p:nvPr/>
        </p:nvPicPr>
        <p:blipFill>
          <a:blip r:embed="rId2"/>
          <a:srcRect/>
          <a:stretch>
            <a:fillRect/>
          </a:stretch>
        </p:blipFill>
        <p:spPr bwMode="auto">
          <a:xfrm>
            <a:off x="3071802" y="428604"/>
            <a:ext cx="2981325" cy="5715000"/>
          </a:xfrm>
          <a:prstGeom prst="rect">
            <a:avLst/>
          </a:prstGeom>
          <a:noFill/>
        </p:spPr>
      </p:pic>
      <p:sp>
        <p:nvSpPr>
          <p:cNvPr id="3" name="TextovéPole 2"/>
          <p:cNvSpPr txBox="1"/>
          <p:nvPr/>
        </p:nvSpPr>
        <p:spPr>
          <a:xfrm>
            <a:off x="6357950" y="1714488"/>
            <a:ext cx="3214710" cy="707886"/>
          </a:xfrm>
          <a:prstGeom prst="rect">
            <a:avLst/>
          </a:prstGeom>
          <a:noFill/>
        </p:spPr>
        <p:txBody>
          <a:bodyPr wrap="square" rtlCol="0">
            <a:spAutoFit/>
          </a:bodyPr>
          <a:lstStyle/>
          <a:p>
            <a:r>
              <a:rPr lang="cs-CZ" sz="4000" smtClean="0"/>
              <a:t>AJVAR</a:t>
            </a:r>
            <a:endParaRPr lang="cs-CZ" sz="4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Datoteka:Slivovka.jpg"/>
          <p:cNvPicPr>
            <a:picLocks noChangeAspect="1" noChangeArrowheads="1"/>
          </p:cNvPicPr>
          <p:nvPr/>
        </p:nvPicPr>
        <p:blipFill>
          <a:blip r:embed="rId2"/>
          <a:srcRect/>
          <a:stretch>
            <a:fillRect/>
          </a:stretch>
        </p:blipFill>
        <p:spPr bwMode="auto">
          <a:xfrm>
            <a:off x="500034" y="571480"/>
            <a:ext cx="3838575" cy="5705476"/>
          </a:xfrm>
          <a:prstGeom prst="rect">
            <a:avLst/>
          </a:prstGeom>
          <a:noFill/>
        </p:spPr>
      </p:pic>
      <p:pic>
        <p:nvPicPr>
          <p:cNvPr id="26628" name="Picture 4" descr="Datoteka:Pečenje rakije u Međimurju (Croatia).jpg"/>
          <p:cNvPicPr>
            <a:picLocks noChangeAspect="1" noChangeArrowheads="1"/>
          </p:cNvPicPr>
          <p:nvPr/>
        </p:nvPicPr>
        <p:blipFill>
          <a:blip r:embed="rId3"/>
          <a:srcRect/>
          <a:stretch>
            <a:fillRect/>
          </a:stretch>
        </p:blipFill>
        <p:spPr bwMode="auto">
          <a:xfrm>
            <a:off x="4500562" y="1785926"/>
            <a:ext cx="4476781" cy="3357586"/>
          </a:xfrm>
          <a:prstGeom prst="rect">
            <a:avLst/>
          </a:prstGeom>
          <a:noFill/>
        </p:spPr>
      </p:pic>
      <p:sp>
        <p:nvSpPr>
          <p:cNvPr id="4" name="TextovéPole 3"/>
          <p:cNvSpPr txBox="1"/>
          <p:nvPr/>
        </p:nvSpPr>
        <p:spPr>
          <a:xfrm>
            <a:off x="5143504" y="571480"/>
            <a:ext cx="3214710" cy="707886"/>
          </a:xfrm>
          <a:prstGeom prst="rect">
            <a:avLst/>
          </a:prstGeom>
          <a:noFill/>
        </p:spPr>
        <p:txBody>
          <a:bodyPr wrap="square" rtlCol="0">
            <a:spAutoFit/>
          </a:bodyPr>
          <a:lstStyle/>
          <a:p>
            <a:r>
              <a:rPr lang="cs-CZ" sz="4000" smtClean="0"/>
              <a:t>RAKIJA</a:t>
            </a:r>
            <a:endParaRPr lang="cs-CZ" sz="4000"/>
          </a:p>
        </p:txBody>
      </p:sp>
      <p:sp>
        <p:nvSpPr>
          <p:cNvPr id="5" name="TextovéPole 4"/>
          <p:cNvSpPr txBox="1"/>
          <p:nvPr/>
        </p:nvSpPr>
        <p:spPr>
          <a:xfrm>
            <a:off x="5072066" y="5500702"/>
            <a:ext cx="3714776" cy="707886"/>
          </a:xfrm>
          <a:prstGeom prst="rect">
            <a:avLst/>
          </a:prstGeom>
          <a:noFill/>
        </p:spPr>
        <p:txBody>
          <a:bodyPr wrap="square" rtlCol="0">
            <a:spAutoFit/>
          </a:bodyPr>
          <a:lstStyle/>
          <a:p>
            <a:r>
              <a:rPr lang="cs-CZ" sz="4000" smtClean="0"/>
              <a:t>RAKIJA SE PEČE</a:t>
            </a:r>
            <a:endParaRPr lang="cs-CZ" sz="4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5"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357158" y="285728"/>
            <a:ext cx="8358246" cy="5539978"/>
          </a:xfrm>
          <a:prstGeom prst="rect">
            <a:avLst/>
          </a:prstGeom>
          <a:noFill/>
        </p:spPr>
        <p:txBody>
          <a:bodyPr wrap="square" rtlCol="0">
            <a:spAutoFit/>
          </a:bodyPr>
          <a:lstStyle/>
          <a:p>
            <a:r>
              <a:rPr lang="cs-CZ" sz="2800" smtClean="0"/>
              <a:t>OBROCI</a:t>
            </a:r>
          </a:p>
          <a:p>
            <a:r>
              <a:rPr lang="cs-CZ" sz="2800" smtClean="0"/>
              <a:t>Doručak – ručak – večera – užina</a:t>
            </a:r>
          </a:p>
          <a:p>
            <a:endParaRPr lang="cs-CZ" sz="2800"/>
          </a:p>
          <a:p>
            <a:r>
              <a:rPr lang="cs-CZ" sz="2800" smtClean="0"/>
              <a:t>Što jedete za doručak? Što ručate? Što večerate?</a:t>
            </a:r>
          </a:p>
          <a:p>
            <a:endParaRPr lang="cs-CZ" sz="2800"/>
          </a:p>
          <a:p>
            <a:r>
              <a:rPr lang="cs-CZ" sz="2800" smtClean="0"/>
              <a:t>Koje jelo volite? Koje jedlo vam se gadi? (Gadi mi se...)</a:t>
            </a:r>
          </a:p>
          <a:p>
            <a:endParaRPr lang="cs-CZ" sz="2800"/>
          </a:p>
          <a:p>
            <a:r>
              <a:rPr lang="cs-CZ" sz="2800" smtClean="0"/>
              <a:t>primjer: Za doručak jedem kruh s maslacom i povrćem. Za ručak jedem piletinu s krumpirom i pijem pivo. Za večeru jedem tjesteninu s umakom i pijem vino. Volim jesti piletinu, voće i piti pivo. Ne volim pluća i utrobu, gadi mi se janjetina.</a:t>
            </a:r>
          </a:p>
          <a:p>
            <a:endParaRPr lang="cs-CZ"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lka 1"/>
          <p:cNvGraphicFramePr>
            <a:graphicFrameLocks noGrp="1"/>
          </p:cNvGraphicFramePr>
          <p:nvPr/>
        </p:nvGraphicFramePr>
        <p:xfrm>
          <a:off x="357160" y="285729"/>
          <a:ext cx="8501120" cy="6364098"/>
        </p:xfrm>
        <a:graphic>
          <a:graphicData uri="http://schemas.openxmlformats.org/drawingml/2006/table">
            <a:tbl>
              <a:tblPr firstRow="1" bandRow="1">
                <a:tableStyleId>{93296810-A885-4BE3-A3E7-6D5BEEA58F35}</a:tableStyleId>
              </a:tblPr>
              <a:tblGrid>
                <a:gridCol w="1062640"/>
                <a:gridCol w="1062640"/>
                <a:gridCol w="1062640"/>
                <a:gridCol w="1062640"/>
                <a:gridCol w="1062640"/>
                <a:gridCol w="1062640"/>
                <a:gridCol w="1062640"/>
                <a:gridCol w="1062640"/>
              </a:tblGrid>
              <a:tr h="908283">
                <a:tc>
                  <a:txBody>
                    <a:bodyPr/>
                    <a:lstStyle/>
                    <a:p>
                      <a:pPr algn="ctr"/>
                      <a:endParaRPr lang="cs-CZ"/>
                    </a:p>
                  </a:txBody>
                  <a:tcPr anchor="ctr"/>
                </a:tc>
                <a:tc>
                  <a:txBody>
                    <a:bodyPr/>
                    <a:lstStyle/>
                    <a:p>
                      <a:pPr algn="ctr"/>
                      <a:r>
                        <a:rPr lang="cs-CZ" smtClean="0"/>
                        <a:t>JA</a:t>
                      </a:r>
                      <a:endParaRPr lang="cs-CZ"/>
                    </a:p>
                  </a:txBody>
                  <a:tcPr anchor="ctr"/>
                </a:tc>
                <a:tc>
                  <a:txBody>
                    <a:bodyPr/>
                    <a:lstStyle/>
                    <a:p>
                      <a:pPr algn="ctr"/>
                      <a:r>
                        <a:rPr lang="cs-CZ" smtClean="0"/>
                        <a:t>TI</a:t>
                      </a:r>
                      <a:endParaRPr lang="cs-CZ"/>
                    </a:p>
                  </a:txBody>
                  <a:tcPr anchor="ctr"/>
                </a:tc>
                <a:tc>
                  <a:txBody>
                    <a:bodyPr/>
                    <a:lstStyle/>
                    <a:p>
                      <a:pPr algn="ctr"/>
                      <a:r>
                        <a:rPr lang="cs-CZ" smtClean="0"/>
                        <a:t>ON, ONO</a:t>
                      </a:r>
                      <a:endParaRPr lang="cs-CZ"/>
                    </a:p>
                  </a:txBody>
                  <a:tcPr anchor="ctr"/>
                </a:tc>
                <a:tc>
                  <a:txBody>
                    <a:bodyPr/>
                    <a:lstStyle/>
                    <a:p>
                      <a:pPr algn="ctr"/>
                      <a:r>
                        <a:rPr lang="cs-CZ" smtClean="0"/>
                        <a:t>ONA</a:t>
                      </a:r>
                      <a:endParaRPr lang="cs-CZ"/>
                    </a:p>
                  </a:txBody>
                  <a:tcPr anchor="ctr"/>
                </a:tc>
                <a:tc>
                  <a:txBody>
                    <a:bodyPr/>
                    <a:lstStyle/>
                    <a:p>
                      <a:pPr algn="ctr"/>
                      <a:r>
                        <a:rPr lang="cs-CZ" smtClean="0"/>
                        <a:t>MI</a:t>
                      </a:r>
                      <a:endParaRPr lang="cs-CZ"/>
                    </a:p>
                  </a:txBody>
                  <a:tcPr anchor="ctr"/>
                </a:tc>
                <a:tc>
                  <a:txBody>
                    <a:bodyPr/>
                    <a:lstStyle/>
                    <a:p>
                      <a:pPr algn="ctr"/>
                      <a:r>
                        <a:rPr lang="cs-CZ" smtClean="0"/>
                        <a:t>VI</a:t>
                      </a:r>
                      <a:endParaRPr lang="cs-CZ"/>
                    </a:p>
                  </a:txBody>
                  <a:tcPr anchor="ctr"/>
                </a:tc>
                <a:tc>
                  <a:txBody>
                    <a:bodyPr/>
                    <a:lstStyle/>
                    <a:p>
                      <a:pPr algn="ctr"/>
                      <a:r>
                        <a:rPr lang="cs-CZ" smtClean="0"/>
                        <a:t>ONI</a:t>
                      </a:r>
                    </a:p>
                    <a:p>
                      <a:pPr algn="ctr"/>
                      <a:r>
                        <a:rPr lang="cs-CZ" smtClean="0"/>
                        <a:t>ONE</a:t>
                      </a:r>
                    </a:p>
                    <a:p>
                      <a:pPr algn="ctr"/>
                      <a:r>
                        <a:rPr lang="cs-CZ" smtClean="0"/>
                        <a:t>ONA</a:t>
                      </a:r>
                      <a:endParaRPr lang="cs-CZ"/>
                    </a:p>
                  </a:txBody>
                  <a:tcPr anchor="ctr"/>
                </a:tc>
              </a:tr>
              <a:tr h="908283">
                <a:tc>
                  <a:txBody>
                    <a:bodyPr/>
                    <a:lstStyle/>
                    <a:p>
                      <a:pPr algn="ctr"/>
                      <a:r>
                        <a:rPr lang="cs-CZ" smtClean="0"/>
                        <a:t>NOM</a:t>
                      </a:r>
                      <a:endParaRPr lang="cs-CZ"/>
                    </a:p>
                  </a:txBody>
                  <a:tcPr anchor="ctr"/>
                </a:tc>
                <a:tc>
                  <a:txBody>
                    <a:bodyPr/>
                    <a:lstStyle/>
                    <a:p>
                      <a:pPr algn="ctr"/>
                      <a:r>
                        <a:rPr lang="cs-CZ" sz="1600" smtClean="0"/>
                        <a:t>JA</a:t>
                      </a:r>
                      <a:endParaRPr lang="cs-CZ" sz="1600"/>
                    </a:p>
                  </a:txBody>
                  <a:tcPr anchor="ctr"/>
                </a:tc>
                <a:tc>
                  <a:txBody>
                    <a:bodyPr/>
                    <a:lstStyle/>
                    <a:p>
                      <a:pPr algn="ctr"/>
                      <a:r>
                        <a:rPr lang="cs-CZ" sz="1600" smtClean="0"/>
                        <a:t>TI</a:t>
                      </a:r>
                      <a:endParaRPr lang="cs-CZ" sz="1600"/>
                    </a:p>
                  </a:txBody>
                  <a:tcPr anchor="ctr"/>
                </a:tc>
                <a:tc>
                  <a:txBody>
                    <a:bodyPr/>
                    <a:lstStyle/>
                    <a:p>
                      <a:pPr algn="ctr"/>
                      <a:r>
                        <a:rPr lang="cs-CZ" sz="1600" smtClean="0"/>
                        <a:t>ON,</a:t>
                      </a:r>
                      <a:r>
                        <a:rPr lang="cs-CZ" sz="1600" baseline="0" smtClean="0"/>
                        <a:t> ONO</a:t>
                      </a:r>
                      <a:endParaRPr lang="cs-CZ" sz="1600"/>
                    </a:p>
                  </a:txBody>
                  <a:tcPr anchor="ctr"/>
                </a:tc>
                <a:tc>
                  <a:txBody>
                    <a:bodyPr/>
                    <a:lstStyle/>
                    <a:p>
                      <a:pPr algn="ctr"/>
                      <a:r>
                        <a:rPr lang="cs-CZ" sz="1600" smtClean="0"/>
                        <a:t>ONA</a:t>
                      </a:r>
                      <a:endParaRPr lang="cs-CZ" sz="1600"/>
                    </a:p>
                  </a:txBody>
                  <a:tcPr anchor="ctr"/>
                </a:tc>
                <a:tc>
                  <a:txBody>
                    <a:bodyPr/>
                    <a:lstStyle/>
                    <a:p>
                      <a:pPr algn="ctr"/>
                      <a:r>
                        <a:rPr lang="cs-CZ" sz="1600" smtClean="0"/>
                        <a:t>MI</a:t>
                      </a:r>
                      <a:endParaRPr lang="cs-CZ" sz="1600"/>
                    </a:p>
                  </a:txBody>
                  <a:tcPr anchor="ctr"/>
                </a:tc>
                <a:tc>
                  <a:txBody>
                    <a:bodyPr/>
                    <a:lstStyle/>
                    <a:p>
                      <a:pPr algn="ctr"/>
                      <a:r>
                        <a:rPr lang="cs-CZ" sz="1600" smtClean="0"/>
                        <a:t>VI</a:t>
                      </a:r>
                      <a:endParaRPr lang="cs-CZ" sz="1600"/>
                    </a:p>
                  </a:txBody>
                  <a:tcPr anchor="ctr"/>
                </a:tc>
                <a:tc>
                  <a:txBody>
                    <a:bodyPr/>
                    <a:lstStyle/>
                    <a:p>
                      <a:pPr algn="ctr"/>
                      <a:r>
                        <a:rPr lang="cs-CZ" sz="1600" smtClean="0"/>
                        <a:t>ONI</a:t>
                      </a:r>
                    </a:p>
                    <a:p>
                      <a:pPr algn="ctr"/>
                      <a:r>
                        <a:rPr lang="cs-CZ" sz="1600" smtClean="0"/>
                        <a:t>ONE</a:t>
                      </a:r>
                    </a:p>
                    <a:p>
                      <a:pPr algn="ctr"/>
                      <a:r>
                        <a:rPr lang="cs-CZ" sz="1600" smtClean="0"/>
                        <a:t>ONA</a:t>
                      </a:r>
                      <a:endParaRPr lang="cs-CZ" sz="1600"/>
                    </a:p>
                  </a:txBody>
                  <a:tcPr anchor="ctr"/>
                </a:tc>
              </a:tr>
              <a:tr h="908283">
                <a:tc>
                  <a:txBody>
                    <a:bodyPr/>
                    <a:lstStyle/>
                    <a:p>
                      <a:pPr algn="ctr"/>
                      <a:r>
                        <a:rPr lang="cs-CZ" smtClean="0"/>
                        <a:t>GEN</a:t>
                      </a:r>
                      <a:endParaRPr lang="cs-CZ"/>
                    </a:p>
                  </a:txBody>
                  <a:tcPr anchor="ctr"/>
                </a:tc>
                <a:tc>
                  <a:txBody>
                    <a:bodyPr/>
                    <a:lstStyle/>
                    <a:p>
                      <a:pPr algn="ctr"/>
                      <a:r>
                        <a:rPr lang="cs-CZ" sz="1600" smtClean="0"/>
                        <a:t>MENE/ME</a:t>
                      </a:r>
                    </a:p>
                    <a:p>
                      <a:pPr algn="ctr"/>
                      <a:r>
                        <a:rPr lang="cs-CZ" sz="1600" smtClean="0"/>
                        <a:t>SEBE/SE</a:t>
                      </a:r>
                    </a:p>
                  </a:txBody>
                  <a:tcPr anchor="ctr"/>
                </a:tc>
                <a:tc>
                  <a:txBody>
                    <a:bodyPr/>
                    <a:lstStyle/>
                    <a:p>
                      <a:pPr algn="ctr"/>
                      <a:r>
                        <a:rPr lang="cs-CZ" sz="1600" smtClean="0"/>
                        <a:t>TEBE/TE</a:t>
                      </a:r>
                      <a:endParaRPr lang="cs-CZ" sz="1600"/>
                    </a:p>
                  </a:txBody>
                  <a:tcPr anchor="ctr"/>
                </a:tc>
                <a:tc>
                  <a:txBody>
                    <a:bodyPr/>
                    <a:lstStyle/>
                    <a:p>
                      <a:pPr algn="ctr"/>
                      <a:r>
                        <a:rPr lang="cs-CZ" sz="1600" smtClean="0"/>
                        <a:t>NJEGA/GA</a:t>
                      </a:r>
                      <a:endParaRPr lang="cs-CZ" sz="1600"/>
                    </a:p>
                  </a:txBody>
                  <a:tcPr anchor="ctr"/>
                </a:tc>
                <a:tc>
                  <a:txBody>
                    <a:bodyPr/>
                    <a:lstStyle/>
                    <a:p>
                      <a:pPr algn="ctr"/>
                      <a:r>
                        <a:rPr lang="cs-CZ" sz="1600" smtClean="0"/>
                        <a:t>NJE/JE</a:t>
                      </a:r>
                      <a:endParaRPr lang="cs-CZ" sz="1600"/>
                    </a:p>
                  </a:txBody>
                  <a:tcPr anchor="ctr"/>
                </a:tc>
                <a:tc>
                  <a:txBody>
                    <a:bodyPr/>
                    <a:lstStyle/>
                    <a:p>
                      <a:pPr algn="ctr"/>
                      <a:r>
                        <a:rPr lang="cs-CZ" sz="1600" smtClean="0"/>
                        <a:t>NAS</a:t>
                      </a:r>
                      <a:endParaRPr lang="cs-CZ" sz="1600"/>
                    </a:p>
                  </a:txBody>
                  <a:tcPr anchor="ctr"/>
                </a:tc>
                <a:tc>
                  <a:txBody>
                    <a:bodyPr/>
                    <a:lstStyle/>
                    <a:p>
                      <a:pPr algn="ctr"/>
                      <a:r>
                        <a:rPr lang="cs-CZ" sz="1600" smtClean="0"/>
                        <a:t>VAS</a:t>
                      </a:r>
                      <a:endParaRPr lang="cs-CZ" sz="1600"/>
                    </a:p>
                  </a:txBody>
                  <a:tcPr anchor="ctr"/>
                </a:tc>
                <a:tc>
                  <a:txBody>
                    <a:bodyPr/>
                    <a:lstStyle/>
                    <a:p>
                      <a:pPr algn="ctr"/>
                      <a:r>
                        <a:rPr lang="cs-CZ" sz="1600" smtClean="0"/>
                        <a:t>NJIH</a:t>
                      </a:r>
                    </a:p>
                    <a:p>
                      <a:pPr algn="ctr"/>
                      <a:r>
                        <a:rPr lang="cs-CZ" sz="1600" smtClean="0"/>
                        <a:t>IH</a:t>
                      </a:r>
                      <a:endParaRPr lang="cs-CZ" sz="1600"/>
                    </a:p>
                  </a:txBody>
                  <a:tcPr anchor="ctr"/>
                </a:tc>
              </a:tr>
              <a:tr h="908283">
                <a:tc>
                  <a:txBody>
                    <a:bodyPr/>
                    <a:lstStyle/>
                    <a:p>
                      <a:pPr algn="ctr"/>
                      <a:r>
                        <a:rPr lang="cs-CZ" smtClean="0"/>
                        <a:t>DAT</a:t>
                      </a:r>
                      <a:endParaRPr lang="cs-CZ"/>
                    </a:p>
                  </a:txBody>
                  <a:tcPr anchor="ctr"/>
                </a:tc>
                <a:tc>
                  <a:txBody>
                    <a:bodyPr/>
                    <a:lstStyle/>
                    <a:p>
                      <a:pPr algn="ctr"/>
                      <a:r>
                        <a:rPr lang="cs-CZ" sz="1600" smtClean="0"/>
                        <a:t>MENI/MI</a:t>
                      </a:r>
                    </a:p>
                    <a:p>
                      <a:pPr algn="ctr"/>
                      <a:r>
                        <a:rPr lang="cs-CZ" sz="1600" smtClean="0"/>
                        <a:t>SEBI</a:t>
                      </a:r>
                      <a:endParaRPr lang="cs-CZ" sz="1600"/>
                    </a:p>
                  </a:txBody>
                  <a:tcPr anchor="ctr"/>
                </a:tc>
                <a:tc>
                  <a:txBody>
                    <a:bodyPr/>
                    <a:lstStyle/>
                    <a:p>
                      <a:pPr algn="ctr"/>
                      <a:r>
                        <a:rPr lang="cs-CZ" sz="1600" smtClean="0"/>
                        <a:t>TEBI/TI</a:t>
                      </a:r>
                      <a:endParaRPr lang="cs-CZ" sz="1600"/>
                    </a:p>
                  </a:txBody>
                  <a:tcPr anchor="ctr"/>
                </a:tc>
                <a:tc>
                  <a:txBody>
                    <a:bodyPr/>
                    <a:lstStyle/>
                    <a:p>
                      <a:pPr algn="ctr"/>
                      <a:r>
                        <a:rPr lang="cs-CZ" sz="1600" smtClean="0"/>
                        <a:t>NJEMU</a:t>
                      </a:r>
                    </a:p>
                    <a:p>
                      <a:pPr algn="ctr"/>
                      <a:r>
                        <a:rPr lang="cs-CZ" sz="1600" smtClean="0"/>
                        <a:t>MU</a:t>
                      </a:r>
                      <a:endParaRPr lang="cs-CZ" sz="1600"/>
                    </a:p>
                  </a:txBody>
                  <a:tcPr anchor="ctr"/>
                </a:tc>
                <a:tc>
                  <a:txBody>
                    <a:bodyPr/>
                    <a:lstStyle/>
                    <a:p>
                      <a:pPr algn="ctr"/>
                      <a:r>
                        <a:rPr lang="cs-CZ" sz="1600" smtClean="0"/>
                        <a:t>NJOJ</a:t>
                      </a:r>
                    </a:p>
                    <a:p>
                      <a:pPr algn="ctr"/>
                      <a:r>
                        <a:rPr lang="cs-CZ" sz="1600" smtClean="0"/>
                        <a:t>JOJ</a:t>
                      </a:r>
                    </a:p>
                  </a:txBody>
                  <a:tcPr anchor="ctr"/>
                </a:tc>
                <a:tc>
                  <a:txBody>
                    <a:bodyPr/>
                    <a:lstStyle/>
                    <a:p>
                      <a:pPr algn="ctr"/>
                      <a:r>
                        <a:rPr lang="cs-CZ" sz="1600" smtClean="0"/>
                        <a:t>NAMA</a:t>
                      </a:r>
                      <a:endParaRPr lang="cs-CZ" sz="1600"/>
                    </a:p>
                  </a:txBody>
                  <a:tcPr anchor="ctr"/>
                </a:tc>
                <a:tc>
                  <a:txBody>
                    <a:bodyPr/>
                    <a:lstStyle/>
                    <a:p>
                      <a:pPr algn="ctr"/>
                      <a:r>
                        <a:rPr lang="cs-CZ" sz="1600" smtClean="0"/>
                        <a:t>VAMA</a:t>
                      </a:r>
                      <a:endParaRPr lang="cs-CZ" sz="1600"/>
                    </a:p>
                  </a:txBody>
                  <a:tcPr anchor="ctr"/>
                </a:tc>
                <a:tc>
                  <a:txBody>
                    <a:bodyPr/>
                    <a:lstStyle/>
                    <a:p>
                      <a:pPr algn="ctr"/>
                      <a:r>
                        <a:rPr lang="cs-CZ" sz="1600" smtClean="0"/>
                        <a:t>NJIMA</a:t>
                      </a:r>
                    </a:p>
                    <a:p>
                      <a:pPr algn="ctr"/>
                      <a:r>
                        <a:rPr lang="cs-CZ" sz="1600" smtClean="0"/>
                        <a:t>IM</a:t>
                      </a:r>
                      <a:endParaRPr lang="cs-CZ" sz="1600"/>
                    </a:p>
                  </a:txBody>
                  <a:tcPr anchor="ctr"/>
                </a:tc>
              </a:tr>
              <a:tr h="908283">
                <a:tc>
                  <a:txBody>
                    <a:bodyPr/>
                    <a:lstStyle/>
                    <a:p>
                      <a:pPr algn="ctr"/>
                      <a:r>
                        <a:rPr lang="cs-CZ" smtClean="0"/>
                        <a:t>AKU</a:t>
                      </a:r>
                      <a:endParaRPr lang="cs-CZ"/>
                    </a:p>
                  </a:txBody>
                  <a:tcPr anchor="ctr"/>
                </a:tc>
                <a:tc>
                  <a:txBody>
                    <a:bodyPr/>
                    <a:lstStyle/>
                    <a:p>
                      <a:pPr algn="ctr"/>
                      <a:r>
                        <a:rPr lang="cs-CZ" sz="1600" smtClean="0"/>
                        <a:t>MENE/ME</a:t>
                      </a:r>
                    </a:p>
                    <a:p>
                      <a:pPr algn="ctr"/>
                      <a:r>
                        <a:rPr lang="cs-CZ" sz="1600" smtClean="0"/>
                        <a:t>SEBE/SE</a:t>
                      </a:r>
                      <a:endParaRPr lang="cs-CZ" sz="1600"/>
                    </a:p>
                  </a:txBody>
                  <a:tcPr anchor="ctr"/>
                </a:tc>
                <a:tc>
                  <a:txBody>
                    <a:bodyPr/>
                    <a:lstStyle/>
                    <a:p>
                      <a:pPr algn="ctr"/>
                      <a:r>
                        <a:rPr lang="cs-CZ" sz="1600" smtClean="0"/>
                        <a:t>TEBE/TE</a:t>
                      </a:r>
                      <a:endParaRPr lang="cs-CZ" sz="1600"/>
                    </a:p>
                  </a:txBody>
                  <a:tcPr anchor="ctr"/>
                </a:tc>
                <a:tc>
                  <a:txBody>
                    <a:bodyPr/>
                    <a:lstStyle/>
                    <a:p>
                      <a:pPr algn="ctr"/>
                      <a:r>
                        <a:rPr lang="cs-CZ" sz="1600" smtClean="0"/>
                        <a:t>NJEGA</a:t>
                      </a:r>
                    </a:p>
                    <a:p>
                      <a:pPr algn="ctr"/>
                      <a:r>
                        <a:rPr lang="cs-CZ" sz="1600" smtClean="0"/>
                        <a:t>GA</a:t>
                      </a:r>
                    </a:p>
                    <a:p>
                      <a:pPr algn="ctr"/>
                      <a:r>
                        <a:rPr lang="cs-CZ" sz="1600" smtClean="0"/>
                        <a:t>ONO</a:t>
                      </a:r>
                      <a:endParaRPr lang="cs-CZ" sz="1600"/>
                    </a:p>
                  </a:txBody>
                  <a:tcPr anchor="ctr"/>
                </a:tc>
                <a:tc>
                  <a:txBody>
                    <a:bodyPr/>
                    <a:lstStyle/>
                    <a:p>
                      <a:pPr algn="ctr"/>
                      <a:r>
                        <a:rPr lang="cs-CZ" sz="1600" smtClean="0"/>
                        <a:t>NJU</a:t>
                      </a:r>
                    </a:p>
                    <a:p>
                      <a:pPr algn="ctr"/>
                      <a:r>
                        <a:rPr lang="cs-CZ" sz="1600" smtClean="0"/>
                        <a:t>JU/JE</a:t>
                      </a:r>
                    </a:p>
                  </a:txBody>
                  <a:tcPr anchor="ctr"/>
                </a:tc>
                <a:tc>
                  <a:txBody>
                    <a:bodyPr/>
                    <a:lstStyle/>
                    <a:p>
                      <a:pPr algn="ctr"/>
                      <a:r>
                        <a:rPr lang="cs-CZ" sz="1600" smtClean="0"/>
                        <a:t>NAS</a:t>
                      </a:r>
                      <a:endParaRPr lang="cs-CZ" sz="1600"/>
                    </a:p>
                  </a:txBody>
                  <a:tcPr anchor="ctr"/>
                </a:tc>
                <a:tc>
                  <a:txBody>
                    <a:bodyPr/>
                    <a:lstStyle/>
                    <a:p>
                      <a:pPr algn="ctr"/>
                      <a:r>
                        <a:rPr lang="cs-CZ" sz="1600" smtClean="0"/>
                        <a:t>VAS</a:t>
                      </a:r>
                      <a:endParaRPr lang="cs-CZ" sz="1600"/>
                    </a:p>
                  </a:txBody>
                  <a:tcPr anchor="ctr"/>
                </a:tc>
                <a:tc>
                  <a:txBody>
                    <a:bodyPr/>
                    <a:lstStyle/>
                    <a:p>
                      <a:pPr algn="ctr"/>
                      <a:r>
                        <a:rPr lang="cs-CZ" sz="1600" smtClean="0"/>
                        <a:t>NJIH</a:t>
                      </a:r>
                    </a:p>
                    <a:p>
                      <a:pPr algn="ctr"/>
                      <a:r>
                        <a:rPr lang="cs-CZ" sz="1600" smtClean="0"/>
                        <a:t>IH</a:t>
                      </a:r>
                      <a:endParaRPr lang="cs-CZ" sz="1600"/>
                    </a:p>
                  </a:txBody>
                  <a:tcPr anchor="ctr"/>
                </a:tc>
              </a:tr>
              <a:tr h="908283">
                <a:tc>
                  <a:txBody>
                    <a:bodyPr/>
                    <a:lstStyle/>
                    <a:p>
                      <a:pPr algn="ctr"/>
                      <a:r>
                        <a:rPr lang="cs-CZ" smtClean="0"/>
                        <a:t>LOK</a:t>
                      </a:r>
                      <a:endParaRPr lang="cs-CZ"/>
                    </a:p>
                  </a:txBody>
                  <a:tcPr anchor="ctr"/>
                </a:tc>
                <a:tc>
                  <a:txBody>
                    <a:bodyPr/>
                    <a:lstStyle/>
                    <a:p>
                      <a:pPr algn="ctr"/>
                      <a:r>
                        <a:rPr lang="cs-CZ" sz="1600" smtClean="0"/>
                        <a:t>MENI/MI</a:t>
                      </a:r>
                    </a:p>
                    <a:p>
                      <a:pPr algn="ctr"/>
                      <a:r>
                        <a:rPr lang="cs-CZ" sz="1600" smtClean="0"/>
                        <a:t>SEBI/SI</a:t>
                      </a:r>
                      <a:endParaRPr lang="cs-CZ" sz="1600"/>
                    </a:p>
                  </a:txBody>
                  <a:tcPr anchor="ctr"/>
                </a:tc>
                <a:tc>
                  <a:txBody>
                    <a:bodyPr/>
                    <a:lstStyle/>
                    <a:p>
                      <a:pPr algn="ctr"/>
                      <a:r>
                        <a:rPr lang="cs-CZ" sz="1600" smtClean="0"/>
                        <a:t>TEBI/TI</a:t>
                      </a:r>
                    </a:p>
                  </a:txBody>
                  <a:tcPr anchor="ctr"/>
                </a:tc>
                <a:tc>
                  <a:txBody>
                    <a:bodyPr/>
                    <a:lstStyle/>
                    <a:p>
                      <a:pPr algn="ctr"/>
                      <a:r>
                        <a:rPr lang="cs-CZ" sz="1600" smtClean="0"/>
                        <a:t>NJEMU</a:t>
                      </a:r>
                    </a:p>
                    <a:p>
                      <a:pPr algn="ctr"/>
                      <a:r>
                        <a:rPr lang="cs-CZ" sz="1600" smtClean="0"/>
                        <a:t>MU</a:t>
                      </a:r>
                      <a:endParaRPr lang="cs-CZ" sz="1600"/>
                    </a:p>
                  </a:txBody>
                  <a:tcPr anchor="ctr"/>
                </a:tc>
                <a:tc>
                  <a:txBody>
                    <a:bodyPr/>
                    <a:lstStyle/>
                    <a:p>
                      <a:pPr algn="ctr"/>
                      <a:r>
                        <a:rPr lang="cs-CZ" sz="1600" smtClean="0"/>
                        <a:t>NJOJ</a:t>
                      </a:r>
                    </a:p>
                  </a:txBody>
                  <a:tcPr anchor="ctr"/>
                </a:tc>
                <a:tc>
                  <a:txBody>
                    <a:bodyPr/>
                    <a:lstStyle/>
                    <a:p>
                      <a:pPr algn="ctr"/>
                      <a:r>
                        <a:rPr lang="cs-CZ" sz="1600" smtClean="0"/>
                        <a:t>NAMA</a:t>
                      </a:r>
                      <a:endParaRPr lang="cs-CZ" sz="1600"/>
                    </a:p>
                  </a:txBody>
                  <a:tcPr anchor="ctr"/>
                </a:tc>
                <a:tc>
                  <a:txBody>
                    <a:bodyPr/>
                    <a:lstStyle/>
                    <a:p>
                      <a:pPr algn="ctr"/>
                      <a:r>
                        <a:rPr lang="cs-CZ" sz="1600" smtClean="0"/>
                        <a:t>VAMA</a:t>
                      </a:r>
                      <a:endParaRPr lang="cs-CZ" sz="1600"/>
                    </a:p>
                  </a:txBody>
                  <a:tcPr anchor="ctr"/>
                </a:tc>
                <a:tc>
                  <a:txBody>
                    <a:bodyPr/>
                    <a:lstStyle/>
                    <a:p>
                      <a:pPr algn="ctr"/>
                      <a:r>
                        <a:rPr lang="cs-CZ" sz="1600" smtClean="0"/>
                        <a:t>NJIMA</a:t>
                      </a:r>
                      <a:endParaRPr lang="cs-CZ" sz="1600"/>
                    </a:p>
                  </a:txBody>
                  <a:tcPr anchor="ctr"/>
                </a:tc>
              </a:tr>
              <a:tr h="908283">
                <a:tc>
                  <a:txBody>
                    <a:bodyPr/>
                    <a:lstStyle/>
                    <a:p>
                      <a:pPr algn="ctr"/>
                      <a:r>
                        <a:rPr lang="cs-CZ" smtClean="0"/>
                        <a:t>INS</a:t>
                      </a:r>
                      <a:endParaRPr lang="cs-CZ"/>
                    </a:p>
                  </a:txBody>
                  <a:tcPr anchor="ctr"/>
                </a:tc>
                <a:tc>
                  <a:txBody>
                    <a:bodyPr/>
                    <a:lstStyle/>
                    <a:p>
                      <a:pPr algn="ctr"/>
                      <a:r>
                        <a:rPr lang="cs-CZ" sz="1600" smtClean="0"/>
                        <a:t>MNOM</a:t>
                      </a:r>
                    </a:p>
                    <a:p>
                      <a:pPr algn="ctr"/>
                      <a:r>
                        <a:rPr lang="cs-CZ" sz="1600" smtClean="0"/>
                        <a:t>SOBOM</a:t>
                      </a:r>
                      <a:endParaRPr lang="cs-CZ" sz="1600"/>
                    </a:p>
                  </a:txBody>
                  <a:tcPr anchor="ctr"/>
                </a:tc>
                <a:tc>
                  <a:txBody>
                    <a:bodyPr/>
                    <a:lstStyle/>
                    <a:p>
                      <a:pPr algn="ctr"/>
                      <a:r>
                        <a:rPr lang="cs-CZ" sz="1600" smtClean="0"/>
                        <a:t>TOBOM</a:t>
                      </a:r>
                      <a:endParaRPr lang="cs-CZ" sz="1600"/>
                    </a:p>
                  </a:txBody>
                  <a:tcPr anchor="ctr"/>
                </a:tc>
                <a:tc>
                  <a:txBody>
                    <a:bodyPr/>
                    <a:lstStyle/>
                    <a:p>
                      <a:pPr algn="ctr"/>
                      <a:r>
                        <a:rPr lang="cs-CZ" sz="1600" smtClean="0"/>
                        <a:t>NJIM</a:t>
                      </a:r>
                      <a:endParaRPr lang="cs-CZ" sz="1600"/>
                    </a:p>
                  </a:txBody>
                  <a:tcPr anchor="ctr"/>
                </a:tc>
                <a:tc>
                  <a:txBody>
                    <a:bodyPr/>
                    <a:lstStyle/>
                    <a:p>
                      <a:pPr algn="ctr"/>
                      <a:r>
                        <a:rPr lang="cs-CZ" sz="1600" smtClean="0"/>
                        <a:t>NJOM</a:t>
                      </a:r>
                      <a:endParaRPr lang="cs-CZ" sz="1600"/>
                    </a:p>
                  </a:txBody>
                  <a:tcPr anchor="ctr"/>
                </a:tc>
                <a:tc>
                  <a:txBody>
                    <a:bodyPr/>
                    <a:lstStyle/>
                    <a:p>
                      <a:pPr algn="ctr"/>
                      <a:r>
                        <a:rPr lang="cs-CZ" sz="1600" smtClean="0"/>
                        <a:t>NAMA</a:t>
                      </a:r>
                      <a:endParaRPr lang="cs-CZ" sz="1600"/>
                    </a:p>
                  </a:txBody>
                  <a:tcPr anchor="ctr"/>
                </a:tc>
                <a:tc>
                  <a:txBody>
                    <a:bodyPr/>
                    <a:lstStyle/>
                    <a:p>
                      <a:pPr algn="ctr"/>
                      <a:r>
                        <a:rPr lang="cs-CZ" sz="1600" smtClean="0"/>
                        <a:t>VAMA</a:t>
                      </a:r>
                      <a:endParaRPr lang="cs-CZ" sz="1600"/>
                    </a:p>
                  </a:txBody>
                  <a:tcPr anchor="ctr"/>
                </a:tc>
                <a:tc>
                  <a:txBody>
                    <a:bodyPr/>
                    <a:lstStyle/>
                    <a:p>
                      <a:pPr algn="ctr"/>
                      <a:r>
                        <a:rPr lang="cs-CZ" sz="1600" smtClean="0"/>
                        <a:t>NJIMA</a:t>
                      </a:r>
                      <a:endParaRPr lang="cs-CZ" sz="1600"/>
                    </a:p>
                  </a:txBody>
                  <a:tcPr anchor="ct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214282" y="285728"/>
            <a:ext cx="4286280" cy="4524315"/>
          </a:xfrm>
          <a:prstGeom prst="rect">
            <a:avLst/>
          </a:prstGeom>
          <a:noFill/>
        </p:spPr>
        <p:txBody>
          <a:bodyPr wrap="square" rtlCol="0">
            <a:spAutoFit/>
          </a:bodyPr>
          <a:lstStyle/>
          <a:p>
            <a:r>
              <a:rPr lang="cs-CZ" smtClean="0"/>
              <a:t>Vidim svog oca. Vidim ____.</a:t>
            </a:r>
          </a:p>
          <a:p>
            <a:r>
              <a:rPr lang="cs-CZ" smtClean="0"/>
              <a:t>Ti si moj brat. Vidim ____.</a:t>
            </a:r>
          </a:p>
          <a:p>
            <a:r>
              <a:rPr lang="cs-CZ" smtClean="0"/>
              <a:t>Ovo je poklon za (ja).</a:t>
            </a:r>
          </a:p>
          <a:p>
            <a:r>
              <a:rPr lang="cs-CZ" smtClean="0"/>
              <a:t>Baka priča o (ona).</a:t>
            </a:r>
          </a:p>
          <a:p>
            <a:r>
              <a:rPr lang="cs-CZ" smtClean="0"/>
              <a:t>Radimo unatoč (ono).</a:t>
            </a:r>
          </a:p>
          <a:p>
            <a:endParaRPr lang="cs-CZ"/>
          </a:p>
          <a:p>
            <a:r>
              <a:rPr lang="cs-CZ" smtClean="0"/>
              <a:t>Daj tanjur ocu. Daj mu ____.</a:t>
            </a:r>
          </a:p>
          <a:p>
            <a:r>
              <a:rPr lang="cs-CZ" smtClean="0"/>
              <a:t>Donesi majci mrkvu. Donesi ____.</a:t>
            </a:r>
          </a:p>
          <a:p>
            <a:r>
              <a:rPr lang="cs-CZ" smtClean="0"/>
              <a:t>Uzmi (on) loptu. Uzmi (on) (ona) GEN + AKU</a:t>
            </a:r>
          </a:p>
          <a:p>
            <a:r>
              <a:rPr lang="cs-CZ" smtClean="0"/>
              <a:t>Pričaj s majkom! Pričaj s _____.</a:t>
            </a:r>
          </a:p>
          <a:p>
            <a:r>
              <a:rPr lang="cs-CZ" smtClean="0"/>
              <a:t>(Ja) idem u školu. Idem u _____.</a:t>
            </a:r>
          </a:p>
          <a:p>
            <a:r>
              <a:rPr lang="cs-CZ" smtClean="0"/>
              <a:t>Ovo je pjesma o (ti i oni).</a:t>
            </a:r>
          </a:p>
          <a:p>
            <a:endParaRPr lang="cs-CZ"/>
          </a:p>
          <a:p>
            <a:r>
              <a:rPr lang="cs-CZ" smtClean="0"/>
              <a:t>Kupio sam (ja) nove hlače.</a:t>
            </a:r>
          </a:p>
          <a:p>
            <a:r>
              <a:rPr lang="cs-CZ" smtClean="0"/>
              <a:t>Idu na more bez (ja).</a:t>
            </a:r>
          </a:p>
          <a:p>
            <a:endParaRPr lang="cs-CZ"/>
          </a:p>
        </p:txBody>
      </p:sp>
      <p:graphicFrame>
        <p:nvGraphicFramePr>
          <p:cNvPr id="4" name="Tabulka 3"/>
          <p:cNvGraphicFramePr>
            <a:graphicFrameLocks noGrp="1"/>
          </p:cNvGraphicFramePr>
          <p:nvPr/>
        </p:nvGraphicFramePr>
        <p:xfrm>
          <a:off x="4572000" y="214290"/>
          <a:ext cx="4250560" cy="6357981"/>
        </p:xfrm>
        <a:graphic>
          <a:graphicData uri="http://schemas.openxmlformats.org/drawingml/2006/table">
            <a:tbl>
              <a:tblPr firstRow="1" bandRow="1">
                <a:tableStyleId>{93296810-A885-4BE3-A3E7-6D5BEEA58F35}</a:tableStyleId>
              </a:tblPr>
              <a:tblGrid>
                <a:gridCol w="1062640"/>
                <a:gridCol w="1062640"/>
                <a:gridCol w="1062640"/>
                <a:gridCol w="1062640"/>
              </a:tblGrid>
              <a:tr h="908283">
                <a:tc>
                  <a:txBody>
                    <a:bodyPr/>
                    <a:lstStyle/>
                    <a:p>
                      <a:pPr algn="ctr"/>
                      <a:r>
                        <a:rPr lang="cs-CZ" smtClean="0"/>
                        <a:t>JA</a:t>
                      </a:r>
                      <a:endParaRPr lang="cs-CZ"/>
                    </a:p>
                  </a:txBody>
                  <a:tcPr anchor="ctr"/>
                </a:tc>
                <a:tc>
                  <a:txBody>
                    <a:bodyPr/>
                    <a:lstStyle/>
                    <a:p>
                      <a:pPr algn="ctr"/>
                      <a:r>
                        <a:rPr lang="cs-CZ" smtClean="0"/>
                        <a:t>TI</a:t>
                      </a:r>
                      <a:endParaRPr lang="cs-CZ"/>
                    </a:p>
                  </a:txBody>
                  <a:tcPr anchor="ctr"/>
                </a:tc>
                <a:tc>
                  <a:txBody>
                    <a:bodyPr/>
                    <a:lstStyle/>
                    <a:p>
                      <a:pPr algn="ctr"/>
                      <a:r>
                        <a:rPr lang="cs-CZ" smtClean="0"/>
                        <a:t>ON, ONO</a:t>
                      </a:r>
                      <a:endParaRPr lang="cs-CZ"/>
                    </a:p>
                  </a:txBody>
                  <a:tcPr anchor="ctr"/>
                </a:tc>
                <a:tc>
                  <a:txBody>
                    <a:bodyPr/>
                    <a:lstStyle/>
                    <a:p>
                      <a:pPr algn="ctr"/>
                      <a:r>
                        <a:rPr lang="cs-CZ" smtClean="0"/>
                        <a:t>ONA</a:t>
                      </a:r>
                      <a:endParaRPr lang="cs-CZ"/>
                    </a:p>
                  </a:txBody>
                  <a:tcPr anchor="ctr"/>
                </a:tc>
              </a:tr>
              <a:tr h="908283">
                <a:tc>
                  <a:txBody>
                    <a:bodyPr/>
                    <a:lstStyle/>
                    <a:p>
                      <a:pPr algn="ctr"/>
                      <a:r>
                        <a:rPr lang="cs-CZ" sz="1600" smtClean="0"/>
                        <a:t>JA</a:t>
                      </a:r>
                      <a:endParaRPr lang="cs-CZ" sz="1600"/>
                    </a:p>
                  </a:txBody>
                  <a:tcPr anchor="ctr"/>
                </a:tc>
                <a:tc>
                  <a:txBody>
                    <a:bodyPr/>
                    <a:lstStyle/>
                    <a:p>
                      <a:pPr algn="ctr"/>
                      <a:r>
                        <a:rPr lang="cs-CZ" sz="1600" smtClean="0"/>
                        <a:t>TI</a:t>
                      </a:r>
                      <a:endParaRPr lang="cs-CZ" sz="1600"/>
                    </a:p>
                  </a:txBody>
                  <a:tcPr anchor="ctr"/>
                </a:tc>
                <a:tc>
                  <a:txBody>
                    <a:bodyPr/>
                    <a:lstStyle/>
                    <a:p>
                      <a:pPr algn="ctr"/>
                      <a:r>
                        <a:rPr lang="cs-CZ" sz="1600" smtClean="0"/>
                        <a:t>ON,</a:t>
                      </a:r>
                      <a:r>
                        <a:rPr lang="cs-CZ" sz="1600" baseline="0" smtClean="0"/>
                        <a:t> ONO</a:t>
                      </a:r>
                      <a:endParaRPr lang="cs-CZ" sz="1600"/>
                    </a:p>
                  </a:txBody>
                  <a:tcPr anchor="ctr"/>
                </a:tc>
                <a:tc>
                  <a:txBody>
                    <a:bodyPr/>
                    <a:lstStyle/>
                    <a:p>
                      <a:pPr algn="ctr"/>
                      <a:r>
                        <a:rPr lang="cs-CZ" sz="1600" smtClean="0"/>
                        <a:t>ONA</a:t>
                      </a:r>
                      <a:endParaRPr lang="cs-CZ" sz="1600"/>
                    </a:p>
                  </a:txBody>
                  <a:tcPr anchor="ctr"/>
                </a:tc>
              </a:tr>
              <a:tr h="908283">
                <a:tc>
                  <a:txBody>
                    <a:bodyPr/>
                    <a:lstStyle/>
                    <a:p>
                      <a:pPr algn="ctr"/>
                      <a:r>
                        <a:rPr lang="cs-CZ" sz="1600" smtClean="0"/>
                        <a:t>MENE/ME</a:t>
                      </a:r>
                    </a:p>
                    <a:p>
                      <a:pPr algn="ctr"/>
                      <a:r>
                        <a:rPr lang="cs-CZ" sz="1600" smtClean="0"/>
                        <a:t>SEBE/SE</a:t>
                      </a:r>
                    </a:p>
                  </a:txBody>
                  <a:tcPr anchor="ctr"/>
                </a:tc>
                <a:tc>
                  <a:txBody>
                    <a:bodyPr/>
                    <a:lstStyle/>
                    <a:p>
                      <a:pPr algn="ctr"/>
                      <a:r>
                        <a:rPr lang="cs-CZ" sz="1600" smtClean="0"/>
                        <a:t>TEBE/TE</a:t>
                      </a:r>
                      <a:endParaRPr lang="cs-CZ" sz="1600"/>
                    </a:p>
                  </a:txBody>
                  <a:tcPr anchor="ctr"/>
                </a:tc>
                <a:tc>
                  <a:txBody>
                    <a:bodyPr/>
                    <a:lstStyle/>
                    <a:p>
                      <a:pPr algn="ctr"/>
                      <a:r>
                        <a:rPr lang="cs-CZ" sz="1600" smtClean="0"/>
                        <a:t>NJEGA/GA</a:t>
                      </a:r>
                      <a:endParaRPr lang="cs-CZ" sz="1600"/>
                    </a:p>
                  </a:txBody>
                  <a:tcPr anchor="ctr"/>
                </a:tc>
                <a:tc>
                  <a:txBody>
                    <a:bodyPr/>
                    <a:lstStyle/>
                    <a:p>
                      <a:pPr algn="ctr"/>
                      <a:r>
                        <a:rPr lang="cs-CZ" sz="1600" smtClean="0"/>
                        <a:t>NJE/JE</a:t>
                      </a:r>
                      <a:endParaRPr lang="cs-CZ" sz="1600"/>
                    </a:p>
                  </a:txBody>
                  <a:tcPr anchor="ctr"/>
                </a:tc>
              </a:tr>
              <a:tr h="908283">
                <a:tc>
                  <a:txBody>
                    <a:bodyPr/>
                    <a:lstStyle/>
                    <a:p>
                      <a:pPr algn="ctr"/>
                      <a:r>
                        <a:rPr lang="cs-CZ" sz="1600" smtClean="0"/>
                        <a:t>MENI/MI</a:t>
                      </a:r>
                    </a:p>
                    <a:p>
                      <a:pPr algn="ctr"/>
                      <a:r>
                        <a:rPr lang="cs-CZ" sz="1600" smtClean="0"/>
                        <a:t>SEBI</a:t>
                      </a:r>
                      <a:endParaRPr lang="cs-CZ" sz="1600"/>
                    </a:p>
                  </a:txBody>
                  <a:tcPr anchor="ctr"/>
                </a:tc>
                <a:tc>
                  <a:txBody>
                    <a:bodyPr/>
                    <a:lstStyle/>
                    <a:p>
                      <a:pPr algn="ctr"/>
                      <a:r>
                        <a:rPr lang="cs-CZ" sz="1600" smtClean="0"/>
                        <a:t>TEBI/TI</a:t>
                      </a:r>
                      <a:endParaRPr lang="cs-CZ" sz="1600"/>
                    </a:p>
                  </a:txBody>
                  <a:tcPr anchor="ctr"/>
                </a:tc>
                <a:tc>
                  <a:txBody>
                    <a:bodyPr/>
                    <a:lstStyle/>
                    <a:p>
                      <a:pPr algn="ctr"/>
                      <a:r>
                        <a:rPr lang="cs-CZ" sz="1600" smtClean="0"/>
                        <a:t>NJEMU</a:t>
                      </a:r>
                    </a:p>
                    <a:p>
                      <a:pPr algn="ctr"/>
                      <a:r>
                        <a:rPr lang="cs-CZ" sz="1600" smtClean="0"/>
                        <a:t>MU</a:t>
                      </a:r>
                      <a:endParaRPr lang="cs-CZ" sz="1600"/>
                    </a:p>
                  </a:txBody>
                  <a:tcPr anchor="ctr"/>
                </a:tc>
                <a:tc>
                  <a:txBody>
                    <a:bodyPr/>
                    <a:lstStyle/>
                    <a:p>
                      <a:pPr algn="ctr"/>
                      <a:r>
                        <a:rPr lang="cs-CZ" sz="1600" smtClean="0"/>
                        <a:t>NJOJ</a:t>
                      </a:r>
                    </a:p>
                    <a:p>
                      <a:pPr algn="ctr"/>
                      <a:r>
                        <a:rPr lang="cs-CZ" sz="1600" smtClean="0"/>
                        <a:t>JOJ</a:t>
                      </a:r>
                    </a:p>
                  </a:txBody>
                  <a:tcPr anchor="ctr"/>
                </a:tc>
              </a:tr>
              <a:tr h="908283">
                <a:tc>
                  <a:txBody>
                    <a:bodyPr/>
                    <a:lstStyle/>
                    <a:p>
                      <a:pPr algn="ctr"/>
                      <a:r>
                        <a:rPr lang="cs-CZ" sz="1600" smtClean="0"/>
                        <a:t>MENE/ME</a:t>
                      </a:r>
                    </a:p>
                    <a:p>
                      <a:pPr algn="ctr"/>
                      <a:r>
                        <a:rPr lang="cs-CZ" sz="1600" smtClean="0"/>
                        <a:t>SEBE/SE</a:t>
                      </a:r>
                      <a:endParaRPr lang="cs-CZ" sz="1600"/>
                    </a:p>
                  </a:txBody>
                  <a:tcPr anchor="ctr"/>
                </a:tc>
                <a:tc>
                  <a:txBody>
                    <a:bodyPr/>
                    <a:lstStyle/>
                    <a:p>
                      <a:pPr algn="ctr"/>
                      <a:r>
                        <a:rPr lang="cs-CZ" sz="1600" smtClean="0"/>
                        <a:t>TEBE/TE</a:t>
                      </a:r>
                      <a:endParaRPr lang="cs-CZ" sz="1600"/>
                    </a:p>
                  </a:txBody>
                  <a:tcPr anchor="ctr"/>
                </a:tc>
                <a:tc>
                  <a:txBody>
                    <a:bodyPr/>
                    <a:lstStyle/>
                    <a:p>
                      <a:pPr algn="ctr"/>
                      <a:r>
                        <a:rPr lang="cs-CZ" sz="1600" smtClean="0"/>
                        <a:t>NJEGA</a:t>
                      </a:r>
                    </a:p>
                    <a:p>
                      <a:pPr algn="ctr"/>
                      <a:r>
                        <a:rPr lang="cs-CZ" sz="1600" smtClean="0"/>
                        <a:t>GA</a:t>
                      </a:r>
                    </a:p>
                    <a:p>
                      <a:pPr algn="ctr"/>
                      <a:r>
                        <a:rPr lang="cs-CZ" sz="1600" smtClean="0"/>
                        <a:t>ONO</a:t>
                      </a:r>
                      <a:endParaRPr lang="cs-CZ" sz="1600"/>
                    </a:p>
                  </a:txBody>
                  <a:tcPr anchor="ctr"/>
                </a:tc>
                <a:tc>
                  <a:txBody>
                    <a:bodyPr/>
                    <a:lstStyle/>
                    <a:p>
                      <a:pPr algn="ctr"/>
                      <a:r>
                        <a:rPr lang="cs-CZ" sz="1600" smtClean="0"/>
                        <a:t>NJU</a:t>
                      </a:r>
                    </a:p>
                    <a:p>
                      <a:pPr algn="ctr"/>
                      <a:r>
                        <a:rPr lang="cs-CZ" sz="1600" smtClean="0"/>
                        <a:t>JU/JE</a:t>
                      </a:r>
                    </a:p>
                  </a:txBody>
                  <a:tcPr anchor="ctr"/>
                </a:tc>
              </a:tr>
              <a:tr h="908283">
                <a:tc>
                  <a:txBody>
                    <a:bodyPr/>
                    <a:lstStyle/>
                    <a:p>
                      <a:pPr algn="ctr"/>
                      <a:r>
                        <a:rPr lang="cs-CZ" sz="1600" smtClean="0"/>
                        <a:t>MENI/MI</a:t>
                      </a:r>
                    </a:p>
                    <a:p>
                      <a:pPr algn="ctr"/>
                      <a:r>
                        <a:rPr lang="cs-CZ" sz="1600" smtClean="0"/>
                        <a:t>SEBI/SI</a:t>
                      </a:r>
                      <a:endParaRPr lang="cs-CZ" sz="1600"/>
                    </a:p>
                  </a:txBody>
                  <a:tcPr anchor="ctr"/>
                </a:tc>
                <a:tc>
                  <a:txBody>
                    <a:bodyPr/>
                    <a:lstStyle/>
                    <a:p>
                      <a:pPr algn="ctr"/>
                      <a:r>
                        <a:rPr lang="cs-CZ" sz="1600" smtClean="0"/>
                        <a:t>TEBI/TI</a:t>
                      </a:r>
                    </a:p>
                  </a:txBody>
                  <a:tcPr anchor="ctr"/>
                </a:tc>
                <a:tc>
                  <a:txBody>
                    <a:bodyPr/>
                    <a:lstStyle/>
                    <a:p>
                      <a:pPr algn="ctr"/>
                      <a:r>
                        <a:rPr lang="cs-CZ" sz="1600" smtClean="0"/>
                        <a:t>NJEMU</a:t>
                      </a:r>
                    </a:p>
                    <a:p>
                      <a:pPr algn="ctr"/>
                      <a:r>
                        <a:rPr lang="cs-CZ" sz="1600" smtClean="0"/>
                        <a:t>MU</a:t>
                      </a:r>
                      <a:endParaRPr lang="cs-CZ" sz="1600"/>
                    </a:p>
                  </a:txBody>
                  <a:tcPr anchor="ctr"/>
                </a:tc>
                <a:tc>
                  <a:txBody>
                    <a:bodyPr/>
                    <a:lstStyle/>
                    <a:p>
                      <a:pPr algn="ctr"/>
                      <a:r>
                        <a:rPr lang="cs-CZ" sz="1600" smtClean="0"/>
                        <a:t>NJOJ</a:t>
                      </a:r>
                    </a:p>
                  </a:txBody>
                  <a:tcPr anchor="ctr"/>
                </a:tc>
              </a:tr>
              <a:tr h="908283">
                <a:tc>
                  <a:txBody>
                    <a:bodyPr/>
                    <a:lstStyle/>
                    <a:p>
                      <a:pPr algn="ctr"/>
                      <a:r>
                        <a:rPr lang="cs-CZ" sz="1600" smtClean="0"/>
                        <a:t>MNOM</a:t>
                      </a:r>
                    </a:p>
                    <a:p>
                      <a:pPr algn="ctr"/>
                      <a:r>
                        <a:rPr lang="cs-CZ" sz="1600" smtClean="0"/>
                        <a:t>SOBOM</a:t>
                      </a:r>
                      <a:endParaRPr lang="cs-CZ" sz="1600"/>
                    </a:p>
                  </a:txBody>
                  <a:tcPr anchor="ctr"/>
                </a:tc>
                <a:tc>
                  <a:txBody>
                    <a:bodyPr/>
                    <a:lstStyle/>
                    <a:p>
                      <a:pPr algn="ctr"/>
                      <a:r>
                        <a:rPr lang="cs-CZ" sz="1600" smtClean="0"/>
                        <a:t>TOBOM</a:t>
                      </a:r>
                      <a:endParaRPr lang="cs-CZ" sz="1600"/>
                    </a:p>
                  </a:txBody>
                  <a:tcPr anchor="ctr"/>
                </a:tc>
                <a:tc>
                  <a:txBody>
                    <a:bodyPr/>
                    <a:lstStyle/>
                    <a:p>
                      <a:pPr algn="ctr"/>
                      <a:r>
                        <a:rPr lang="cs-CZ" sz="1600" smtClean="0"/>
                        <a:t>NJIM</a:t>
                      </a:r>
                      <a:endParaRPr lang="cs-CZ" sz="1600"/>
                    </a:p>
                  </a:txBody>
                  <a:tcPr anchor="ctr"/>
                </a:tc>
                <a:tc>
                  <a:txBody>
                    <a:bodyPr/>
                    <a:lstStyle/>
                    <a:p>
                      <a:pPr algn="ctr"/>
                      <a:r>
                        <a:rPr lang="cs-CZ" sz="1600" smtClean="0"/>
                        <a:t>NJOM</a:t>
                      </a:r>
                      <a:endParaRPr lang="cs-CZ" sz="1600"/>
                    </a:p>
                  </a:txBody>
                  <a:tcPr anchor="ct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lka 1"/>
          <p:cNvGraphicFramePr>
            <a:graphicFrameLocks noGrp="1"/>
          </p:cNvGraphicFramePr>
          <p:nvPr/>
        </p:nvGraphicFramePr>
        <p:xfrm>
          <a:off x="5643570" y="285728"/>
          <a:ext cx="3187920" cy="6364098"/>
        </p:xfrm>
        <a:graphic>
          <a:graphicData uri="http://schemas.openxmlformats.org/drawingml/2006/table">
            <a:tbl>
              <a:tblPr firstRow="1" bandRow="1">
                <a:tableStyleId>{93296810-A885-4BE3-A3E7-6D5BEEA58F35}</a:tableStyleId>
              </a:tblPr>
              <a:tblGrid>
                <a:gridCol w="1062640"/>
                <a:gridCol w="1062640"/>
                <a:gridCol w="1062640"/>
              </a:tblGrid>
              <a:tr h="908283">
                <a:tc>
                  <a:txBody>
                    <a:bodyPr/>
                    <a:lstStyle/>
                    <a:p>
                      <a:pPr algn="ctr"/>
                      <a:r>
                        <a:rPr lang="cs-CZ" smtClean="0"/>
                        <a:t>MI</a:t>
                      </a:r>
                      <a:endParaRPr lang="cs-CZ"/>
                    </a:p>
                  </a:txBody>
                  <a:tcPr anchor="ctr"/>
                </a:tc>
                <a:tc>
                  <a:txBody>
                    <a:bodyPr/>
                    <a:lstStyle/>
                    <a:p>
                      <a:pPr algn="ctr"/>
                      <a:r>
                        <a:rPr lang="cs-CZ" smtClean="0"/>
                        <a:t>VI</a:t>
                      </a:r>
                      <a:endParaRPr lang="cs-CZ"/>
                    </a:p>
                  </a:txBody>
                  <a:tcPr anchor="ctr"/>
                </a:tc>
                <a:tc>
                  <a:txBody>
                    <a:bodyPr/>
                    <a:lstStyle/>
                    <a:p>
                      <a:pPr algn="ctr"/>
                      <a:r>
                        <a:rPr lang="cs-CZ" smtClean="0"/>
                        <a:t>ONI</a:t>
                      </a:r>
                    </a:p>
                    <a:p>
                      <a:pPr algn="ctr"/>
                      <a:r>
                        <a:rPr lang="cs-CZ" smtClean="0"/>
                        <a:t>ONE</a:t>
                      </a:r>
                    </a:p>
                    <a:p>
                      <a:pPr algn="ctr"/>
                      <a:r>
                        <a:rPr lang="cs-CZ" smtClean="0"/>
                        <a:t>ONA</a:t>
                      </a:r>
                      <a:endParaRPr lang="cs-CZ"/>
                    </a:p>
                  </a:txBody>
                  <a:tcPr anchor="ctr"/>
                </a:tc>
              </a:tr>
              <a:tr h="908283">
                <a:tc>
                  <a:txBody>
                    <a:bodyPr/>
                    <a:lstStyle/>
                    <a:p>
                      <a:pPr algn="ctr"/>
                      <a:r>
                        <a:rPr lang="cs-CZ" sz="1600" smtClean="0"/>
                        <a:t>MI</a:t>
                      </a:r>
                      <a:endParaRPr lang="cs-CZ" sz="1600"/>
                    </a:p>
                  </a:txBody>
                  <a:tcPr anchor="ctr"/>
                </a:tc>
                <a:tc>
                  <a:txBody>
                    <a:bodyPr/>
                    <a:lstStyle/>
                    <a:p>
                      <a:pPr algn="ctr"/>
                      <a:r>
                        <a:rPr lang="cs-CZ" sz="1600" smtClean="0"/>
                        <a:t>VI</a:t>
                      </a:r>
                      <a:endParaRPr lang="cs-CZ" sz="1600"/>
                    </a:p>
                  </a:txBody>
                  <a:tcPr anchor="ctr"/>
                </a:tc>
                <a:tc>
                  <a:txBody>
                    <a:bodyPr/>
                    <a:lstStyle/>
                    <a:p>
                      <a:pPr algn="ctr"/>
                      <a:r>
                        <a:rPr lang="cs-CZ" sz="1600" smtClean="0"/>
                        <a:t>ONI</a:t>
                      </a:r>
                    </a:p>
                    <a:p>
                      <a:pPr algn="ctr"/>
                      <a:r>
                        <a:rPr lang="cs-CZ" sz="1600" smtClean="0"/>
                        <a:t>ONE</a:t>
                      </a:r>
                    </a:p>
                    <a:p>
                      <a:pPr algn="ctr"/>
                      <a:r>
                        <a:rPr lang="cs-CZ" sz="1600" smtClean="0"/>
                        <a:t>ONA</a:t>
                      </a:r>
                      <a:endParaRPr lang="cs-CZ" sz="1600"/>
                    </a:p>
                  </a:txBody>
                  <a:tcPr anchor="ctr"/>
                </a:tc>
              </a:tr>
              <a:tr h="908283">
                <a:tc>
                  <a:txBody>
                    <a:bodyPr/>
                    <a:lstStyle/>
                    <a:p>
                      <a:pPr algn="ctr"/>
                      <a:r>
                        <a:rPr lang="cs-CZ" sz="1600" smtClean="0"/>
                        <a:t>NAS</a:t>
                      </a:r>
                      <a:endParaRPr lang="cs-CZ" sz="1600"/>
                    </a:p>
                  </a:txBody>
                  <a:tcPr anchor="ctr"/>
                </a:tc>
                <a:tc>
                  <a:txBody>
                    <a:bodyPr/>
                    <a:lstStyle/>
                    <a:p>
                      <a:pPr algn="ctr"/>
                      <a:r>
                        <a:rPr lang="cs-CZ" sz="1600" smtClean="0"/>
                        <a:t>VAS</a:t>
                      </a:r>
                      <a:endParaRPr lang="cs-CZ" sz="1600"/>
                    </a:p>
                  </a:txBody>
                  <a:tcPr anchor="ctr"/>
                </a:tc>
                <a:tc>
                  <a:txBody>
                    <a:bodyPr/>
                    <a:lstStyle/>
                    <a:p>
                      <a:pPr algn="ctr"/>
                      <a:r>
                        <a:rPr lang="cs-CZ" sz="1600" smtClean="0"/>
                        <a:t>NJIH</a:t>
                      </a:r>
                    </a:p>
                    <a:p>
                      <a:pPr algn="ctr"/>
                      <a:r>
                        <a:rPr lang="cs-CZ" sz="1600" smtClean="0"/>
                        <a:t>IH</a:t>
                      </a:r>
                      <a:endParaRPr lang="cs-CZ" sz="1600"/>
                    </a:p>
                  </a:txBody>
                  <a:tcPr anchor="ctr"/>
                </a:tc>
              </a:tr>
              <a:tr h="908283">
                <a:tc>
                  <a:txBody>
                    <a:bodyPr/>
                    <a:lstStyle/>
                    <a:p>
                      <a:pPr algn="ctr"/>
                      <a:r>
                        <a:rPr lang="cs-CZ" sz="1600" smtClean="0"/>
                        <a:t>NAMA</a:t>
                      </a:r>
                      <a:endParaRPr lang="cs-CZ" sz="1600"/>
                    </a:p>
                  </a:txBody>
                  <a:tcPr anchor="ctr"/>
                </a:tc>
                <a:tc>
                  <a:txBody>
                    <a:bodyPr/>
                    <a:lstStyle/>
                    <a:p>
                      <a:pPr algn="ctr"/>
                      <a:r>
                        <a:rPr lang="cs-CZ" sz="1600" smtClean="0"/>
                        <a:t>VAMA</a:t>
                      </a:r>
                      <a:endParaRPr lang="cs-CZ" sz="1600"/>
                    </a:p>
                  </a:txBody>
                  <a:tcPr anchor="ctr"/>
                </a:tc>
                <a:tc>
                  <a:txBody>
                    <a:bodyPr/>
                    <a:lstStyle/>
                    <a:p>
                      <a:pPr algn="ctr"/>
                      <a:r>
                        <a:rPr lang="cs-CZ" sz="1600" smtClean="0"/>
                        <a:t>NJIMA</a:t>
                      </a:r>
                    </a:p>
                    <a:p>
                      <a:pPr algn="ctr"/>
                      <a:r>
                        <a:rPr lang="cs-CZ" sz="1600" smtClean="0"/>
                        <a:t>IM</a:t>
                      </a:r>
                      <a:endParaRPr lang="cs-CZ" sz="1600"/>
                    </a:p>
                  </a:txBody>
                  <a:tcPr anchor="ctr"/>
                </a:tc>
              </a:tr>
              <a:tr h="908283">
                <a:tc>
                  <a:txBody>
                    <a:bodyPr/>
                    <a:lstStyle/>
                    <a:p>
                      <a:pPr algn="ctr"/>
                      <a:r>
                        <a:rPr lang="cs-CZ" sz="1600" smtClean="0"/>
                        <a:t>NAS</a:t>
                      </a:r>
                      <a:endParaRPr lang="cs-CZ" sz="1600"/>
                    </a:p>
                  </a:txBody>
                  <a:tcPr anchor="ctr"/>
                </a:tc>
                <a:tc>
                  <a:txBody>
                    <a:bodyPr/>
                    <a:lstStyle/>
                    <a:p>
                      <a:pPr algn="ctr"/>
                      <a:r>
                        <a:rPr lang="cs-CZ" sz="1600" smtClean="0"/>
                        <a:t>VAS</a:t>
                      </a:r>
                      <a:endParaRPr lang="cs-CZ" sz="1600"/>
                    </a:p>
                  </a:txBody>
                  <a:tcPr anchor="ctr"/>
                </a:tc>
                <a:tc>
                  <a:txBody>
                    <a:bodyPr/>
                    <a:lstStyle/>
                    <a:p>
                      <a:pPr algn="ctr"/>
                      <a:r>
                        <a:rPr lang="cs-CZ" sz="1600" smtClean="0"/>
                        <a:t>NJIH</a:t>
                      </a:r>
                    </a:p>
                    <a:p>
                      <a:pPr algn="ctr"/>
                      <a:r>
                        <a:rPr lang="cs-CZ" sz="1600" smtClean="0"/>
                        <a:t>IH</a:t>
                      </a:r>
                      <a:endParaRPr lang="cs-CZ" sz="1600"/>
                    </a:p>
                  </a:txBody>
                  <a:tcPr anchor="ctr"/>
                </a:tc>
              </a:tr>
              <a:tr h="908283">
                <a:tc>
                  <a:txBody>
                    <a:bodyPr/>
                    <a:lstStyle/>
                    <a:p>
                      <a:pPr algn="ctr"/>
                      <a:r>
                        <a:rPr lang="cs-CZ" sz="1600" smtClean="0"/>
                        <a:t>NAMA</a:t>
                      </a:r>
                      <a:endParaRPr lang="cs-CZ" sz="1600"/>
                    </a:p>
                  </a:txBody>
                  <a:tcPr anchor="ctr"/>
                </a:tc>
                <a:tc>
                  <a:txBody>
                    <a:bodyPr/>
                    <a:lstStyle/>
                    <a:p>
                      <a:pPr algn="ctr"/>
                      <a:r>
                        <a:rPr lang="cs-CZ" sz="1600" smtClean="0"/>
                        <a:t>VAMA</a:t>
                      </a:r>
                      <a:endParaRPr lang="cs-CZ" sz="1600"/>
                    </a:p>
                  </a:txBody>
                  <a:tcPr anchor="ctr"/>
                </a:tc>
                <a:tc>
                  <a:txBody>
                    <a:bodyPr/>
                    <a:lstStyle/>
                    <a:p>
                      <a:pPr algn="ctr"/>
                      <a:r>
                        <a:rPr lang="cs-CZ" sz="1600" smtClean="0"/>
                        <a:t>NJIMA</a:t>
                      </a:r>
                      <a:endParaRPr lang="cs-CZ" sz="1600"/>
                    </a:p>
                  </a:txBody>
                  <a:tcPr anchor="ctr"/>
                </a:tc>
              </a:tr>
              <a:tr h="908283">
                <a:tc>
                  <a:txBody>
                    <a:bodyPr/>
                    <a:lstStyle/>
                    <a:p>
                      <a:pPr algn="ctr"/>
                      <a:r>
                        <a:rPr lang="cs-CZ" sz="1600" smtClean="0"/>
                        <a:t>NAMA</a:t>
                      </a:r>
                      <a:endParaRPr lang="cs-CZ" sz="1600"/>
                    </a:p>
                  </a:txBody>
                  <a:tcPr anchor="ctr"/>
                </a:tc>
                <a:tc>
                  <a:txBody>
                    <a:bodyPr/>
                    <a:lstStyle/>
                    <a:p>
                      <a:pPr algn="ctr"/>
                      <a:r>
                        <a:rPr lang="cs-CZ" sz="1600" smtClean="0"/>
                        <a:t>VAMA</a:t>
                      </a:r>
                      <a:endParaRPr lang="cs-CZ" sz="1600"/>
                    </a:p>
                  </a:txBody>
                  <a:tcPr anchor="ctr"/>
                </a:tc>
                <a:tc>
                  <a:txBody>
                    <a:bodyPr/>
                    <a:lstStyle/>
                    <a:p>
                      <a:pPr algn="ctr"/>
                      <a:r>
                        <a:rPr lang="cs-CZ" sz="1600" smtClean="0"/>
                        <a:t>NJIMA</a:t>
                      </a:r>
                      <a:endParaRPr lang="cs-CZ" sz="1600"/>
                    </a:p>
                  </a:txBody>
                  <a:tcPr anchor="ctr"/>
                </a:tc>
              </a:tr>
            </a:tbl>
          </a:graphicData>
        </a:graphic>
      </p:graphicFrame>
      <p:sp>
        <p:nvSpPr>
          <p:cNvPr id="3" name="TextovéPole 2"/>
          <p:cNvSpPr txBox="1"/>
          <p:nvPr/>
        </p:nvSpPr>
        <p:spPr>
          <a:xfrm>
            <a:off x="214282" y="214290"/>
            <a:ext cx="5072098" cy="3693319"/>
          </a:xfrm>
          <a:prstGeom prst="rect">
            <a:avLst/>
          </a:prstGeom>
          <a:noFill/>
        </p:spPr>
        <p:txBody>
          <a:bodyPr wrap="square" rtlCol="0">
            <a:spAutoFit/>
          </a:bodyPr>
          <a:lstStyle/>
          <a:p>
            <a:r>
              <a:rPr lang="cs-CZ" smtClean="0"/>
              <a:t>Roditelji (ja) vole, a ja volim (oni).</a:t>
            </a:r>
          </a:p>
          <a:p>
            <a:r>
              <a:rPr lang="cs-CZ" smtClean="0"/>
              <a:t>Gledamo aute. Obožavamo (oni).</a:t>
            </a:r>
          </a:p>
          <a:p>
            <a:r>
              <a:rPr lang="cs-CZ" smtClean="0"/>
              <a:t>Nemamo poklone za (vi), a imamo za (one).</a:t>
            </a:r>
          </a:p>
          <a:p>
            <a:r>
              <a:rPr lang="cs-CZ" smtClean="0"/>
              <a:t>Gdje (oni) ostavljamo?</a:t>
            </a:r>
          </a:p>
          <a:p>
            <a:endParaRPr lang="cs-CZ"/>
          </a:p>
          <a:p>
            <a:r>
              <a:rPr lang="cs-CZ" smtClean="0"/>
              <a:t>Majka sa sestrom idu k liječniku. Gledam _____.</a:t>
            </a:r>
          </a:p>
          <a:p>
            <a:r>
              <a:rPr lang="cs-CZ" smtClean="0"/>
              <a:t>Sjećam se (vi) dobro, a (oni) se ne sjećam. (GEN)</a:t>
            </a:r>
          </a:p>
          <a:p>
            <a:r>
              <a:rPr lang="cs-CZ" smtClean="0"/>
              <a:t>Cipele su u ormariću. Skroz je zatrpan ____ (INS)</a:t>
            </a:r>
          </a:p>
          <a:p>
            <a:endParaRPr lang="cs-CZ"/>
          </a:p>
          <a:p>
            <a:r>
              <a:rPr lang="cs-CZ" smtClean="0"/>
              <a:t>Cure su došle u haljinama. Divimo se (one). (DAT)</a:t>
            </a:r>
          </a:p>
          <a:p>
            <a:r>
              <a:rPr lang="cs-CZ" smtClean="0"/>
              <a:t>Zašto se (mi) čudite? (INS).</a:t>
            </a:r>
          </a:p>
          <a:p>
            <a:endParaRPr lang="cs-CZ"/>
          </a:p>
          <a:p>
            <a:r>
              <a:rPr lang="cs-CZ" smtClean="0"/>
              <a:t>Čemu se vi čudite ili divite?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285720" y="142852"/>
            <a:ext cx="8429684" cy="7109639"/>
          </a:xfrm>
          <a:prstGeom prst="rect">
            <a:avLst/>
          </a:prstGeom>
          <a:noFill/>
        </p:spPr>
        <p:txBody>
          <a:bodyPr wrap="square" rtlCol="0">
            <a:spAutoFit/>
          </a:bodyPr>
          <a:lstStyle/>
          <a:p>
            <a:r>
              <a:rPr lang="cs-CZ" sz="2400" smtClean="0"/>
              <a:t>RIJEČI VEZANE UZ JELO I PIĆE</a:t>
            </a:r>
            <a:endParaRPr lang="cs-CZ" sz="2400"/>
          </a:p>
          <a:p>
            <a:r>
              <a:rPr lang="cs-CZ" sz="2400" smtClean="0"/>
              <a:t>jelo, napitak, piće, obrok, hrana, namirnice, restoran, kafić, konoba, birtija, konobar, konobarica, kuhar, kuhati</a:t>
            </a:r>
          </a:p>
          <a:p>
            <a:endParaRPr lang="cs-CZ" sz="2400"/>
          </a:p>
          <a:p>
            <a:r>
              <a:rPr lang="cs-CZ" sz="2400" smtClean="0"/>
              <a:t>NAPICI</a:t>
            </a:r>
          </a:p>
          <a:p>
            <a:r>
              <a:rPr lang="cs-CZ" sz="2400" smtClean="0"/>
              <a:t>voda, mlijeko, bezalkoholno piće, sok, čaj, kava, alkoholno piće, pivo, vino, žestoko piće, viski, vinjak, šljivovica, travarica, rakija, votka, rum, pelinkovac</a:t>
            </a:r>
          </a:p>
          <a:p>
            <a:endParaRPr lang="cs-CZ" sz="2400"/>
          </a:p>
          <a:p>
            <a:r>
              <a:rPr lang="cs-CZ" sz="2400" smtClean="0"/>
              <a:t>PECIVO</a:t>
            </a:r>
          </a:p>
          <a:p>
            <a:r>
              <a:rPr lang="cs-CZ" sz="2400" smtClean="0"/>
              <a:t>kruh, kifla, krafna, kolač, slatkiši, gibanica, torta</a:t>
            </a:r>
          </a:p>
          <a:p>
            <a:endParaRPr lang="cs-CZ" sz="2400"/>
          </a:p>
          <a:p>
            <a:r>
              <a:rPr lang="cs-CZ" sz="2400" smtClean="0"/>
              <a:t>MESO &amp; SIREVI</a:t>
            </a:r>
          </a:p>
          <a:p>
            <a:r>
              <a:rPr lang="cs-CZ" sz="2400" smtClean="0"/>
              <a:t>piletina, govedina, svinjetina, puretina, divljač, riba (šaran, pastrva, bakalar, pangas), file, plodovi mora (školjka, kamenica, škampi, hobotnica, lignje), salama, kobasica, hrenovka, pršut, šunka, odrezak, meso na žaru, pohano meso, prženo meso, sir, prženi sir, paški sir</a:t>
            </a:r>
            <a:endParaRPr lang="cs-CZ" sz="2400"/>
          </a:p>
          <a:p>
            <a:endParaRPr lang="cs-CZ" sz="240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500034" y="357166"/>
            <a:ext cx="8358246" cy="4247317"/>
          </a:xfrm>
          <a:prstGeom prst="rect">
            <a:avLst/>
          </a:prstGeom>
        </p:spPr>
        <p:txBody>
          <a:bodyPr wrap="square">
            <a:spAutoFit/>
          </a:bodyPr>
          <a:lstStyle/>
          <a:p>
            <a:r>
              <a:rPr lang="cs-CZ" smtClean="0"/>
              <a:t>VOĆE I POVRĆE</a:t>
            </a:r>
          </a:p>
          <a:p>
            <a:r>
              <a:rPr lang="cs-CZ" smtClean="0"/>
              <a:t>ananas, banana, maslina, krastavac, naranča, mandarina, jabuka, kruška, trešnja, višnja, grožđe, lubenica, dinja, tikva, mrkva, celer,  paprika, rajčica, grejpfrut, marelica, salata, kelj, kupus, patlidžan, cvjetača, luk, poriluk, repa</a:t>
            </a:r>
          </a:p>
          <a:p>
            <a:endParaRPr lang="cs-CZ"/>
          </a:p>
          <a:p>
            <a:r>
              <a:rPr lang="cs-CZ" smtClean="0"/>
              <a:t>PRILOZI</a:t>
            </a:r>
          </a:p>
          <a:p>
            <a:r>
              <a:rPr lang="cs-CZ" smtClean="0"/>
              <a:t>krumpir, pomfrit, mlinci, tjestenina, prženi krumpir, knedla, njoki, riža, umak</a:t>
            </a:r>
          </a:p>
          <a:p>
            <a:endParaRPr lang="cs-CZ"/>
          </a:p>
          <a:p>
            <a:r>
              <a:rPr lang="cs-CZ" smtClean="0"/>
              <a:t>OSTALE NAMIRNICE</a:t>
            </a:r>
          </a:p>
          <a:p>
            <a:r>
              <a:rPr lang="cs-CZ" smtClean="0"/>
              <a:t>ocat, ulje (maslinovo, suncokretovo), brašno, kukuruz, tatar-umak, kečap, senf, sol, papar, začini, jaje, krušne mrvice, čokolada, šećer, maslac</a:t>
            </a:r>
          </a:p>
          <a:p>
            <a:endParaRPr lang="cs-CZ" b="1" smtClean="0">
              <a:solidFill>
                <a:schemeClr val="tx1">
                  <a:lumMod val="95000"/>
                  <a:lumOff val="5000"/>
                </a:schemeClr>
              </a:solidFill>
            </a:endParaRPr>
          </a:p>
          <a:p>
            <a:r>
              <a:rPr lang="cs-CZ" b="1" smtClean="0">
                <a:solidFill>
                  <a:schemeClr val="tx1">
                    <a:lumMod val="95000"/>
                    <a:lumOff val="5000"/>
                  </a:schemeClr>
                </a:solidFill>
              </a:rPr>
              <a:t>tipična hrvatska jela i napici</a:t>
            </a:r>
            <a:endParaRPr lang="cs-CZ">
              <a:solidFill>
                <a:schemeClr val="tx1">
                  <a:lumMod val="95000"/>
                  <a:lumOff val="5000"/>
                </a:schemeClr>
              </a:solidFill>
            </a:endParaRPr>
          </a:p>
          <a:p>
            <a:r>
              <a:rPr lang="cs-CZ" smtClean="0">
                <a:solidFill>
                  <a:schemeClr val="tx1">
                    <a:lumMod val="95000"/>
                    <a:lumOff val="5000"/>
                  </a:schemeClr>
                </a:solidFill>
              </a:rPr>
              <a:t>rakija, šljivovica, travarica, crno i bijelo vino, pelinkovac, vinjak</a:t>
            </a:r>
          </a:p>
          <a:p>
            <a:r>
              <a:rPr lang="cs-CZ" smtClean="0">
                <a:solidFill>
                  <a:schemeClr val="tx1">
                    <a:lumMod val="95000"/>
                    <a:lumOff val="5000"/>
                  </a:schemeClr>
                </a:solidFill>
              </a:rPr>
              <a:t>(pivo: Ožujsko, Karlovačko, Velebitsko, Staročeško, Kaj)</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Datoteka:Gibanica.jpg"/>
          <p:cNvPicPr>
            <a:picLocks noChangeAspect="1" noChangeArrowheads="1"/>
          </p:cNvPicPr>
          <p:nvPr/>
        </p:nvPicPr>
        <p:blipFill>
          <a:blip r:embed="rId2"/>
          <a:srcRect/>
          <a:stretch>
            <a:fillRect/>
          </a:stretch>
        </p:blipFill>
        <p:spPr bwMode="auto">
          <a:xfrm>
            <a:off x="428595" y="500042"/>
            <a:ext cx="8343121" cy="5715040"/>
          </a:xfrm>
          <a:prstGeom prst="rect">
            <a:avLst/>
          </a:prstGeom>
          <a:noFill/>
        </p:spPr>
      </p:pic>
      <p:sp>
        <p:nvSpPr>
          <p:cNvPr id="4" name="TextovéPole 3"/>
          <p:cNvSpPr txBox="1"/>
          <p:nvPr/>
        </p:nvSpPr>
        <p:spPr>
          <a:xfrm>
            <a:off x="5143504" y="571480"/>
            <a:ext cx="2357454" cy="70788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cs-CZ" sz="4000" smtClean="0"/>
              <a:t>GIBANICA</a:t>
            </a:r>
            <a:endParaRPr lang="cs-CZ" sz="400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2000"/>
                                        <p:tgtEl>
                                          <p:spTgt spid="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Datoteka:Pata jamón serrrano.jpg"/>
          <p:cNvPicPr>
            <a:picLocks noChangeAspect="1" noChangeArrowheads="1"/>
          </p:cNvPicPr>
          <p:nvPr/>
        </p:nvPicPr>
        <p:blipFill>
          <a:blip r:embed="rId2"/>
          <a:srcRect/>
          <a:stretch>
            <a:fillRect/>
          </a:stretch>
        </p:blipFill>
        <p:spPr bwMode="auto">
          <a:xfrm>
            <a:off x="714348" y="500042"/>
            <a:ext cx="7620000" cy="5715000"/>
          </a:xfrm>
          <a:prstGeom prst="rect">
            <a:avLst/>
          </a:prstGeom>
          <a:noFill/>
        </p:spPr>
      </p:pic>
      <p:sp>
        <p:nvSpPr>
          <p:cNvPr id="3" name="TextovéPole 2"/>
          <p:cNvSpPr txBox="1"/>
          <p:nvPr/>
        </p:nvSpPr>
        <p:spPr>
          <a:xfrm>
            <a:off x="5143504" y="571480"/>
            <a:ext cx="1643074" cy="707886"/>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cs-CZ" sz="4000" smtClean="0"/>
              <a:t>PRŠUT</a:t>
            </a:r>
            <a:endParaRPr lang="cs-CZ" sz="4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www.tt-group.net/fotogalerije/galerija4/velike/sl2_pljeskavica_v.jpg"/>
          <p:cNvPicPr>
            <a:picLocks noChangeAspect="1" noChangeArrowheads="1"/>
          </p:cNvPicPr>
          <p:nvPr/>
        </p:nvPicPr>
        <p:blipFill>
          <a:blip r:embed="rId2"/>
          <a:srcRect/>
          <a:stretch>
            <a:fillRect/>
          </a:stretch>
        </p:blipFill>
        <p:spPr bwMode="auto">
          <a:xfrm>
            <a:off x="214282" y="357166"/>
            <a:ext cx="8572560" cy="6429420"/>
          </a:xfrm>
          <a:prstGeom prst="rect">
            <a:avLst/>
          </a:prstGeom>
          <a:noFill/>
        </p:spPr>
      </p:pic>
      <p:sp>
        <p:nvSpPr>
          <p:cNvPr id="4" name="TextovéPole 3"/>
          <p:cNvSpPr txBox="1"/>
          <p:nvPr/>
        </p:nvSpPr>
        <p:spPr>
          <a:xfrm>
            <a:off x="5143504" y="571480"/>
            <a:ext cx="3214710"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cs-CZ" sz="4000" smtClean="0"/>
              <a:t>PLJESKAVICA</a:t>
            </a:r>
            <a:endParaRPr lang="cs-CZ" sz="4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2000"/>
                                        <p:tgtEl>
                                          <p:spTgt spid="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TotalTime>
  <Words>768</Words>
  <Application>Microsoft Office PowerPoint</Application>
  <PresentationFormat>Předvádění na obrazovce (4:3)</PresentationFormat>
  <Paragraphs>216</Paragraphs>
  <Slides>18</Slides>
  <Notes>0</Notes>
  <HiddenSlides>0</HiddenSlides>
  <MMClips>0</MMClips>
  <ScaleCrop>false</ScaleCrop>
  <HeadingPairs>
    <vt:vector size="4" baseType="variant">
      <vt:variant>
        <vt:lpstr>Motiv</vt:lpstr>
      </vt:variant>
      <vt:variant>
        <vt:i4>1</vt:i4>
      </vt:variant>
      <vt:variant>
        <vt:lpstr>Nadpisy snímků</vt:lpstr>
      </vt:variant>
      <vt:variant>
        <vt:i4>18</vt:i4>
      </vt:variant>
    </vt:vector>
  </HeadingPairs>
  <TitlesOfParts>
    <vt:vector size="19" baseType="lpstr">
      <vt:lpstr>Motiv sady Office</vt:lpstr>
      <vt:lpstr>CH_01_9. LEKCIJA </vt:lpstr>
      <vt:lpstr>Snímek 2</vt:lpstr>
      <vt:lpstr>Snímek 3</vt:lpstr>
      <vt:lpstr>Snímek 4</vt:lpstr>
      <vt:lpstr>Snímek 5</vt:lpstr>
      <vt:lpstr>Snímek 6</vt:lpstr>
      <vt:lpstr>Snímek 7</vt:lpstr>
      <vt:lpstr>Snímek 8</vt:lpstr>
      <vt:lpstr>Snímek 9</vt:lpstr>
      <vt:lpstr>Snímek 10</vt:lpstr>
      <vt:lpstr>Snímek 11</vt:lpstr>
      <vt:lpstr>Snímek 12</vt:lpstr>
      <vt:lpstr>Snímek 13</vt:lpstr>
      <vt:lpstr>Snímek 14</vt:lpstr>
      <vt:lpstr>Snímek 15</vt:lpstr>
      <vt:lpstr>Snímek 16</vt:lpstr>
      <vt:lpstr>Snímek 17</vt:lpstr>
      <vt:lpstr>Snímek 18</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CH_01_8 Lične i posvojne zamjenice</dc:title>
  <dc:creator>Pavel</dc:creator>
  <cp:lastModifiedBy>Pavel</cp:lastModifiedBy>
  <cp:revision>9</cp:revision>
  <dcterms:created xsi:type="dcterms:W3CDTF">2012-11-22T11:31:21Z</dcterms:created>
  <dcterms:modified xsi:type="dcterms:W3CDTF">2012-11-22T12:43:19Z</dcterms:modified>
</cp:coreProperties>
</file>