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DE7D61-533F-4614-AA6B-E672A1EB18A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51DC0CE-EFB1-40CD-95C9-BE8B9650A0F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59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1477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>
                <a:latin typeface="Arial" charset="0"/>
              </a:endParaRPr>
            </a:p>
          </p:txBody>
        </p:sp>
        <p:pic>
          <p:nvPicPr>
            <p:cNvPr id="65558" name="Picture 22" descr="titl 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24C334-046F-4F9F-A813-A0CD81C340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787886-D21D-4841-8406-69E8EF01768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3544CD-91A0-41CF-844C-30D3534115C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E3735-A2D6-4DF6-B286-F5F4833D338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B4F99-9C2D-4EA8-975D-FD3433EC0A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DF1614-F6A0-4927-BFE6-C1DE0A8CE10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51A29B-0ED8-4DF9-BF0F-75971E7327B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05E5BD-5CEC-4093-930A-3954E95A5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55E6F-6F36-4A32-8A6B-FDFC33D8A0C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91B4-7AF9-418C-8203-04B46667CE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B17F3-91B2-4A77-B910-3C1CCF8D005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386DD9-EA12-4965-8585-5015BDFE03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E5D03C-A816-447B-911A-516156376D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236FC-159C-489F-8D31-0A9C284FF39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FFC5E-4424-4EF9-B767-6FFCFB43B5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ACC4B6-4949-4CF3-B40B-975E50B3A0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FEA8FC-4919-458E-9610-C9B04D26264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2893BB-8EDA-4C9A-9E12-F25DC73ECCC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58C570-01BB-4A4C-963B-CFAC32106DE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C15CA-7F0F-4EF0-802D-46A3E40C14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558B6C-314B-4760-8A57-22CB55837D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CD19A9-6EE3-4A62-A47C-7F2C431A80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DFF36-82BA-40FD-B22C-43432F226E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C703C3-BD29-423B-8977-AB5E089AE7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C7329B-B28D-447C-B455-E8D09A3CFC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C3A796-6262-46B4-8562-4F880240907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FF8681-59C9-48F0-AD0F-D85D5DE106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5472B-70FA-46AF-8703-33CE1849CD9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F9C8F9-AC50-435C-AD19-7042BA2B45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06C95C-CE77-40CC-AE78-5EF0DDE5693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878B9A-2335-4E01-84D4-0C5363B006C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DDA949-F5A7-440E-9B3B-D83B5D26A7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16215-0084-4CEE-A6C1-1076393235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64533" name="Picture 21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23F82C26-3C79-439D-BF97-75D6C794144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8549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6BB2E599-65E8-479E-9CFF-B8FD4D2AA62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10597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CDFFB079-F7D0-42CE-8943-B94855BF8D7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4940299" cy="457200"/>
          </a:xfrm>
        </p:spPr>
        <p:txBody>
          <a:bodyPr/>
          <a:lstStyle/>
          <a:p>
            <a:pPr algn="ctr"/>
            <a:r>
              <a:rPr lang="cs-CZ" dirty="0" smtClean="0"/>
              <a:t>Marcela Hrdličková, ÚČL FF MU</a:t>
            </a:r>
            <a:endParaRPr 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3E148B5-423B-4756-A844-34030AD59C94}" type="slidenum">
              <a:rPr lang="cs-CZ"/>
              <a:pPr/>
              <a:t>1</a:t>
            </a:fld>
            <a:endParaRPr lang="cs-CZ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2400" dirty="0" smtClean="0"/>
              <a:t>Proměny české příběhové prózy</a:t>
            </a:r>
            <a:br>
              <a:rPr lang="cs-CZ" sz="2400" dirty="0" smtClean="0"/>
            </a:br>
            <a:r>
              <a:rPr lang="cs-CZ" sz="2400" dirty="0" smtClean="0"/>
              <a:t> ze života dětí a mládeže </a:t>
            </a:r>
            <a:br>
              <a:rPr lang="cs-CZ" sz="2400" dirty="0" smtClean="0"/>
            </a:br>
            <a:r>
              <a:rPr lang="cs-CZ" sz="2400" dirty="0" smtClean="0"/>
              <a:t>mezi lety 1990 - 2010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906462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Problematičnost termínu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„příběhová próza ze života dětí a mládeže“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260601"/>
            <a:ext cx="8234363" cy="38719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Kontaminace žánrů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Příběhová próza = povídka, črta, novela i román (X standardnímu pojetí žánrů)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Slovenská teorie – možná řešení: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Enumerace nejfrekventovanějších žánrů v tradičním slova smyslu (např. Ján Sedlák)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Povídka jako synekdocha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pro toto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Konstrukce samotného termínu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Zuzana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Stanislavová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sémantická jednoznačnost: systém narativních útvarů 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příběhová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jisté rodové provenience 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próza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konkretizovaný tematicky 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ze života dětí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 některých autorů preference označení „společenská“, „sociální“ nebo „psychologická próza“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vývojové tendence po roce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Znepřehlednění knižního trhu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" name="Obrázek 6" descr="189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183" y="2730500"/>
            <a:ext cx="1701753" cy="2705100"/>
          </a:xfrm>
          <a:prstGeom prst="rect">
            <a:avLst/>
          </a:prstGeom>
        </p:spPr>
      </p:pic>
      <p:pic>
        <p:nvPicPr>
          <p:cNvPr id="8" name="Obrázek 7" descr="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252" y="2725419"/>
            <a:ext cx="1820797" cy="277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447800"/>
            <a:ext cx="8234363" cy="4684713"/>
          </a:xfrm>
        </p:spPr>
        <p:txBody>
          <a:bodyPr/>
          <a:lstStyle/>
          <a:p>
            <a:r>
              <a:rPr lang="cs-CZ" dirty="0" smtClean="0"/>
              <a:t>Tematická inovace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Obrázek 5" descr="55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2095286"/>
            <a:ext cx="2501900" cy="3721313"/>
          </a:xfrm>
          <a:prstGeom prst="rect">
            <a:avLst/>
          </a:prstGeom>
        </p:spPr>
      </p:pic>
      <p:pic>
        <p:nvPicPr>
          <p:cNvPr id="7" name="Obrázek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8838" y="2081213"/>
            <a:ext cx="2152961" cy="3735388"/>
          </a:xfrm>
          <a:prstGeom prst="rect">
            <a:avLst/>
          </a:prstGeom>
        </p:spPr>
      </p:pic>
      <p:pic>
        <p:nvPicPr>
          <p:cNvPr id="8" name="Obrázek 7" descr="Karolina-Iva-Prochazkova---w-233-h-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4108" y="2076703"/>
            <a:ext cx="2475992" cy="376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422400"/>
            <a:ext cx="8234363" cy="4710113"/>
          </a:xfrm>
        </p:spPr>
        <p:txBody>
          <a:bodyPr/>
          <a:lstStyle/>
          <a:p>
            <a:r>
              <a:rPr lang="cs-CZ" dirty="0" smtClean="0"/>
              <a:t>Odklon od některých variant příběhové prózy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Obrázek 5" descr="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800" y="2322575"/>
            <a:ext cx="1816100" cy="2929975"/>
          </a:xfrm>
          <a:prstGeom prst="rect">
            <a:avLst/>
          </a:prstGeom>
        </p:spPr>
      </p:pic>
      <p:pic>
        <p:nvPicPr>
          <p:cNvPr id="7" name="Obrázek 6" descr="Osada-na-konci-sveta-Svatopluk-Hrncir---w-140-h-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700" y="2349499"/>
            <a:ext cx="2057400" cy="293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435100"/>
            <a:ext cx="8234363" cy="4697413"/>
          </a:xfrm>
        </p:spPr>
        <p:txBody>
          <a:bodyPr/>
          <a:lstStyle/>
          <a:p>
            <a:r>
              <a:rPr lang="cs-CZ" dirty="0" smtClean="0"/>
              <a:t>Konkurence zahraniční produkce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Obrázek 5" descr="nemetonbu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" y="2065020"/>
            <a:ext cx="3675380" cy="3675380"/>
          </a:xfrm>
          <a:prstGeom prst="rect">
            <a:avLst/>
          </a:prstGeom>
        </p:spPr>
      </p:pic>
      <p:pic>
        <p:nvPicPr>
          <p:cNvPr id="7" name="Obrázek 6" descr="4644-b-vebrova_luko_maly_vlkodl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6628" y="2032000"/>
            <a:ext cx="265176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384300"/>
            <a:ext cx="8234363" cy="4748213"/>
          </a:xfrm>
        </p:spPr>
        <p:txBody>
          <a:bodyPr/>
          <a:lstStyle/>
          <a:p>
            <a:r>
              <a:rPr lang="cs-CZ" dirty="0" smtClean="0"/>
              <a:t>Rozvoj literatury intencionálně určené adolescentům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6" name="Obrázek 5" descr="1075654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6874" y="2159000"/>
            <a:ext cx="2313625" cy="3169666"/>
          </a:xfrm>
          <a:prstGeom prst="rect">
            <a:avLst/>
          </a:prstGeom>
        </p:spPr>
      </p:pic>
      <p:pic>
        <p:nvPicPr>
          <p:cNvPr id="7" name="Obrázek 6" descr="9788071859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6882" y="2202010"/>
            <a:ext cx="2177994" cy="318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638300"/>
            <a:ext cx="8234363" cy="4494213"/>
          </a:xfrm>
        </p:spPr>
        <p:txBody>
          <a:bodyPr/>
          <a:lstStyle/>
          <a:p>
            <a:r>
              <a:rPr lang="cs-CZ" dirty="0" smtClean="0"/>
              <a:t>Prolínání žánrů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6" name="Obrázek 5" descr="11_elias_a_babicka_c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700" y="2279650"/>
            <a:ext cx="2032000" cy="3187700"/>
          </a:xfrm>
          <a:prstGeom prst="rect">
            <a:avLst/>
          </a:prstGeom>
        </p:spPr>
      </p:pic>
      <p:pic>
        <p:nvPicPr>
          <p:cNvPr id="7" name="Obrázek 6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750" y="2260599"/>
            <a:ext cx="2089150" cy="3165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5600" y="2743201"/>
            <a:ext cx="3492500" cy="14097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Děkuji za pozornost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9B5E0-4F51-4015-BD75-B74F85B76D5E}" type="slidenum">
              <a:rPr lang="cs-CZ"/>
              <a:pPr/>
              <a:t>2</a:t>
            </a:fld>
            <a:endParaRPr lang="cs-CZ"/>
          </a:p>
        </p:txBody>
      </p:sp>
      <p:pic>
        <p:nvPicPr>
          <p:cNvPr id="6" name="Obrázek 5" descr="http--d----l----l--img_pemic_cz--l--sortimg--l--004--l--2--l--4--l--0042481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260474"/>
            <a:ext cx="2901950" cy="4669501"/>
          </a:xfrm>
          <a:prstGeom prst="rect">
            <a:avLst/>
          </a:prstGeom>
        </p:spPr>
      </p:pic>
      <p:pic>
        <p:nvPicPr>
          <p:cNvPr id="7" name="Obrázek 6" descr="384px-Pippi_Longstocking_book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864" y="1346201"/>
            <a:ext cx="2784415" cy="434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9665CF-FCC2-4161-891E-8B46CF576EF8}" type="slidenum">
              <a:rPr lang="cs-CZ"/>
              <a:pPr/>
              <a:t>3</a:t>
            </a:fld>
            <a:endParaRPr lang="cs-CZ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7300" y="1125538"/>
            <a:ext cx="6427788" cy="5122862"/>
          </a:xfrm>
        </p:spPr>
        <p:txBody>
          <a:bodyPr/>
          <a:lstStyle/>
          <a:p>
            <a:r>
              <a:rPr lang="cs-CZ" sz="1800" dirty="0" smtClean="0"/>
              <a:t>Zneužívání dětské četby v minulém volebním období (</a:t>
            </a:r>
            <a:r>
              <a:rPr lang="cs-CZ" sz="1800" i="1" dirty="0" smtClean="0"/>
              <a:t>Úhor</a:t>
            </a:r>
            <a:r>
              <a:rPr lang="cs-CZ" sz="1800" dirty="0" smtClean="0"/>
              <a:t>, 1930, č. 2, s 48):</a:t>
            </a:r>
          </a:p>
          <a:p>
            <a:pPr lvl="1"/>
            <a:r>
              <a:rPr lang="cs-CZ" sz="1600" dirty="0" smtClean="0">
                <a:latin typeface="Bodoni MT" pitchFamily="18" charset="0"/>
              </a:rPr>
              <a:t>„V r. 1927 musili si žáci </a:t>
            </a:r>
            <a:r>
              <a:rPr lang="cs-CZ" sz="1600" dirty="0" err="1" smtClean="0">
                <a:latin typeface="Bodoni MT" pitchFamily="18" charset="0"/>
              </a:rPr>
              <a:t>koupiti</a:t>
            </a:r>
            <a:r>
              <a:rPr lang="cs-CZ" sz="1600" dirty="0" smtClean="0">
                <a:latin typeface="Bodoni MT" pitchFamily="18" charset="0"/>
              </a:rPr>
              <a:t> v I. tř. </a:t>
            </a:r>
            <a:r>
              <a:rPr lang="cs-CZ" sz="1600" dirty="0" err="1" smtClean="0">
                <a:latin typeface="Bodoni MT" pitchFamily="18" charset="0"/>
              </a:rPr>
              <a:t>měšť</a:t>
            </a:r>
            <a:r>
              <a:rPr lang="cs-CZ" sz="1600" dirty="0" smtClean="0">
                <a:latin typeface="Bodoni MT" pitchFamily="18" charset="0"/>
              </a:rPr>
              <a:t>. školy knížečku Dvounožec. Koupila si ji i moje dcera. </a:t>
            </a:r>
            <a:r>
              <a:rPr lang="cs-CZ" sz="1600" dirty="0" err="1" smtClean="0">
                <a:latin typeface="Bodoni MT" pitchFamily="18" charset="0"/>
              </a:rPr>
              <a:t>Čtli</a:t>
            </a:r>
            <a:r>
              <a:rPr lang="cs-CZ" sz="1600" dirty="0" smtClean="0">
                <a:latin typeface="Bodoni MT" pitchFamily="18" charset="0"/>
              </a:rPr>
              <a:t> z ní při občanské nauce jednou týdně. Ta knížka je hrozná. Považte, na titulním listě je obrázek nahých lidí – muže a ženy. Opici říkají tam lidé bratránek – vštěpují se v ní </a:t>
            </a:r>
            <a:r>
              <a:rPr lang="cs-CZ" sz="1600" dirty="0" err="1" smtClean="0">
                <a:latin typeface="Bodoni MT" pitchFamily="18" charset="0"/>
              </a:rPr>
              <a:t>darvinistické</a:t>
            </a:r>
            <a:r>
              <a:rPr lang="cs-CZ" sz="1600" dirty="0" smtClean="0">
                <a:latin typeface="Bodoni MT" pitchFamily="18" charset="0"/>
              </a:rPr>
              <a:t> nauky. Takové hrozné knihy se dávají ve škole našim dětem. Jsou tam tak strašné věci, řekl bych některé příklady z knížky, ale jsou zde ženy přítomny a před nimi nemohu o nich vykládat, stydím se. Knížku jsem vzal, vhodil do kamen a řekl dcerce, aby vyřídila panu učiteli, že jsem ji spálil.“</a:t>
            </a:r>
          </a:p>
          <a:p>
            <a:pPr lvl="1"/>
            <a:r>
              <a:rPr lang="cs-CZ" sz="1600" dirty="0" smtClean="0">
                <a:latin typeface="Bodoni MT" pitchFamily="18" charset="0"/>
              </a:rPr>
              <a:t>Reakce V. F. Suka: „Fakt je sám výmluvný. Není třeba autora ani postiženého </a:t>
            </a:r>
            <a:r>
              <a:rPr lang="cs-CZ" sz="1600" dirty="0" err="1" smtClean="0">
                <a:latin typeface="Bodoni MT" pitchFamily="18" charset="0"/>
              </a:rPr>
              <a:t>obhajovati</a:t>
            </a:r>
            <a:r>
              <a:rPr lang="cs-CZ" sz="1600" dirty="0" smtClean="0">
                <a:latin typeface="Bodoni MT" pitchFamily="18" charset="0"/>
              </a:rPr>
              <a:t> – kdo zná </a:t>
            </a:r>
            <a:r>
              <a:rPr lang="cs-CZ" sz="1600" dirty="0" err="1" smtClean="0">
                <a:latin typeface="Bodoni MT" pitchFamily="18" charset="0"/>
              </a:rPr>
              <a:t>Ewaldovu</a:t>
            </a:r>
            <a:r>
              <a:rPr lang="cs-CZ" sz="1600" dirty="0" smtClean="0">
                <a:latin typeface="Bodoni MT" pitchFamily="18" charset="0"/>
              </a:rPr>
              <a:t> knížku, ví, že v ní nic špatného není, že je to pomluva. Celá věc je volební trik, nečestná zbraň boje volebního. Není pravda, že na obálce jsou nazí lidé; naopak jsou oděni velmi slušně, žena dokonce je skoro celá zahalená. </a:t>
            </a:r>
            <a:r>
              <a:rPr lang="cs-CZ" sz="1600" dirty="0" smtClean="0">
                <a:latin typeface="Bodoni MT" pitchFamily="18" charset="0"/>
                <a:sym typeface="Symbol"/>
              </a:rPr>
              <a:t>…“</a:t>
            </a:r>
            <a:endParaRPr lang="cs-CZ" sz="1600" dirty="0">
              <a:latin typeface="Bodoni MT" pitchFamily="18" charset="0"/>
            </a:endParaRPr>
          </a:p>
        </p:txBody>
      </p:sp>
      <p:pic>
        <p:nvPicPr>
          <p:cNvPr id="5" name="Obrázek 4" descr="0056200417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77508"/>
            <a:ext cx="2717800" cy="351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Zájem literární vědy o příběhovou prózu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Pohádka – teoretická pozornost již na počátku 20. století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Boje o pohádku – požadavek na „realismus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“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dětské literatury a jeho oponenti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Dodnes terminologie rozkolísaná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užívaná označení: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  <a:latin typeface="+mn-lt"/>
              </a:rPr>
              <a:t>příběhová próza ze života dětí a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mládeže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příběhová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próza s dětským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hrdinou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lvl="1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9666-5B10-4F49-9FCA-55875BFEDC51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žánru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TOMAN, Jaroslav. </a:t>
            </a:r>
            <a:r>
              <a:rPr lang="cs-CZ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Vybrané kapitoly z teorie dětské literatury</a:t>
            </a:r>
            <a:r>
              <a:rPr lang="cs-CZ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České Budějovice: Pedagogická fakulta Jihočeské univerzity v Českých Budějovicích, 1992, s. 73.</a:t>
            </a:r>
          </a:p>
          <a:p>
            <a:endParaRPr lang="cs-CZ" dirty="0" smtClean="0"/>
          </a:p>
          <a:p>
            <a:pPr lvl="0"/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„Zobrazuje pravděpodobné události z reálného života dítěte představující základní a typické modely mezilidských vztahů a životních situací. Jejich prostřednictvím chce autor napomoci malému čtenáři k lepší a snadnější orientaci v okolním světě.“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944562"/>
          </a:xfrm>
        </p:spPr>
        <p:txBody>
          <a:bodyPr/>
          <a:lstStyle/>
          <a:p>
            <a:r>
              <a:rPr lang="cs-CZ" dirty="0" smtClean="0"/>
              <a:t>Základní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463801"/>
            <a:ext cx="8234363" cy="366871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dirty="0" smtClean="0"/>
              <a:t>Umělecký obraz světa dítěte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dirty="0" smtClean="0"/>
              <a:t>Referenční hrdina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dirty="0" smtClean="0"/>
              <a:t>Dramatický děj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podle etap dětského 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Předškolní věk</a:t>
            </a:r>
          </a:p>
          <a:p>
            <a:r>
              <a:rPr lang="cs-CZ" dirty="0" smtClean="0"/>
              <a:t>Mladší školní věk</a:t>
            </a:r>
          </a:p>
          <a:p>
            <a:r>
              <a:rPr lang="cs-CZ" dirty="0" smtClean="0"/>
              <a:t>Starší školní věk</a:t>
            </a:r>
          </a:p>
          <a:p>
            <a:r>
              <a:rPr lang="cs-CZ" dirty="0" smtClean="0"/>
              <a:t>(Adolescence)</a:t>
            </a:r>
          </a:p>
          <a:p>
            <a:endParaRPr lang="cs-CZ" dirty="0"/>
          </a:p>
          <a:p>
            <a:r>
              <a:rPr lang="cs-CZ" sz="1400" dirty="0" smtClean="0"/>
              <a:t>Částečně použita v Sukově </a:t>
            </a:r>
            <a:r>
              <a:rPr lang="cs-CZ" sz="1400" i="1" dirty="0" smtClean="0"/>
              <a:t>Seznamu dobré četby dětem</a:t>
            </a:r>
            <a:r>
              <a:rPr lang="cs-CZ" sz="1400" dirty="0" smtClean="0"/>
              <a:t> (1920):</a:t>
            </a:r>
          </a:p>
          <a:p>
            <a:pPr lvl="1"/>
            <a:r>
              <a:rPr lang="cs-CZ" sz="1400" dirty="0" smtClean="0"/>
              <a:t>Knihy pro nejmenší čtenáře</a:t>
            </a:r>
          </a:p>
          <a:p>
            <a:pPr lvl="1"/>
            <a:r>
              <a:rPr lang="cs-CZ" sz="1400" dirty="0" smtClean="0"/>
              <a:t>Povídky</a:t>
            </a:r>
          </a:p>
          <a:p>
            <a:pPr lvl="2"/>
            <a:r>
              <a:rPr lang="cs-CZ" sz="1400" dirty="0" smtClean="0"/>
              <a:t>Historické</a:t>
            </a:r>
          </a:p>
          <a:p>
            <a:pPr lvl="2"/>
            <a:r>
              <a:rPr lang="cs-CZ" sz="1400" dirty="0" smtClean="0"/>
              <a:t>Ze života (sociální)</a:t>
            </a:r>
          </a:p>
          <a:p>
            <a:pPr lvl="2"/>
            <a:r>
              <a:rPr lang="cs-CZ" sz="1400" dirty="0" smtClean="0"/>
              <a:t>O zvířatech a z přírody vůbec</a:t>
            </a:r>
          </a:p>
          <a:p>
            <a:pPr lvl="2"/>
            <a:r>
              <a:rPr lang="cs-CZ" sz="1400" dirty="0" smtClean="0"/>
              <a:t>Fantastické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kompoziční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17712"/>
            <a:ext cx="8234363" cy="4560887"/>
          </a:xfrm>
        </p:spPr>
        <p:txBody>
          <a:bodyPr/>
          <a:lstStyle/>
          <a:p>
            <a:pPr marL="457200" indent="-457200">
              <a:lnSpc>
                <a:spcPct val="400000"/>
              </a:lnSpc>
              <a:buFont typeface="+mj-lt"/>
              <a:buAutoNum type="arabicPeriod"/>
            </a:pPr>
            <a:r>
              <a:rPr lang="cs-CZ" sz="1800" dirty="0" smtClean="0"/>
              <a:t>Příběh s klasickou syžetovou výstavbou</a:t>
            </a:r>
          </a:p>
          <a:p>
            <a:pPr marL="457200" indent="-457200">
              <a:lnSpc>
                <a:spcPct val="400000"/>
              </a:lnSpc>
              <a:buFont typeface="+mj-lt"/>
              <a:buAutoNum type="arabicPeriod"/>
            </a:pPr>
            <a:r>
              <a:rPr lang="cs-CZ" sz="1800" dirty="0" smtClean="0"/>
              <a:t>Příběh s epizodickou výstavbou</a:t>
            </a:r>
          </a:p>
          <a:p>
            <a:pPr marL="457200" indent="-457200">
              <a:lnSpc>
                <a:spcPct val="400000"/>
              </a:lnSpc>
              <a:buFont typeface="+mj-lt"/>
              <a:buAutoNum type="arabicPeriod"/>
            </a:pPr>
            <a:r>
              <a:rPr lang="cs-CZ" sz="1800" dirty="0" smtClean="0"/>
              <a:t>Příběh s klasickou syžetovou výstavbou a otevřeným koncem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 descr="perlorodky-stransky-jiri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525" y="1346200"/>
            <a:ext cx="1208301" cy="1574800"/>
          </a:xfrm>
          <a:prstGeom prst="rect">
            <a:avLst/>
          </a:prstGeom>
        </p:spPr>
      </p:pic>
      <p:pic>
        <p:nvPicPr>
          <p:cNvPr id="7" name="Obrázek 6" descr="344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7852" y="3067304"/>
            <a:ext cx="1336548" cy="1708080"/>
          </a:xfrm>
          <a:prstGeom prst="rect">
            <a:avLst/>
          </a:prstGeom>
        </p:spPr>
      </p:pic>
      <p:pic>
        <p:nvPicPr>
          <p:cNvPr id="8" name="Obrázek 7" descr="153631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6000" y="3846919"/>
            <a:ext cx="1430337" cy="232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Žánrové varianty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9200" y="2017713"/>
            <a:ext cx="5195888" cy="4114800"/>
          </a:xfrm>
        </p:spPr>
        <p:txBody>
          <a:bodyPr/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cs-CZ" sz="2000" dirty="0" smtClean="0"/>
              <a:t>Příběh prázdninový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cs-CZ" sz="2000" dirty="0" smtClean="0"/>
              <a:t>Příběh s chlapeckým hrdinou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cs-CZ" sz="2000" dirty="0" smtClean="0"/>
              <a:t>Próza s dívčí hrdinkou, dívčí román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86DD9-EA12-4965-8585-5015BDFE0337}" type="slidenum">
              <a:rPr lang="cs-CZ" sz="2000" smtClean="0"/>
              <a:pPr/>
              <a:t>9</a:t>
            </a:fld>
            <a:endParaRPr lang="cs-CZ" sz="2000"/>
          </a:p>
        </p:txBody>
      </p:sp>
      <p:pic>
        <p:nvPicPr>
          <p:cNvPr id="6" name="Obrázek 5" descr="4d49eca8cf_34559425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657" y="2044700"/>
            <a:ext cx="1401687" cy="1993899"/>
          </a:xfrm>
          <a:prstGeom prst="rect">
            <a:avLst/>
          </a:prstGeom>
        </p:spPr>
      </p:pic>
      <p:pic>
        <p:nvPicPr>
          <p:cNvPr id="7" name="Obrázek 6" descr="111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400" y="4282777"/>
            <a:ext cx="1463628" cy="232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242</TotalTime>
  <Words>516</Words>
  <Application>Microsoft Office PowerPoint</Application>
  <PresentationFormat>Předvádění na obrazovce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Prezentace_MU_CZ</vt:lpstr>
      <vt:lpstr>1_Směsi</vt:lpstr>
      <vt:lpstr>2_Směsi</vt:lpstr>
      <vt:lpstr>Proměny české příběhové prózy  ze života dětí a mládeže  mezi lety 1990 - 2010</vt:lpstr>
      <vt:lpstr>Snímek 2</vt:lpstr>
      <vt:lpstr>Snímek 3</vt:lpstr>
      <vt:lpstr>Zájem literární vědy o příběhovou prózu</vt:lpstr>
      <vt:lpstr>Charakteristika žánru</vt:lpstr>
      <vt:lpstr>Základní znaky</vt:lpstr>
      <vt:lpstr>Typologie podle etap dětského čtenářství</vt:lpstr>
      <vt:lpstr>Základní kompoziční typy</vt:lpstr>
      <vt:lpstr>Žánrové varianty</vt:lpstr>
      <vt:lpstr>Problematičnost termínu  „příběhová próza ze života dětí a mládeže“</vt:lpstr>
      <vt:lpstr>Vybrané vývojové tendence po roce 1989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EXACTDESIGN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Proměny české příběhové prózy  ze života dětí a mládeže  mezi lety 1990 - 2010</dc:title>
  <dc:creator>Windows User</dc:creator>
  <cp:lastModifiedBy>Windows User</cp:lastModifiedBy>
  <cp:revision>36</cp:revision>
  <cp:lastPrinted>1601-01-01T00:00:00Z</cp:lastPrinted>
  <dcterms:created xsi:type="dcterms:W3CDTF">2012-09-18T18:28:03Z</dcterms:created>
  <dcterms:modified xsi:type="dcterms:W3CDTF">2012-09-19T23:55:08Z</dcterms:modified>
</cp:coreProperties>
</file>