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0"/>
  </p:notesMasterIdLst>
  <p:handoutMasterIdLst>
    <p:handoutMasterId r:id="rId51"/>
  </p:handoutMasterIdLst>
  <p:sldIdLst>
    <p:sldId id="256" r:id="rId2"/>
    <p:sldId id="331" r:id="rId3"/>
    <p:sldId id="347" r:id="rId4"/>
    <p:sldId id="332" r:id="rId5"/>
    <p:sldId id="349" r:id="rId6"/>
    <p:sldId id="348" r:id="rId7"/>
    <p:sldId id="345" r:id="rId8"/>
    <p:sldId id="350" r:id="rId9"/>
    <p:sldId id="333" r:id="rId10"/>
    <p:sldId id="334" r:id="rId11"/>
    <p:sldId id="352" r:id="rId12"/>
    <p:sldId id="344" r:id="rId13"/>
    <p:sldId id="342" r:id="rId14"/>
    <p:sldId id="343" r:id="rId15"/>
    <p:sldId id="325" r:id="rId16"/>
    <p:sldId id="351" r:id="rId17"/>
    <p:sldId id="280" r:id="rId18"/>
    <p:sldId id="268" r:id="rId19"/>
    <p:sldId id="293" r:id="rId20"/>
    <p:sldId id="267" r:id="rId21"/>
    <p:sldId id="271" r:id="rId22"/>
    <p:sldId id="269" r:id="rId23"/>
    <p:sldId id="273" r:id="rId24"/>
    <p:sldId id="274" r:id="rId25"/>
    <p:sldId id="309" r:id="rId26"/>
    <p:sldId id="290" r:id="rId27"/>
    <p:sldId id="305" r:id="rId28"/>
    <p:sldId id="306" r:id="rId29"/>
    <p:sldId id="307" r:id="rId30"/>
    <p:sldId id="291" r:id="rId31"/>
    <p:sldId id="294" r:id="rId32"/>
    <p:sldId id="311" r:id="rId33"/>
    <p:sldId id="313" r:id="rId34"/>
    <p:sldId id="312" r:id="rId35"/>
    <p:sldId id="314" r:id="rId36"/>
    <p:sldId id="315" r:id="rId37"/>
    <p:sldId id="295" r:id="rId38"/>
    <p:sldId id="327" r:id="rId39"/>
    <p:sldId id="296" r:id="rId40"/>
    <p:sldId id="297" r:id="rId41"/>
    <p:sldId id="298" r:id="rId42"/>
    <p:sldId id="299" r:id="rId43"/>
    <p:sldId id="300" r:id="rId44"/>
    <p:sldId id="328" r:id="rId45"/>
    <p:sldId id="301" r:id="rId46"/>
    <p:sldId id="329" r:id="rId47"/>
    <p:sldId id="303" r:id="rId48"/>
    <p:sldId id="266" r:id="rId49"/>
  </p:sldIdLst>
  <p:sldSz cx="9144000" cy="6858000" type="screen4x3"/>
  <p:notesSz cx="6951663" cy="100822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39" autoAdjust="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2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83" y="-96"/>
      </p:cViewPr>
      <p:guideLst>
        <p:guide orient="horz" pos="3176"/>
        <p:guide pos="21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01B6C-8E2A-445C-822F-5E01D0247972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580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000" y="957580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46D44-F7F6-44FF-9EB4-B3B2090997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0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37667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/>
            </a:lvl1pPr>
          </a:lstStyle>
          <a:p>
            <a:fld id="{25BA4B98-C0F2-4D65-8C43-89C92C1FFA7E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55675" y="755650"/>
            <a:ext cx="5040313" cy="378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329" tIns="48664" rIns="97329" bIns="4866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95167" y="4789051"/>
            <a:ext cx="5561330" cy="4536996"/>
          </a:xfrm>
          <a:prstGeom prst="rect">
            <a:avLst/>
          </a:prstGeom>
        </p:spPr>
        <p:txBody>
          <a:bodyPr vert="horz" lIns="97329" tIns="48664" rIns="97329" bIns="4866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37667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r">
              <a:defRPr sz="1300"/>
            </a:lvl1pPr>
          </a:lstStyle>
          <a:p>
            <a:fld id="{31BE4A96-4493-41AE-940D-42F26075B6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58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Nová výzva – neúspěšní žadatelé musí předložit „změny“!!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D748EF-1A5A-45AF-98CA-473453FDE22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4A96-4493-41AE-940D-42F26075B64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4D67F95-3469-4A6D-8FA4-AA5A87002AD1}" type="datetimeFigureOut">
              <a:rPr lang="cs-CZ" smtClean="0"/>
              <a:pPr/>
              <a:t>24. 11. 2013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A3DF216-72EC-4AF8-985C-35F08F370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obs.coe.int/about/oea/org/index.html.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bs.coe.int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korda.obs.coe.int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t/dg4/eurimages/default_en.asp" TargetMode="External"/><Relationship Id="rId2" Type="http://schemas.openxmlformats.org/officeDocument/2006/relationships/hyperlink" Target="http://ec.europa.eu/culture/media/index_e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2.jpeg"/><Relationship Id="rId4" Type="http://schemas.openxmlformats.org/officeDocument/2006/relationships/hyperlink" Target="http://www.mediadeskcz.eu/design/images/frontend/media_white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diadeskcz.eu/design/images/frontend/media_white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diadeskcz.eu/design/images/frontend/media_white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diadeskcz.eu/design/images/frontend/media_white.jp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diadeskcz.eu/design/images/frontend/media_white.jp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diadeskcz.eu/design/images/frontend/media_white.jp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hyperlink" Target="http://www.media-stands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lmneweurope.org/" TargetMode="External"/><Relationship Id="rId2" Type="http://schemas.openxmlformats.org/officeDocument/2006/relationships/hyperlink" Target="http://www.cineurop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mediadeskcz.eu/design/images/frontend/media_white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keuseof.com/tech-fun/is-sosial-media-a-fad-new-video-with-mind-blowing-stats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nLRcUcg2TUI" TargetMode="External"/><Relationship Id="rId4" Type="http://schemas.openxmlformats.org/officeDocument/2006/relationships/hyperlink" Target="http://www.youtube.com/watch?v=Py_IndUbcxc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ckstarter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diegogo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diadeskcz.eu/design/images/frontend/media_white.jpg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prisonvalley.arte.tv/?lang=en" TargetMode="External"/><Relationship Id="rId2" Type="http://schemas.openxmlformats.org/officeDocument/2006/relationships/hyperlink" Target="http://vimeo.com/15396143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mythology.com/" TargetMode="External"/><Relationship Id="rId2" Type="http://schemas.openxmlformats.org/officeDocument/2006/relationships/hyperlink" Target="http://www.thepixelrepor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pian.com/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" TargetMode="External"/><Relationship Id="rId2" Type="http://schemas.openxmlformats.org/officeDocument/2006/relationships/hyperlink" Target="mailto:info@mediadeskcz.e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mediadeskcz.eu/design/images/frontend/media_white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deskcz.eu/design/images/frontend/media_white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458200" cy="2243112"/>
          </a:xfrm>
        </p:spPr>
        <p:txBody>
          <a:bodyPr>
            <a:normAutofit/>
          </a:bodyPr>
          <a:lstStyle/>
          <a:p>
            <a:r>
              <a:rPr lang="cs-CZ" b="1" dirty="0" smtClean="0"/>
              <a:t>Audiovizuální politika EU</a:t>
            </a:r>
            <a:br>
              <a:rPr lang="cs-CZ" b="1" dirty="0" smtClean="0"/>
            </a:br>
            <a:r>
              <a:rPr lang="cs-CZ" b="1" dirty="0" smtClean="0"/>
              <a:t>Program MEDIA – Kreativní Evropa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FILM</a:t>
            </a:r>
            <a:r>
              <a:rPr lang="cs-CZ" dirty="0" smtClean="0"/>
              <a:t> </a:t>
            </a:r>
            <a:r>
              <a:rPr lang="cs-CZ" b="1" dirty="0" smtClean="0"/>
              <a:t>V DIGITÁLNÍ ÉŘE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8358" indent="-514350"/>
            <a:endParaRPr lang="cs-CZ" b="1" dirty="0" smtClean="0">
              <a:latin typeface="+mj-lt"/>
            </a:endParaRPr>
          </a:p>
          <a:p>
            <a:pPr marL="578358" indent="-514350">
              <a:buAutoNum type="romanUcPeriod"/>
            </a:pPr>
            <a:endParaRPr lang="cs-CZ" b="1" dirty="0" smtClean="0">
              <a:latin typeface="+mj-lt"/>
            </a:endParaRPr>
          </a:p>
          <a:p>
            <a:pPr marL="578358" indent="-514350"/>
            <a:r>
              <a:rPr lang="cs-CZ" b="1" dirty="0">
                <a:latin typeface="+mj-lt"/>
              </a:rPr>
              <a:t>l</a:t>
            </a:r>
            <a:r>
              <a:rPr lang="cs-CZ" b="1" dirty="0" smtClean="0">
                <a:latin typeface="+mj-lt"/>
              </a:rPr>
              <a:t>istopad 2013, </a:t>
            </a:r>
            <a:r>
              <a:rPr lang="cs-CZ" b="1" dirty="0" smtClean="0">
                <a:latin typeface="+mj-lt"/>
              </a:rPr>
              <a:t>FAMO Písek</a:t>
            </a:r>
            <a:endParaRPr lang="cs-CZ" b="1" dirty="0">
              <a:latin typeface="+mj-lt"/>
            </a:endParaRPr>
          </a:p>
        </p:txBody>
      </p:sp>
      <p:pic>
        <p:nvPicPr>
          <p:cNvPr id="34818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157192"/>
            <a:ext cx="3716536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35360"/>
            <a:ext cx="8229600" cy="106680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MEDIA – okruhy podpory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PODPORA PRODUCENTŮ </a:t>
            </a:r>
            <a:r>
              <a:rPr lang="cs-CZ" sz="2600" b="1" dirty="0" smtClean="0"/>
              <a:t>– vývoj filmů, interaktivních projektů a her, výroba TV programů,  </a:t>
            </a:r>
            <a:endParaRPr lang="cs-CZ" sz="2600" b="1" dirty="0"/>
          </a:p>
          <a:p>
            <a:pPr>
              <a:lnSpc>
                <a:spcPct val="80000"/>
              </a:lnSpc>
            </a:pPr>
            <a:endParaRPr lang="cs-CZ" sz="2600" b="1" dirty="0"/>
          </a:p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DISTRIBUCE </a:t>
            </a:r>
            <a:r>
              <a:rPr lang="pt-BR" sz="2600" b="1" dirty="0"/>
              <a:t>– </a:t>
            </a:r>
            <a:r>
              <a:rPr lang="cs-CZ" sz="2600" b="1" dirty="0" smtClean="0"/>
              <a:t>zahraniční evropské filmy – automatická a selektivní, prodejci (sales </a:t>
            </a:r>
            <a:r>
              <a:rPr lang="cs-CZ" sz="2600" b="1" dirty="0" err="1" smtClean="0"/>
              <a:t>agents</a:t>
            </a:r>
            <a:r>
              <a:rPr lang="cs-CZ" sz="2600" b="1" dirty="0" smtClean="0"/>
              <a:t>), </a:t>
            </a:r>
            <a:r>
              <a:rPr lang="cs-CZ" sz="2600" b="1" dirty="0" err="1" smtClean="0"/>
              <a:t>VoD</a:t>
            </a:r>
            <a:r>
              <a:rPr lang="cs-CZ" sz="2600" b="1" dirty="0" smtClean="0"/>
              <a:t>, digitální </a:t>
            </a:r>
            <a:r>
              <a:rPr lang="cs-CZ" sz="2600" b="1" dirty="0" err="1" smtClean="0"/>
              <a:t>kinodistribuce</a:t>
            </a:r>
            <a:r>
              <a:rPr lang="cs-CZ" sz="2600" b="1" dirty="0" smtClean="0"/>
              <a:t>, </a:t>
            </a:r>
            <a:endParaRPr lang="cs-CZ" sz="2600" b="1" dirty="0"/>
          </a:p>
          <a:p>
            <a:pPr>
              <a:lnSpc>
                <a:spcPct val="80000"/>
              </a:lnSpc>
            </a:pPr>
            <a:endParaRPr lang="cs-CZ" sz="2600" b="1" dirty="0"/>
          </a:p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KINA</a:t>
            </a:r>
            <a:r>
              <a:rPr lang="cs-CZ" sz="2600" b="1" dirty="0" smtClean="0"/>
              <a:t> </a:t>
            </a:r>
            <a:r>
              <a:rPr lang="cs-CZ" sz="2600" b="1" dirty="0"/>
              <a:t>– </a:t>
            </a:r>
            <a:r>
              <a:rPr lang="cs-CZ" sz="2600" b="1" dirty="0" smtClean="0"/>
              <a:t>sítě kin/</a:t>
            </a:r>
            <a:r>
              <a:rPr lang="pt-BR" sz="2600" b="1" dirty="0"/>
              <a:t>Europa Cinemas</a:t>
            </a:r>
            <a:endParaRPr lang="cs-CZ" sz="2600" b="1" dirty="0"/>
          </a:p>
          <a:p>
            <a:pPr>
              <a:lnSpc>
                <a:spcPct val="80000"/>
              </a:lnSpc>
              <a:buFontTx/>
              <a:buNone/>
            </a:pPr>
            <a:endParaRPr lang="pt-BR" sz="2600" b="1" dirty="0"/>
          </a:p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VZDĚLÁVÁNÍ 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b="1" dirty="0"/>
              <a:t>– </a:t>
            </a:r>
            <a:r>
              <a:rPr lang="cs-CZ" sz="2600" b="1" dirty="0" smtClean="0"/>
              <a:t>vzdělávací programy pro </a:t>
            </a:r>
            <a:r>
              <a:rPr lang="cs-CZ" sz="2600" b="1" dirty="0" err="1" smtClean="0"/>
              <a:t>audiovizální</a:t>
            </a:r>
            <a:r>
              <a:rPr lang="cs-CZ" sz="2600" b="1" dirty="0" smtClean="0"/>
              <a:t> profesionály – vývoj, marketing, financování, animace, dokument, nové technologie </a:t>
            </a:r>
            <a:endParaRPr lang="cs-CZ" sz="2600" b="1" dirty="0"/>
          </a:p>
          <a:p>
            <a:pPr>
              <a:lnSpc>
                <a:spcPct val="80000"/>
              </a:lnSpc>
              <a:buFontTx/>
              <a:buNone/>
            </a:pPr>
            <a:endParaRPr lang="pt-BR" sz="2600" b="1" dirty="0"/>
          </a:p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PROPAGACE</a:t>
            </a:r>
            <a:r>
              <a:rPr lang="pt-BR" sz="2600" b="1" dirty="0" smtClean="0">
                <a:solidFill>
                  <a:srgbClr val="C00000"/>
                </a:solidFill>
              </a:rPr>
              <a:t>/F</a:t>
            </a:r>
            <a:r>
              <a:rPr lang="cs-CZ" sz="2600" b="1" dirty="0" smtClean="0">
                <a:solidFill>
                  <a:srgbClr val="C00000"/>
                </a:solidFill>
              </a:rPr>
              <a:t>ESTIVALY </a:t>
            </a:r>
            <a:r>
              <a:rPr lang="cs-CZ" sz="2600" b="1" dirty="0"/>
              <a:t>– </a:t>
            </a:r>
            <a:r>
              <a:rPr lang="cs-CZ" sz="2600" b="1" dirty="0" smtClean="0"/>
              <a:t>přístup na </a:t>
            </a:r>
            <a:r>
              <a:rPr lang="cs-CZ" sz="2600" b="1" dirty="0" err="1" smtClean="0"/>
              <a:t>trh,propagace</a:t>
            </a:r>
            <a:r>
              <a:rPr lang="cs-CZ" sz="2600" b="1" dirty="0" smtClean="0"/>
              <a:t> evropských AV děl, festivaly audiovizuálních děl </a:t>
            </a:r>
          </a:p>
          <a:p>
            <a:pPr marL="109728" indent="0">
              <a:lnSpc>
                <a:spcPct val="80000"/>
              </a:lnSpc>
              <a:buNone/>
            </a:pPr>
            <a:endParaRPr lang="pt-BR" sz="2600" b="1" dirty="0" smtClean="0"/>
          </a:p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NOVÉ TECHNOLOGIE </a:t>
            </a:r>
            <a:r>
              <a:rPr lang="pt-BR" sz="2600" b="1" dirty="0" smtClean="0"/>
              <a:t>– </a:t>
            </a:r>
            <a:r>
              <a:rPr lang="cs-CZ" sz="2600" b="1" dirty="0" smtClean="0"/>
              <a:t>databáze audiovizuálního obsahu</a:t>
            </a:r>
          </a:p>
          <a:p>
            <a:pPr marL="109728" indent="0">
              <a:lnSpc>
                <a:spcPct val="80000"/>
              </a:lnSpc>
              <a:buNone/>
            </a:pPr>
            <a:endParaRPr lang="cs-CZ" sz="2400" b="1" dirty="0"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rgbClr val="333399"/>
              </a:solidFill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381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35360"/>
            <a:ext cx="8229600" cy="106680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MEDIA – NOVÉ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pPr marL="109728" indent="0">
              <a:lnSpc>
                <a:spcPct val="80000"/>
              </a:lnSpc>
              <a:buNone/>
            </a:pPr>
            <a:r>
              <a:rPr lang="cs-CZ" sz="3200" b="1" dirty="0" smtClean="0">
                <a:solidFill>
                  <a:srgbClr val="C00000"/>
                </a:solidFill>
              </a:rPr>
              <a:t>PRÁCE S PUBLIKEM  </a:t>
            </a:r>
          </a:p>
          <a:p>
            <a:pPr marL="109728" indent="0">
              <a:lnSpc>
                <a:spcPct val="80000"/>
              </a:lnSpc>
              <a:buNone/>
            </a:pPr>
            <a:endParaRPr lang="cs-CZ" sz="2600" b="1" dirty="0" smtClean="0">
              <a:solidFill>
                <a:srgbClr val="C00000"/>
              </a:solidFill>
            </a:endParaRPr>
          </a:p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/>
              <a:t>- filmové vzdělávání „schopnost porozumět filmu a kriticky analyzovat jeho obsah, schopnost výběru filmu, používat filmovou řeč a technologie k jeho tvorbě“</a:t>
            </a:r>
          </a:p>
          <a:p>
            <a:pPr marL="109728" indent="0">
              <a:lnSpc>
                <a:spcPct val="80000"/>
              </a:lnSpc>
              <a:buNone/>
            </a:pPr>
            <a:endParaRPr lang="cs-CZ" sz="2600" b="1" dirty="0"/>
          </a:p>
          <a:p>
            <a:pPr marL="109728" indent="0">
              <a:lnSpc>
                <a:spcPct val="80000"/>
              </a:lnSpc>
              <a:buNone/>
            </a:pPr>
            <a:r>
              <a:rPr lang="cs-CZ" sz="2600" b="1" dirty="0" smtClean="0"/>
              <a:t>– inovativní akce zaměřené na uvádění filmů  mimo obvyklá místa – filmy oceněné na festivalech, filmové ceny EFA, Oscar atd. </a:t>
            </a:r>
          </a:p>
          <a:p>
            <a:pPr>
              <a:lnSpc>
                <a:spcPct val="80000"/>
              </a:lnSpc>
            </a:pPr>
            <a:endParaRPr lang="cs-CZ" sz="2600" b="1" dirty="0"/>
          </a:p>
          <a:p>
            <a:pPr marL="109728" indent="0">
              <a:lnSpc>
                <a:spcPct val="80000"/>
              </a:lnSpc>
              <a:buNone/>
            </a:pPr>
            <a:r>
              <a:rPr lang="cs-CZ" sz="3200" b="1" dirty="0" smtClean="0">
                <a:solidFill>
                  <a:srgbClr val="C00000"/>
                </a:solidFill>
              </a:rPr>
              <a:t>KOPRODUKČNÍ FONDY 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pt-BR" sz="2600" b="1" dirty="0" smtClean="0"/>
              <a:t>– </a:t>
            </a:r>
            <a:r>
              <a:rPr lang="cs-CZ" sz="2600" b="1" dirty="0" smtClean="0"/>
              <a:t>podpora stávajících koprodukčních </a:t>
            </a:r>
            <a:r>
              <a:rPr lang="cs-CZ" sz="2600" b="1" dirty="0" err="1" smtClean="0"/>
              <a:t>fondůtak</a:t>
            </a:r>
            <a:r>
              <a:rPr lang="cs-CZ" sz="2600" b="1" dirty="0" smtClean="0"/>
              <a:t>, aby je mohlo využívat </a:t>
            </a:r>
            <a:r>
              <a:rPr lang="cs-CZ" sz="2600" b="1" dirty="0" err="1" smtClean="0"/>
              <a:t>víceproducentů</a:t>
            </a:r>
            <a:r>
              <a:rPr lang="cs-CZ" sz="2600" b="1" dirty="0" smtClean="0"/>
              <a:t> a více filmů</a:t>
            </a:r>
            <a:endParaRPr lang="cs-CZ" sz="2600" b="1" dirty="0"/>
          </a:p>
          <a:p>
            <a:pPr>
              <a:lnSpc>
                <a:spcPct val="80000"/>
              </a:lnSpc>
            </a:pPr>
            <a:endParaRPr lang="cs-CZ" sz="2600" b="1" dirty="0"/>
          </a:p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rgbClr val="333399"/>
              </a:solidFill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997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>
                <a:solidFill>
                  <a:srgbClr val="C00000"/>
                </a:solidFill>
              </a:rPr>
              <a:t>MEDIA - PRINCIPY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657704"/>
          </a:xfrm>
        </p:spPr>
        <p:txBody>
          <a:bodyPr>
            <a:normAutofit fontScale="55000" lnSpcReduction="20000"/>
          </a:bodyPr>
          <a:lstStyle/>
          <a:p>
            <a:pPr marL="109728" indent="0" algn="ctr">
              <a:buNone/>
            </a:pPr>
            <a:endParaRPr lang="cs-CZ" sz="5900" b="1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5900" b="1" dirty="0" smtClean="0">
                <a:latin typeface="+mj-lt"/>
              </a:rPr>
              <a:t>přidaná </a:t>
            </a: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evropská  hodnota </a:t>
            </a:r>
            <a:r>
              <a:rPr lang="cs-CZ" sz="5900" b="1" dirty="0" smtClean="0">
                <a:latin typeface="+mj-lt"/>
              </a:rPr>
              <a:t>projektů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diverzita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900" b="1" dirty="0" smtClean="0">
                <a:latin typeface="+mj-lt"/>
              </a:rPr>
              <a:t>podpora </a:t>
            </a: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šíření</a:t>
            </a:r>
            <a:r>
              <a:rPr lang="cs-CZ" sz="5900" b="1" dirty="0" smtClean="0">
                <a:latin typeface="+mj-lt"/>
              </a:rPr>
              <a:t> evropských filmů za hranicemi země původu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900" b="1" dirty="0">
                <a:latin typeface="+mj-lt"/>
              </a:rPr>
              <a:t>p</a:t>
            </a:r>
            <a:r>
              <a:rPr lang="cs-CZ" sz="5900" b="1" dirty="0" smtClean="0">
                <a:latin typeface="+mj-lt"/>
              </a:rPr>
              <a:t>odpora </a:t>
            </a: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konkurenceschopnosti </a:t>
            </a:r>
            <a:r>
              <a:rPr lang="cs-CZ" sz="5900" b="1" dirty="0" smtClean="0">
                <a:latin typeface="+mj-lt"/>
              </a:rPr>
              <a:t>a </a:t>
            </a: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spolupráce</a:t>
            </a:r>
            <a:r>
              <a:rPr lang="cs-CZ" sz="5900" b="1" dirty="0" smtClean="0">
                <a:latin typeface="+mj-lt"/>
              </a:rPr>
              <a:t> evropských profesionálů a společností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900" b="1" dirty="0">
                <a:latin typeface="+mj-lt"/>
              </a:rPr>
              <a:t>p</a:t>
            </a:r>
            <a:r>
              <a:rPr lang="cs-CZ" sz="5900" b="1" dirty="0" smtClean="0">
                <a:latin typeface="+mj-lt"/>
              </a:rPr>
              <a:t>odpora </a:t>
            </a: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nezávislých</a:t>
            </a:r>
            <a:r>
              <a:rPr lang="cs-CZ" sz="5900" b="1" dirty="0" smtClean="0">
                <a:latin typeface="+mj-lt"/>
              </a:rPr>
              <a:t> společností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900" b="1" dirty="0">
                <a:latin typeface="+mj-lt"/>
              </a:rPr>
              <a:t>p</a:t>
            </a:r>
            <a:r>
              <a:rPr lang="cs-CZ" sz="5900" b="1" dirty="0" smtClean="0">
                <a:latin typeface="+mj-lt"/>
              </a:rPr>
              <a:t>odpora </a:t>
            </a: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kvalitních</a:t>
            </a:r>
            <a:r>
              <a:rPr lang="cs-CZ" sz="5900" b="1" dirty="0" smtClean="0">
                <a:latin typeface="+mj-lt"/>
              </a:rPr>
              <a:t> a </a:t>
            </a:r>
            <a:r>
              <a:rPr lang="cs-CZ" sz="5900" b="1" dirty="0" smtClean="0">
                <a:solidFill>
                  <a:srgbClr val="C00000"/>
                </a:solidFill>
                <a:latin typeface="+mj-lt"/>
              </a:rPr>
              <a:t>udržitelných</a:t>
            </a:r>
            <a:r>
              <a:rPr lang="cs-CZ" sz="5900" b="1" dirty="0" smtClean="0">
                <a:latin typeface="+mj-lt"/>
              </a:rPr>
              <a:t> projektů </a:t>
            </a:r>
          </a:p>
          <a:p>
            <a:pPr algn="ctr">
              <a:buFontTx/>
              <a:buNone/>
            </a:pPr>
            <a:endParaRPr lang="cs-CZ" sz="5900" b="1" dirty="0" smtClean="0">
              <a:latin typeface="+mj-lt"/>
            </a:endParaRPr>
          </a:p>
          <a:p>
            <a:endParaRPr lang="cs-CZ" sz="5400" b="1" dirty="0">
              <a:latin typeface="Garamond" pitchFamily="18" charset="0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836712"/>
            <a:ext cx="255511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868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808"/>
            <a:ext cx="8893175" cy="515719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pt-BR" sz="1800" b="1" dirty="0"/>
          </a:p>
          <a:p>
            <a:pPr>
              <a:lnSpc>
                <a:spcPct val="80000"/>
              </a:lnSpc>
            </a:pPr>
            <a:endParaRPr lang="cs-CZ" sz="1800" b="1" dirty="0"/>
          </a:p>
          <a:p>
            <a:pPr>
              <a:lnSpc>
                <a:spcPct val="90000"/>
              </a:lnSpc>
              <a:buFontTx/>
              <a:buNone/>
            </a:pPr>
            <a:endParaRPr lang="cs-CZ" b="1" dirty="0"/>
          </a:p>
          <a:p>
            <a:pPr>
              <a:lnSpc>
                <a:spcPct val="90000"/>
              </a:lnSpc>
            </a:pPr>
            <a:endParaRPr lang="cs-CZ" b="1" dirty="0"/>
          </a:p>
          <a:p>
            <a:pPr marL="109728" indent="0">
              <a:lnSpc>
                <a:spcPct val="90000"/>
              </a:lnSpc>
              <a:buNone/>
            </a:pPr>
            <a:endParaRPr lang="fr-FR" sz="3600" dirty="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4365104"/>
            <a:ext cx="89154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cs-CZ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" name="Picture 4" descr="http://www.obs.coe.int/images/homepage/title-en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980728"/>
            <a:ext cx="7776864" cy="360040"/>
          </a:xfrm>
          <a:prstGeom prst="rect">
            <a:avLst/>
          </a:prstGeom>
          <a:noFill/>
        </p:spPr>
      </p:pic>
      <p:pic>
        <p:nvPicPr>
          <p:cNvPr id="8" name="Picture 6" descr="http://www.obs.coe.int/images/logos/kord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13828" y="1772816"/>
            <a:ext cx="4464496" cy="3312368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2006324" y="5589240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900" b="1" dirty="0">
                <a:latin typeface="+mj-lt"/>
                <a:hlinkClick r:id="rId6"/>
              </a:rPr>
              <a:t>www.obs.coe.int</a:t>
            </a:r>
            <a:endParaRPr lang="cs-CZ" sz="2900" b="1" dirty="0">
              <a:latin typeface="+mj-lt"/>
            </a:endParaRPr>
          </a:p>
          <a:p>
            <a:pPr algn="ctr"/>
            <a:r>
              <a:rPr lang="cs-CZ" sz="2900" b="1" dirty="0">
                <a:latin typeface="+mj-lt"/>
              </a:rPr>
              <a:t>http://korda.obs.coe.int/</a:t>
            </a:r>
          </a:p>
        </p:txBody>
      </p:sp>
    </p:spTree>
    <p:extLst>
      <p:ext uri="{BB962C8B-B14F-4D97-AF65-F5344CB8AC3E}">
        <p14:creationId xmlns:p14="http://schemas.microsoft.com/office/powerpoint/2010/main" val="34019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7797552" cy="79208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DALŠÍ INFORMACE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656" y="2137653"/>
            <a:ext cx="8229600" cy="4441680"/>
          </a:xfrm>
        </p:spPr>
        <p:txBody>
          <a:bodyPr/>
          <a:lstStyle/>
          <a:p>
            <a:pPr algn="ctr">
              <a:buNone/>
              <a:defRPr/>
            </a:pPr>
            <a:r>
              <a:rPr lang="cs-CZ" sz="3200" b="1" dirty="0">
                <a:hlinkClick r:id="rId2"/>
              </a:rPr>
              <a:t>http://</a:t>
            </a:r>
            <a:r>
              <a:rPr lang="cs-CZ" sz="3200" b="1" dirty="0" smtClean="0">
                <a:hlinkClick r:id="rId2"/>
              </a:rPr>
              <a:t>ec.europa.eu/culture/media/index_en.htm</a:t>
            </a:r>
            <a:endParaRPr lang="cs-CZ" sz="3200" b="1" dirty="0" smtClean="0"/>
          </a:p>
          <a:p>
            <a:pPr algn="ctr">
              <a:buNone/>
              <a:defRPr/>
            </a:pPr>
            <a:endParaRPr lang="cs-CZ" sz="3200" b="1" dirty="0" smtClean="0"/>
          </a:p>
          <a:p>
            <a:pPr algn="ctr">
              <a:buNone/>
              <a:defRPr/>
            </a:pPr>
            <a:r>
              <a:rPr lang="cs-CZ" sz="3200" b="1" dirty="0">
                <a:hlinkClick r:id="rId3"/>
              </a:rPr>
              <a:t>http://</a:t>
            </a:r>
            <a:r>
              <a:rPr lang="cs-CZ" sz="3200" b="1" dirty="0" smtClean="0">
                <a:hlinkClick r:id="rId3"/>
              </a:rPr>
              <a:t>www.coe.int/t/dg4/eurimages/default_en.asp</a:t>
            </a:r>
            <a:endParaRPr lang="cs-CZ" sz="3200" b="1" dirty="0" smtClean="0"/>
          </a:p>
          <a:p>
            <a:pPr algn="ctr">
              <a:buNone/>
              <a:defRPr/>
            </a:pPr>
            <a:endParaRPr lang="cs-CZ" sz="3200" b="1" dirty="0" smtClean="0"/>
          </a:p>
          <a:p>
            <a:pPr algn="ctr">
              <a:buNone/>
              <a:defRPr/>
            </a:pPr>
            <a:endParaRPr lang="cs-CZ" b="1" dirty="0" smtClean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5" name="Picture 2" descr="Logo MEDI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5517232"/>
            <a:ext cx="3251969" cy="1008112"/>
          </a:xfrm>
          <a:prstGeom prst="rect">
            <a:avLst/>
          </a:prstGeom>
          <a:noFill/>
        </p:spPr>
      </p:pic>
      <p:sp>
        <p:nvSpPr>
          <p:cNvPr id="6" name="Šipka doprava 5"/>
          <p:cNvSpPr/>
          <p:nvPr/>
        </p:nvSpPr>
        <p:spPr>
          <a:xfrm>
            <a:off x="6300192" y="10527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46" name="Picture 2" descr="European Commission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401" y="5229200"/>
            <a:ext cx="163830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4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808"/>
            <a:ext cx="8893175" cy="489684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sz="2900" b="1" dirty="0" smtClean="0">
                <a:solidFill>
                  <a:srgbClr val="C00000"/>
                </a:solidFill>
              </a:rPr>
              <a:t>Informační </a:t>
            </a:r>
            <a:r>
              <a:rPr lang="cs-CZ" sz="2900" b="1" dirty="0">
                <a:solidFill>
                  <a:srgbClr val="C00000"/>
                </a:solidFill>
              </a:rPr>
              <a:t>a servisní kancelář programu MEDIA</a:t>
            </a:r>
          </a:p>
          <a:p>
            <a:pPr>
              <a:lnSpc>
                <a:spcPct val="120000"/>
              </a:lnSpc>
              <a:buNone/>
            </a:pPr>
            <a:r>
              <a:rPr lang="cs-CZ" sz="2900" b="1" dirty="0" smtClean="0">
                <a:solidFill>
                  <a:srgbClr val="C00000"/>
                </a:solidFill>
              </a:rPr>
              <a:t>MEDIA </a:t>
            </a:r>
            <a:r>
              <a:rPr lang="cs-CZ" sz="2900" b="1" dirty="0" err="1" smtClean="0">
                <a:solidFill>
                  <a:srgbClr val="C00000"/>
                </a:solidFill>
              </a:rPr>
              <a:t>Desk</a:t>
            </a:r>
            <a:r>
              <a:rPr lang="cs-CZ" sz="2900" b="1" dirty="0" smtClean="0">
                <a:solidFill>
                  <a:srgbClr val="C00000"/>
                </a:solidFill>
              </a:rPr>
              <a:t> od r. 2003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 smtClean="0"/>
              <a:t>konzultace projektů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/>
              <a:t>i</a:t>
            </a:r>
            <a:r>
              <a:rPr lang="cs-CZ" sz="2900" b="1" dirty="0" smtClean="0"/>
              <a:t>nformační činnost a prezentace programu v ČR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/>
              <a:t>p</a:t>
            </a:r>
            <a:r>
              <a:rPr lang="cs-CZ" sz="2900" b="1" dirty="0" smtClean="0"/>
              <a:t>ublikace – MEDIA </a:t>
            </a:r>
            <a:r>
              <a:rPr lang="cs-CZ" sz="2900" b="1" dirty="0" err="1" smtClean="0"/>
              <a:t>Info</a:t>
            </a:r>
            <a:r>
              <a:rPr lang="cs-CZ" sz="2900" b="1" dirty="0" smtClean="0"/>
              <a:t>, jak na MEDIA, Podpořené projekty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/>
              <a:t>t</a:t>
            </a:r>
            <a:r>
              <a:rPr lang="cs-CZ" sz="2900" b="1" dirty="0" smtClean="0"/>
              <a:t>ematické publikace – Cesty ke scénáři, Digitalizace filmových děl, herní průmysl….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 smtClean="0"/>
              <a:t>spolupráce s EACEA, MEDIA, Ministerstvem kultury a Státním fondem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/>
              <a:t>w</a:t>
            </a:r>
            <a:r>
              <a:rPr lang="cs-CZ" sz="2900" b="1" dirty="0" smtClean="0"/>
              <a:t>orkshopy – Podpora producentů, </a:t>
            </a:r>
            <a:r>
              <a:rPr lang="cs-CZ" sz="2900" b="1" dirty="0" err="1" smtClean="0"/>
              <a:t>miniArchidoc</a:t>
            </a:r>
            <a:r>
              <a:rPr lang="cs-CZ" sz="2900" b="1" dirty="0" smtClean="0"/>
              <a:t>, </a:t>
            </a:r>
            <a:r>
              <a:rPr lang="cs-CZ" sz="2900" b="1" dirty="0" err="1" smtClean="0"/>
              <a:t>miniMIDPOINT</a:t>
            </a:r>
            <a:endParaRPr lang="cs-CZ" sz="2900" b="1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 smtClean="0"/>
              <a:t>Licenční fórum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2900" b="1" dirty="0"/>
              <a:t>p</a:t>
            </a:r>
            <a:r>
              <a:rPr lang="cs-CZ" sz="2900" b="1" dirty="0" smtClean="0"/>
              <a:t>rojekty s Českým filmovým centrem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b="1" dirty="0"/>
              <a:t>H</a:t>
            </a:r>
            <a:r>
              <a:rPr lang="cs-CZ" b="1" dirty="0" smtClean="0"/>
              <a:t>ostitelská </a:t>
            </a:r>
            <a:r>
              <a:rPr lang="cs-CZ" b="1" dirty="0"/>
              <a:t>organizace - </a:t>
            </a:r>
            <a:r>
              <a:rPr lang="cs-CZ" b="1" dirty="0">
                <a:solidFill>
                  <a:srgbClr val="C00000"/>
                </a:solidFill>
              </a:rPr>
              <a:t>NFA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b="1" dirty="0" smtClean="0">
              <a:solidFill>
                <a:srgbClr val="FFFF00"/>
              </a:solidFill>
              <a:latin typeface="Garamond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sz="1800" b="1" dirty="0"/>
          </a:p>
          <a:p>
            <a:pPr>
              <a:lnSpc>
                <a:spcPct val="80000"/>
              </a:lnSpc>
            </a:pPr>
            <a:endParaRPr lang="cs-CZ" sz="1800" b="1" dirty="0"/>
          </a:p>
          <a:p>
            <a:pPr>
              <a:lnSpc>
                <a:spcPct val="90000"/>
              </a:lnSpc>
              <a:buFontTx/>
              <a:buNone/>
            </a:pPr>
            <a:endParaRPr lang="cs-CZ" b="1" dirty="0"/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endParaRPr lang="fr-FR" sz="3600" dirty="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28600" y="4292600"/>
            <a:ext cx="89154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cs-CZ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5536" y="620688"/>
            <a:ext cx="81240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4800" b="1" kern="0" dirty="0" smtClean="0">
                <a:solidFill>
                  <a:srgbClr val="C00000"/>
                </a:solidFill>
                <a:ea typeface="+mj-ea"/>
                <a:cs typeface="+mj-cs"/>
              </a:rPr>
              <a:t>2002</a:t>
            </a:r>
            <a:r>
              <a:rPr lang="cs-CZ" sz="4800" b="1" kern="0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 - MEDIA v ČR</a:t>
            </a:r>
            <a:endParaRPr lang="fr-FR" sz="4800" b="1" kern="0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8" name="Picture 2" descr="Logo M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808"/>
            <a:ext cx="8893175" cy="489684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2 mil EUR ročně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28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b="1" dirty="0" err="1" smtClean="0"/>
              <a:t>Development</a:t>
            </a:r>
            <a:r>
              <a:rPr lang="cs-CZ" sz="2800" b="1" dirty="0" smtClean="0"/>
              <a:t>              300 000 EUR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28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b="1" dirty="0" smtClean="0"/>
              <a:t>Distribuce              400 000 – 500 000 EUR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3200" b="1" dirty="0" smtClean="0">
                <a:solidFill>
                  <a:srgbClr val="C00000"/>
                </a:solidFill>
              </a:rPr>
              <a:t>Protektor, Tři sezóny v pekle, </a:t>
            </a:r>
            <a:r>
              <a:rPr lang="cs-CZ" sz="3200" b="1" dirty="0" err="1" smtClean="0">
                <a:solidFill>
                  <a:srgbClr val="C00000"/>
                </a:solidFill>
              </a:rPr>
              <a:t>Nebel</a:t>
            </a:r>
            <a:r>
              <a:rPr lang="cs-CZ" sz="3200" b="1" dirty="0" smtClean="0">
                <a:solidFill>
                  <a:srgbClr val="C00000"/>
                </a:solidFill>
              </a:rPr>
              <a:t>, Čtyři slunce, Soukromý vesmír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3200" b="1" dirty="0" err="1" smtClean="0">
                <a:solidFill>
                  <a:schemeClr val="bg1">
                    <a:lumMod val="50000"/>
                  </a:schemeClr>
                </a:solidFill>
              </a:rPr>
              <a:t>Anifest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  <a:t>, MFF Zlín, </a:t>
            </a:r>
            <a:r>
              <a:rPr lang="cs-CZ" sz="3200" b="1" dirty="0" err="1" smtClean="0">
                <a:solidFill>
                  <a:schemeClr val="bg1">
                    <a:lumMod val="50000"/>
                  </a:schemeClr>
                </a:solidFill>
              </a:rPr>
              <a:t>Fresh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  <a:t> Film Fest, MFDF Jihlava, LFŠ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3200" b="1" dirty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3200" b="1" dirty="0" smtClean="0">
                <a:solidFill>
                  <a:srgbClr val="C00000"/>
                </a:solidFill>
              </a:rPr>
              <a:t>ANOMALIA, </a:t>
            </a:r>
            <a:r>
              <a:rPr lang="cs-CZ" sz="3200" b="1" dirty="0" err="1" smtClean="0">
                <a:solidFill>
                  <a:srgbClr val="C00000"/>
                </a:solidFill>
              </a:rPr>
              <a:t>TransIStor</a:t>
            </a:r>
            <a:r>
              <a:rPr lang="cs-CZ" sz="3200" b="1" dirty="0" smtClean="0">
                <a:solidFill>
                  <a:srgbClr val="C00000"/>
                </a:solidFill>
              </a:rPr>
              <a:t>, MIDPOINT, Ex Oriente Film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2800" b="1" dirty="0" smtClean="0">
              <a:solidFill>
                <a:srgbClr val="FFFF00"/>
              </a:solidFill>
              <a:latin typeface="Garamond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sz="1800" b="1" dirty="0"/>
          </a:p>
          <a:p>
            <a:pPr>
              <a:lnSpc>
                <a:spcPct val="80000"/>
              </a:lnSpc>
            </a:pPr>
            <a:endParaRPr lang="cs-CZ" sz="1800" b="1" dirty="0"/>
          </a:p>
          <a:p>
            <a:pPr>
              <a:lnSpc>
                <a:spcPct val="90000"/>
              </a:lnSpc>
              <a:buFontTx/>
              <a:buNone/>
            </a:pPr>
            <a:endParaRPr lang="cs-CZ" b="1" dirty="0"/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endParaRPr lang="fr-FR" sz="3600" dirty="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28600" y="4292600"/>
            <a:ext cx="89154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cs-CZ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4427984" y="2348880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491880" y="2924944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0" y="620688"/>
            <a:ext cx="85195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4800" b="1" kern="0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MEDIA v ČR - VÝSLEDKY</a:t>
            </a:r>
            <a:endParaRPr lang="fr-FR" sz="4800" b="1" kern="0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8" name="Picture 2" descr="Logo M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955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>
                <a:solidFill>
                  <a:srgbClr val="C00000"/>
                </a:solidFill>
              </a:rPr>
              <a:t>MEDIA </a:t>
            </a:r>
            <a:r>
              <a:rPr lang="cs-CZ" sz="4400" b="1" dirty="0" err="1" smtClean="0">
                <a:solidFill>
                  <a:srgbClr val="C00000"/>
                </a:solidFill>
              </a:rPr>
              <a:t>Development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65770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  <a:defRPr/>
            </a:pPr>
            <a:r>
              <a:rPr lang="cs-CZ" sz="5100" b="1" dirty="0" smtClean="0"/>
              <a:t>Podpora přípravy a vývoje filmových,  televizních a interaktivních děl </a:t>
            </a:r>
          </a:p>
          <a:p>
            <a:pPr algn="ctr">
              <a:buNone/>
              <a:defRPr/>
            </a:pPr>
            <a:endParaRPr lang="cs-CZ" sz="3200" b="1" dirty="0" smtClean="0"/>
          </a:p>
          <a:p>
            <a:pPr algn="ctr">
              <a:buNone/>
              <a:defRPr/>
            </a:pPr>
            <a:r>
              <a:rPr lang="cs-CZ" sz="4000" b="1" dirty="0" smtClean="0">
                <a:solidFill>
                  <a:srgbClr val="C00000"/>
                </a:solidFill>
              </a:rPr>
              <a:t>2002 – 2012</a:t>
            </a:r>
          </a:p>
          <a:p>
            <a:pPr algn="ctr">
              <a:buNone/>
              <a:defRPr/>
            </a:pPr>
            <a:endParaRPr lang="cs-CZ" sz="3200" b="1" dirty="0" smtClean="0">
              <a:solidFill>
                <a:srgbClr val="FF0000"/>
              </a:solidFill>
            </a:endParaRPr>
          </a:p>
          <a:p>
            <a:pPr algn="ctr">
              <a:buNone/>
              <a:defRPr/>
            </a:pPr>
            <a:r>
              <a:rPr lang="cs-CZ" sz="51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79 mil. CZK</a:t>
            </a:r>
          </a:p>
          <a:p>
            <a:pPr algn="ctr">
              <a:buNone/>
              <a:defRPr/>
            </a:pPr>
            <a:r>
              <a:rPr lang="cs-CZ" sz="51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84 projektů–</a:t>
            </a:r>
            <a:r>
              <a:rPr lang="cs-CZ" sz="51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33 </a:t>
            </a:r>
            <a:r>
              <a:rPr lang="cs-CZ" sz="51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realizováno</a:t>
            </a: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83671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Co lze financovat?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69672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/>
              <a:t>psaní a úpravy</a:t>
            </a:r>
            <a:r>
              <a:rPr lang="cs-CZ" sz="2400" b="1" dirty="0" smtClean="0">
                <a:solidFill>
                  <a:srgbClr val="C00000"/>
                </a:solidFill>
              </a:rPr>
              <a:t> scénáře</a:t>
            </a:r>
            <a:r>
              <a:rPr lang="cs-CZ" sz="2400" b="1" dirty="0" smtClean="0">
                <a:solidFill>
                  <a:srgbClr val="FF0000"/>
                </a:solidFill>
              </a:rPr>
              <a:t>; </a:t>
            </a:r>
            <a:r>
              <a:rPr lang="cs-CZ" sz="2400" b="1" dirty="0" err="1" smtClean="0">
                <a:solidFill>
                  <a:srgbClr val="C00000"/>
                </a:solidFill>
              </a:rPr>
              <a:t>treatment</a:t>
            </a:r>
            <a:r>
              <a:rPr lang="cs-CZ" sz="2400" b="1" dirty="0" smtClean="0">
                <a:solidFill>
                  <a:srgbClr val="FF0000"/>
                </a:solidFill>
              </a:rPr>
              <a:t> -  </a:t>
            </a:r>
            <a:r>
              <a:rPr lang="cs-CZ" sz="2400" b="1" dirty="0" err="1" smtClean="0"/>
              <a:t>storyboardy</a:t>
            </a:r>
            <a:endParaRPr lang="cs-CZ" sz="2400" b="1" dirty="0" smtClean="0"/>
          </a:p>
          <a:p>
            <a:pPr>
              <a:lnSpc>
                <a:spcPct val="145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/>
              <a:t>akvizice autorských </a:t>
            </a:r>
            <a:r>
              <a:rPr lang="cs-CZ" sz="2400" b="1" dirty="0" smtClean="0">
                <a:solidFill>
                  <a:srgbClr val="C00000"/>
                </a:solidFill>
              </a:rPr>
              <a:t>práv</a:t>
            </a:r>
          </a:p>
          <a:p>
            <a:pPr>
              <a:lnSpc>
                <a:spcPct val="145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rešerše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/>
              <a:t>archivů</a:t>
            </a:r>
            <a:r>
              <a:rPr lang="en-GB" sz="2400" b="1" dirty="0" smtClean="0"/>
              <a:t> </a:t>
            </a:r>
            <a:endParaRPr lang="cs-CZ" sz="2400" b="1" dirty="0" smtClean="0"/>
          </a:p>
          <a:p>
            <a:pPr>
              <a:lnSpc>
                <a:spcPct val="145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prezentace</a:t>
            </a:r>
            <a:r>
              <a:rPr lang="cs-CZ" sz="2400" b="1" dirty="0" smtClean="0"/>
              <a:t> na trzích a festivalech, jednání s distributory</a:t>
            </a:r>
          </a:p>
          <a:p>
            <a:pPr>
              <a:lnSpc>
                <a:spcPct val="145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/>
              <a:t>vyhledávání koproducentů a </a:t>
            </a:r>
            <a:r>
              <a:rPr lang="cs-CZ" sz="2400" b="1" dirty="0" err="1" smtClean="0"/>
              <a:t>fin</a:t>
            </a:r>
            <a:r>
              <a:rPr lang="cs-CZ" sz="2400" b="1" dirty="0" smtClean="0"/>
              <a:t>. partnerů - burzy námětů</a:t>
            </a:r>
          </a:p>
          <a:p>
            <a:pPr>
              <a:lnSpc>
                <a:spcPct val="145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/>
              <a:t>vyhledávání - herecké obsazení - štáb</a:t>
            </a:r>
            <a:endParaRPr lang="fr-FR" sz="2400" b="1" dirty="0" smtClean="0"/>
          </a:p>
          <a:p>
            <a:pPr>
              <a:lnSpc>
                <a:spcPct val="145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/>
              <a:t>příprava rozpočtu - natáčecího plánu</a:t>
            </a:r>
          </a:p>
          <a:p>
            <a:pPr>
              <a:lnSpc>
                <a:spcPct val="145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/>
              <a:t>pilotní díly, video </a:t>
            </a:r>
            <a:r>
              <a:rPr lang="cs-CZ" sz="2400" b="1" dirty="0" err="1" smtClean="0"/>
              <a:t>treatment</a:t>
            </a:r>
            <a:r>
              <a:rPr lang="cs-CZ" sz="2400" b="1" dirty="0" smtClean="0"/>
              <a:t> </a:t>
            </a:r>
          </a:p>
          <a:p>
            <a:endParaRPr lang="cs-CZ" sz="2400" dirty="0" smtClean="0">
              <a:latin typeface="+mj-lt"/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Druhy financování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2060"/>
              </a:buClr>
            </a:pPr>
            <a:endParaRPr lang="cs-CZ" sz="24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rgbClr val="002060"/>
              </a:buClr>
            </a:pPr>
            <a:r>
              <a:rPr lang="cs-CZ" sz="2400" b="1" dirty="0" smtClean="0"/>
              <a:t>Single </a:t>
            </a:r>
            <a:r>
              <a:rPr lang="cs-CZ" sz="2400" b="1" dirty="0" err="1" smtClean="0"/>
              <a:t>Projects</a:t>
            </a:r>
            <a:r>
              <a:rPr lang="cs-CZ" sz="2400" b="1" dirty="0" smtClean="0"/>
              <a:t> (SP):</a:t>
            </a:r>
            <a:r>
              <a:rPr lang="cs-CZ" sz="2400" b="1" dirty="0" smtClean="0">
                <a:solidFill>
                  <a:srgbClr val="990099"/>
                </a:solidFill>
              </a:rPr>
              <a:t>   		</a:t>
            </a:r>
            <a:r>
              <a:rPr lang="cs-CZ" sz="2400" b="1" dirty="0" smtClean="0">
                <a:solidFill>
                  <a:srgbClr val="C00000"/>
                </a:solidFill>
              </a:rPr>
              <a:t>1 projekt</a:t>
            </a:r>
          </a:p>
          <a:p>
            <a:pPr>
              <a:lnSpc>
                <a:spcPct val="80000"/>
              </a:lnSpc>
              <a:buClr>
                <a:srgbClr val="002060"/>
              </a:buClr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			         			</a:t>
            </a:r>
            <a:endParaRPr lang="cs-CZ" sz="2400" b="1" i="1" dirty="0" smtClean="0">
              <a:solidFill>
                <a:srgbClr val="333399"/>
              </a:solidFill>
            </a:endParaRPr>
          </a:p>
          <a:p>
            <a:pPr>
              <a:lnSpc>
                <a:spcPct val="80000"/>
              </a:lnSpc>
              <a:buClr>
                <a:srgbClr val="002060"/>
              </a:buClr>
            </a:pPr>
            <a:r>
              <a:rPr lang="cs-CZ" sz="2400" b="1" dirty="0" err="1" smtClean="0"/>
              <a:t>Slate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Funding</a:t>
            </a:r>
            <a:r>
              <a:rPr lang="fr-FR" sz="2400" b="1" dirty="0" smtClean="0"/>
              <a:t> </a:t>
            </a:r>
            <a:r>
              <a:rPr lang="cs-CZ" sz="2400" b="1" dirty="0" smtClean="0"/>
              <a:t>(SF)</a:t>
            </a:r>
            <a:r>
              <a:rPr lang="fr-FR" sz="2400" b="1" dirty="0" smtClean="0"/>
              <a:t>:</a:t>
            </a:r>
            <a:r>
              <a:rPr lang="fr-FR" sz="2400" b="1" dirty="0" smtClean="0">
                <a:solidFill>
                  <a:srgbClr val="990099"/>
                </a:solidFill>
              </a:rPr>
              <a:t>  </a:t>
            </a:r>
            <a:r>
              <a:rPr lang="cs-CZ" sz="2400" b="1" dirty="0" smtClean="0">
                <a:solidFill>
                  <a:srgbClr val="990099"/>
                </a:solidFill>
              </a:rPr>
              <a:t>		</a:t>
            </a:r>
            <a:r>
              <a:rPr lang="fr-FR" sz="2400" b="1" dirty="0" smtClean="0">
                <a:solidFill>
                  <a:srgbClr val="C00000"/>
                </a:solidFill>
              </a:rPr>
              <a:t>3 </a:t>
            </a:r>
            <a:r>
              <a:rPr lang="cs-CZ" sz="2400" b="1" dirty="0" smtClean="0">
                <a:solidFill>
                  <a:srgbClr val="C00000"/>
                </a:solidFill>
              </a:rPr>
              <a:t>-</a:t>
            </a:r>
            <a:r>
              <a:rPr lang="fr-FR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5</a:t>
            </a:r>
            <a:r>
              <a:rPr lang="fr-FR" sz="2400" b="1" dirty="0" smtClean="0">
                <a:solidFill>
                  <a:srgbClr val="C00000"/>
                </a:solidFill>
              </a:rPr>
              <a:t> proje</a:t>
            </a:r>
            <a:r>
              <a:rPr lang="cs-CZ" sz="2400" b="1" dirty="0" err="1" smtClean="0">
                <a:solidFill>
                  <a:srgbClr val="C00000"/>
                </a:solidFill>
              </a:rPr>
              <a:t>ktů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109728" indent="0">
              <a:lnSpc>
                <a:spcPct val="80000"/>
              </a:lnSpc>
              <a:buClr>
                <a:srgbClr val="002060"/>
              </a:buClr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Clr>
                <a:srgbClr val="002060"/>
              </a:buClr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Clr>
                <a:srgbClr val="002060"/>
              </a:buClr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50 % </a:t>
            </a:r>
            <a:r>
              <a:rPr lang="cs-CZ" sz="2400" b="1" dirty="0" smtClean="0"/>
              <a:t>rozpočtu na </a:t>
            </a:r>
            <a:r>
              <a:rPr lang="cs-CZ" sz="2400" b="1" dirty="0" smtClean="0">
                <a:solidFill>
                  <a:srgbClr val="C00000"/>
                </a:solidFill>
              </a:rPr>
              <a:t>VÝVOJ		</a:t>
            </a:r>
          </a:p>
          <a:p>
            <a:pPr>
              <a:lnSpc>
                <a:spcPct val="80000"/>
              </a:lnSpc>
              <a:buClr>
                <a:srgbClr val="002060"/>
              </a:buClr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Clr>
                <a:srgbClr val="002060"/>
              </a:buClr>
              <a:buNone/>
            </a:pPr>
            <a:r>
              <a:rPr lang="cs-CZ" sz="2400" b="1" dirty="0">
                <a:solidFill>
                  <a:srgbClr val="C00000"/>
                </a:solidFill>
              </a:rPr>
              <a:t>p</a:t>
            </a:r>
            <a:r>
              <a:rPr lang="cs-CZ" sz="2400" b="1" dirty="0" smtClean="0">
                <a:solidFill>
                  <a:srgbClr val="C00000"/>
                </a:solidFill>
              </a:rPr>
              <a:t>aušální částky 60 000 (anim), 25 000 (dokument) v závislosti na 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výšce rozpočtu a žánru filmu(30/50 000 hraný)</a:t>
            </a:r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								</a:t>
            </a:r>
          </a:p>
          <a:p>
            <a:pPr>
              <a:lnSpc>
                <a:spcPct val="80000"/>
              </a:lnSpc>
              <a:buNone/>
            </a:pPr>
            <a:r>
              <a:rPr lang="cs-CZ" sz="4300" b="1" dirty="0" smtClean="0"/>
              <a:t>DOTACE</a:t>
            </a:r>
          </a:p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rgbClr val="333399"/>
              </a:solidFill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/>
              <a:t>EVROPA – audiovizuální průmysl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85000" lnSpcReduction="20000"/>
          </a:bodyPr>
          <a:lstStyle/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4600" b="1" dirty="0" smtClean="0">
                <a:solidFill>
                  <a:srgbClr val="C00000"/>
                </a:solidFill>
                <a:latin typeface="+mj-lt"/>
              </a:rPr>
              <a:t>EU - 27</a:t>
            </a:r>
            <a:r>
              <a:rPr lang="cs-CZ" sz="4600" b="1" dirty="0" smtClean="0">
                <a:solidFill>
                  <a:schemeClr val="tx1"/>
                </a:solidFill>
                <a:latin typeface="+mj-lt"/>
              </a:rPr>
              <a:t> 	zemí </a:t>
            </a:r>
            <a:endParaRPr lang="cs-CZ" sz="4600" b="1" dirty="0">
              <a:solidFill>
                <a:schemeClr val="tx1"/>
              </a:solidFill>
              <a:latin typeface="+mj-lt"/>
            </a:endParaRP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4600" b="1" dirty="0" smtClean="0">
                <a:solidFill>
                  <a:srgbClr val="C00000"/>
                </a:solidFill>
                <a:latin typeface="+mj-lt"/>
              </a:rPr>
              <a:t>502,5 mil.</a:t>
            </a:r>
            <a:r>
              <a:rPr lang="cs-CZ" sz="4600" b="1" dirty="0" smtClean="0">
                <a:latin typeface="+mj-lt"/>
              </a:rPr>
              <a:t> </a:t>
            </a:r>
            <a:r>
              <a:rPr lang="cs-CZ" sz="4600" b="1" dirty="0" smtClean="0">
                <a:solidFill>
                  <a:schemeClr val="tx1"/>
                </a:solidFill>
                <a:latin typeface="+mj-lt"/>
              </a:rPr>
              <a:t>obyvatel</a:t>
            </a:r>
          </a:p>
          <a:p>
            <a:pPr marL="635508" indent="-571500">
              <a:lnSpc>
                <a:spcPct val="120000"/>
              </a:lnSpc>
              <a:buNone/>
            </a:pPr>
            <a:r>
              <a:rPr lang="cs-CZ" sz="4600" b="1" dirty="0">
                <a:solidFill>
                  <a:srgbClr val="C00000"/>
                </a:solidFill>
                <a:latin typeface="+mj-lt"/>
              </a:rPr>
              <a:t>1 299</a:t>
            </a:r>
            <a:r>
              <a:rPr lang="cs-CZ" sz="4600" b="1" dirty="0">
                <a:latin typeface="+mj-lt"/>
              </a:rPr>
              <a:t>  celovečerních filmů </a:t>
            </a:r>
          </a:p>
          <a:p>
            <a:pPr marL="635508" indent="-571500">
              <a:lnSpc>
                <a:spcPct val="120000"/>
              </a:lnSpc>
              <a:buNone/>
            </a:pPr>
            <a:r>
              <a:rPr lang="cs-CZ" sz="4600" b="1" dirty="0" smtClean="0">
                <a:solidFill>
                  <a:srgbClr val="C00000"/>
                </a:solidFill>
                <a:latin typeface="+mj-lt"/>
              </a:rPr>
              <a:t>933.3 mil </a:t>
            </a:r>
            <a:r>
              <a:rPr lang="cs-CZ" sz="4600" b="1" dirty="0" smtClean="0">
                <a:latin typeface="+mj-lt"/>
              </a:rPr>
              <a:t> prodaných vstupenek</a:t>
            </a:r>
          </a:p>
          <a:p>
            <a:pPr marL="635508" indent="-571500">
              <a:lnSpc>
                <a:spcPct val="120000"/>
              </a:lnSpc>
              <a:buNone/>
            </a:pPr>
            <a:r>
              <a:rPr lang="cs-CZ" sz="4600" b="1" dirty="0" smtClean="0">
                <a:latin typeface="+mj-lt"/>
              </a:rPr>
              <a:t>6 473 </a:t>
            </a:r>
            <a:r>
              <a:rPr lang="cs-CZ" sz="4600" b="1" dirty="0" err="1" smtClean="0">
                <a:latin typeface="+mj-lt"/>
              </a:rPr>
              <a:t>mld</a:t>
            </a:r>
            <a:r>
              <a:rPr lang="cs-CZ" sz="4600" b="1" dirty="0" smtClean="0">
                <a:latin typeface="+mj-lt"/>
              </a:rPr>
              <a:t> EUR GBO</a:t>
            </a:r>
          </a:p>
          <a:p>
            <a:pPr marL="635508" indent="-571500">
              <a:lnSpc>
                <a:spcPct val="120000"/>
              </a:lnSpc>
              <a:buNone/>
            </a:pPr>
            <a:r>
              <a:rPr lang="cs-CZ" sz="4600" b="1" dirty="0" smtClean="0">
                <a:solidFill>
                  <a:srgbClr val="C00000"/>
                </a:solidFill>
                <a:latin typeface="+mj-lt"/>
              </a:rPr>
              <a:t>29 253 </a:t>
            </a:r>
            <a:r>
              <a:rPr lang="cs-CZ" sz="4600" b="1" dirty="0" smtClean="0">
                <a:latin typeface="+mj-lt"/>
              </a:rPr>
              <a:t>pláten/21 693 digitálních</a:t>
            </a:r>
          </a:p>
          <a:p>
            <a:pPr marL="635508" indent="-571500">
              <a:lnSpc>
                <a:spcPct val="120000"/>
              </a:lnSpc>
              <a:buNone/>
            </a:pPr>
            <a:r>
              <a:rPr lang="cs-CZ" sz="4600" b="1" dirty="0" smtClean="0">
                <a:latin typeface="+mj-lt"/>
              </a:rPr>
              <a:t>7 EUR – lístek </a:t>
            </a:r>
          </a:p>
          <a:p>
            <a:pPr marL="578358" indent="-514350"/>
            <a:endParaRPr lang="cs-CZ" b="1" dirty="0" smtClean="0">
              <a:latin typeface="+mj-lt"/>
            </a:endParaRPr>
          </a:p>
          <a:p>
            <a:pPr marL="578358" indent="-514350">
              <a:buAutoNum type="romanUcPeriod"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576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Jaké společnosti?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400" dirty="0" smtClean="0">
              <a:latin typeface="+mj-lt"/>
            </a:endParaRP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nezávislá</a:t>
            </a:r>
          </a:p>
          <a:p>
            <a:pPr>
              <a:lnSpc>
                <a:spcPct val="90000"/>
              </a:lnSpc>
              <a:buClr>
                <a:srgbClr val="C00000"/>
              </a:buClr>
              <a:buNone/>
            </a:pPr>
            <a:r>
              <a:rPr lang="cs-CZ" sz="2400" b="1" dirty="0" smtClean="0"/>
              <a:t>není vlastněná TV, 90 % příjmů nesmí být z 1 TV stanice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ü"/>
            </a:pPr>
            <a:endParaRPr lang="cs-CZ" sz="2400" b="1" dirty="0" smtClean="0"/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evropská </a:t>
            </a:r>
          </a:p>
          <a:p>
            <a:pPr>
              <a:lnSpc>
                <a:spcPct val="90000"/>
              </a:lnSpc>
              <a:buClr>
                <a:srgbClr val="C00000"/>
              </a:buCl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registrovaná v zemi MEDIA a vlastněná státními příslušníky – fyzická i právnická osoba</a:t>
            </a:r>
          </a:p>
          <a:p>
            <a:pPr lv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ü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365760" lvl="1" indent="-256032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musí existovat alespoň 1 rok , u SF 3 roky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ü"/>
            </a:pPr>
            <a:endParaRPr lang="cs-CZ" sz="2400" b="1" dirty="0" smtClean="0"/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produkční společnost </a:t>
            </a:r>
          </a:p>
          <a:p>
            <a:pPr>
              <a:lnSpc>
                <a:spcPct val="90000"/>
              </a:lnSpc>
              <a:buClr>
                <a:srgbClr val="C00000"/>
              </a:buCl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hlavní předmět činnosti – AV produkce</a:t>
            </a:r>
          </a:p>
          <a:p>
            <a:pPr lvl="1">
              <a:lnSpc>
                <a:spcPct val="90000"/>
              </a:lnSpc>
              <a:buNone/>
            </a:pPr>
            <a:endParaRPr lang="cs-CZ" sz="24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Hlavní podmínky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+mj-lt"/>
            </a:endParaRPr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referenční dílo</a:t>
            </a:r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cs-CZ" sz="2400" b="1" dirty="0" smtClean="0"/>
              <a:t>produkce</a:t>
            </a:r>
            <a:r>
              <a:rPr lang="cs-CZ" sz="2400" b="1" dirty="0" smtClean="0">
                <a:solidFill>
                  <a:srgbClr val="C00000"/>
                </a:solidFill>
              </a:rPr>
              <a:t> A </a:t>
            </a:r>
            <a:r>
              <a:rPr lang="cs-CZ" sz="2400" b="1" dirty="0" smtClean="0"/>
              <a:t>komerční šíření díla ve stejné kategorii</a:t>
            </a:r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cs-CZ" sz="2400" b="1" dirty="0" smtClean="0"/>
              <a:t>v období 2/5 let před podáním žádosti</a:t>
            </a:r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endParaRPr lang="cs-CZ" sz="2400" b="1" dirty="0" smtClean="0"/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50 % vlastnictví práv</a:t>
            </a:r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formou opce nebo akvizice – scénář, námět</a:t>
            </a:r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endParaRPr lang="cs-CZ" sz="2400" b="1" dirty="0" smtClean="0"/>
          </a:p>
          <a:p>
            <a:pPr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výjimka </a:t>
            </a:r>
            <a:r>
              <a:rPr lang="cs-CZ" sz="2400" b="1" dirty="0" smtClean="0">
                <a:solidFill>
                  <a:schemeClr val="tx1"/>
                </a:solidFill>
              </a:rPr>
              <a:t>– předchozí dílo producenta/vlastníka společnosti</a:t>
            </a:r>
          </a:p>
          <a:p>
            <a:pPr>
              <a:lnSpc>
                <a:spcPct val="90000"/>
              </a:lnSpc>
              <a:buNone/>
            </a:pPr>
            <a:endParaRPr lang="cs-CZ" sz="2400" b="1" dirty="0" smtClean="0"/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Jaké projekty ?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+mj-lt"/>
            </a:endParaRPr>
          </a:p>
          <a:p>
            <a:pPr>
              <a:buNone/>
            </a:pPr>
            <a:r>
              <a:rPr lang="cs-CZ" sz="2400" b="1" dirty="0" smtClean="0"/>
              <a:t>Jednotlivé filmy i seriály (film i TV) &gt; 60min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hraný  </a:t>
            </a:r>
            <a:r>
              <a:rPr lang="cs-CZ" sz="2400" b="1" dirty="0" smtClean="0"/>
              <a:t>(celý seriál)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kreativní dokument  </a:t>
            </a:r>
            <a:r>
              <a:rPr lang="cs-CZ" sz="2400" b="1" dirty="0" smtClean="0"/>
              <a:t>(1 díl)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animace  </a:t>
            </a:r>
            <a:r>
              <a:rPr lang="cs-CZ" sz="2400" b="1" dirty="0" smtClean="0"/>
              <a:t>(celý seriál)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C00000"/>
                </a:solidFill>
              </a:rPr>
              <a:t>interaktivní díla </a:t>
            </a:r>
          </a:p>
          <a:p>
            <a:pPr>
              <a:buNone/>
            </a:pPr>
            <a:endParaRPr lang="cs-CZ" sz="2400" b="1" dirty="0" smtClean="0">
              <a:solidFill>
                <a:srgbClr val="990099"/>
              </a:solidFill>
            </a:endParaRPr>
          </a:p>
          <a:p>
            <a:pPr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NE – publicistika, magazíny, filmy o filmu, přírodopisné filmy</a:t>
            </a:r>
            <a:endParaRPr lang="cs-CZ" sz="2400" dirty="0" smtClean="0">
              <a:solidFill>
                <a:srgbClr val="002060"/>
              </a:solidFill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73088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>….výsledky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6967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Finance </a:t>
            </a:r>
          </a:p>
          <a:p>
            <a:pPr>
              <a:buNone/>
              <a:defRPr/>
            </a:pPr>
            <a:r>
              <a:rPr lang="cs-CZ" dirty="0" smtClean="0"/>
              <a:t>ca </a:t>
            </a:r>
            <a:r>
              <a:rPr lang="cs-CZ" b="1" dirty="0" smtClean="0"/>
              <a:t>300 000 </a:t>
            </a:r>
            <a:r>
              <a:rPr lang="cs-CZ" dirty="0" smtClean="0"/>
              <a:t>EUR ročně</a:t>
            </a:r>
          </a:p>
          <a:p>
            <a:pPr>
              <a:buNone/>
              <a:defRPr/>
            </a:pPr>
            <a:r>
              <a:rPr lang="cs-CZ" dirty="0" smtClean="0"/>
              <a:t>2007 		505 000 EUR</a:t>
            </a:r>
          </a:p>
          <a:p>
            <a:pPr>
              <a:buNone/>
              <a:defRPr/>
            </a:pPr>
            <a:r>
              <a:rPr lang="cs-CZ" dirty="0" smtClean="0"/>
              <a:t>2008 		253 000 EUR </a:t>
            </a:r>
          </a:p>
          <a:p>
            <a:pPr>
              <a:buNone/>
              <a:defRPr/>
            </a:pPr>
            <a:r>
              <a:rPr lang="cs-CZ" dirty="0" smtClean="0"/>
              <a:t>2009+2010 		595 000 EUR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2011			 351 250 EUR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dirty="0" smtClean="0"/>
              <a:t>nejvyšší podpory v historii - SF</a:t>
            </a:r>
          </a:p>
          <a:p>
            <a:pPr>
              <a:buNone/>
              <a:defRPr/>
            </a:pPr>
            <a:r>
              <a:rPr lang="cs-CZ" dirty="0" smtClean="0"/>
              <a:t>165 000 EUR – </a:t>
            </a:r>
            <a:r>
              <a:rPr lang="cs-CZ" dirty="0" err="1" smtClean="0"/>
              <a:t>InFilm</a:t>
            </a:r>
            <a:r>
              <a:rPr lang="cs-CZ" dirty="0" smtClean="0"/>
              <a:t>, 170 000 EUR </a:t>
            </a:r>
            <a:r>
              <a:rPr lang="cs-CZ" dirty="0" err="1" smtClean="0"/>
              <a:t>Dawson</a:t>
            </a:r>
            <a:endParaRPr lang="cs-CZ" dirty="0" smtClean="0"/>
          </a:p>
          <a:p>
            <a:pPr algn="ctr">
              <a:buNone/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/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>
                <a:solidFill>
                  <a:srgbClr val="C00000"/>
                </a:solidFill>
              </a:rPr>
              <a:t>Požadavky na projekt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cs-CZ" b="1" dirty="0" smtClean="0"/>
              <a:t>ostrá konkurence – </a:t>
            </a:r>
            <a:r>
              <a:rPr lang="cs-CZ" dirty="0" smtClean="0">
                <a:solidFill>
                  <a:srgbClr val="C00000"/>
                </a:solidFill>
              </a:rPr>
              <a:t>přísné hodnocení, </a:t>
            </a:r>
            <a:r>
              <a:rPr lang="cs-CZ" dirty="0" smtClean="0"/>
              <a:t>zvláště </a:t>
            </a:r>
            <a:r>
              <a:rPr lang="cs-CZ" b="1" dirty="0" smtClean="0"/>
              <a:t>SP hrané</a:t>
            </a: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cs-CZ" b="1" dirty="0" smtClean="0"/>
              <a:t>projekt</a:t>
            </a:r>
            <a:r>
              <a:rPr lang="cs-CZ" dirty="0" smtClean="0"/>
              <a:t> – šance na </a:t>
            </a:r>
            <a:r>
              <a:rPr lang="cs-CZ" b="1" dirty="0" smtClean="0">
                <a:solidFill>
                  <a:srgbClr val="C00000"/>
                </a:solidFill>
              </a:rPr>
              <a:t>dokončení vývoje </a:t>
            </a: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cs-CZ" dirty="0" smtClean="0"/>
              <a:t>distribuční </a:t>
            </a:r>
            <a:r>
              <a:rPr lang="cs-CZ" b="1" dirty="0" smtClean="0">
                <a:solidFill>
                  <a:srgbClr val="C00000"/>
                </a:solidFill>
              </a:rPr>
              <a:t>potenciál </a:t>
            </a:r>
            <a:r>
              <a:rPr lang="cs-CZ" dirty="0" smtClean="0"/>
              <a:t>– nejen pro domácí diváky, </a:t>
            </a:r>
            <a:endParaRPr lang="cs-CZ" b="1" dirty="0" smtClean="0"/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cs-CZ" b="1" dirty="0" smtClean="0">
                <a:solidFill>
                  <a:srgbClr val="C00000"/>
                </a:solidFill>
              </a:rPr>
              <a:t>originální </a:t>
            </a:r>
            <a:r>
              <a:rPr lang="cs-CZ" dirty="0" smtClean="0"/>
              <a:t>námět, zajímavé zpracování, nezaměnitelnost</a:t>
            </a: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cs-CZ" b="1" dirty="0" smtClean="0"/>
              <a:t>tvůrčí tým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C00000"/>
                </a:solidFill>
              </a:rPr>
              <a:t>zkušenosti </a:t>
            </a:r>
            <a:r>
              <a:rPr lang="cs-CZ" dirty="0" smtClean="0"/>
              <a:t>- debut musí mít zkušeného producenta a naopak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Logo M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1557338"/>
            <a:ext cx="8497888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  <a:t>Další možnosti vzdělávání</a:t>
            </a:r>
          </a:p>
          <a:p>
            <a:endParaRPr lang="cs-CZ" sz="28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 profesionály A studenty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vývoj projektů a scénářů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právo, financování, management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marketing, distribuce, kina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animace – technologie (3D)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dokument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nové technologie a nová média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ročně 1500 účastníků – 63 programů</a:t>
            </a:r>
          </a:p>
          <a:p>
            <a:pPr>
              <a:buFont typeface="Wingdings" pitchFamily="2" charset="2"/>
              <a:buChar char="ü"/>
            </a:pPr>
            <a:endParaRPr lang="cs-CZ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MIDPOINT – Ex Oriente Film – ANOMALIA -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TransIStor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1520" y="548680"/>
            <a:ext cx="82066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400" b="1" dirty="0" smtClean="0">
                <a:solidFill>
                  <a:srgbClr val="C00000"/>
                </a:solidFill>
              </a:rPr>
              <a:t>MEDIA </a:t>
            </a:r>
            <a:r>
              <a:rPr lang="cs-CZ" sz="4400" b="1" dirty="0" err="1" smtClean="0">
                <a:solidFill>
                  <a:srgbClr val="C00000"/>
                </a:solidFill>
              </a:rPr>
              <a:t>Training</a:t>
            </a:r>
            <a:endParaRPr lang="fr-FR" sz="44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Logo M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b="1" dirty="0" smtClean="0">
                <a:solidFill>
                  <a:srgbClr val="C00000"/>
                </a:solidFill>
              </a:rPr>
              <a:t>MEDIA </a:t>
            </a:r>
            <a:r>
              <a:rPr lang="cs-CZ" sz="4900" b="1" dirty="0" err="1" smtClean="0">
                <a:solidFill>
                  <a:srgbClr val="C00000"/>
                </a:solidFill>
              </a:rPr>
              <a:t>Training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ü"/>
              <a:defRPr/>
            </a:pPr>
            <a:r>
              <a:rPr lang="cs-CZ" b="1" dirty="0" smtClean="0"/>
              <a:t>různé stupně a úrovně - MIDPOINT, MAIA, Ex Oriente, ACE, EAVE, FAS </a:t>
            </a:r>
            <a:r>
              <a:rPr lang="cs-CZ" b="1" dirty="0" err="1" smtClean="0"/>
              <a:t>Screenleaders</a:t>
            </a:r>
            <a:endParaRPr lang="cs-CZ" b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rgbClr val="002060"/>
              </a:buClr>
              <a:buNone/>
              <a:defRPr/>
            </a:pPr>
            <a:endParaRPr lang="cs-CZ" b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ü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stipendia </a:t>
            </a:r>
            <a:r>
              <a:rPr lang="cs-CZ" b="1" dirty="0" smtClean="0"/>
              <a:t>pro účastníky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ü"/>
              <a:defRPr/>
            </a:pPr>
            <a:endParaRPr lang="cs-CZ" b="1" dirty="0" smtClean="0">
              <a:solidFill>
                <a:srgbClr val="C0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ü"/>
              <a:defRPr/>
            </a:pPr>
            <a:r>
              <a:rPr lang="cs-CZ" b="1" dirty="0" smtClean="0"/>
              <a:t>získání a udržení </a:t>
            </a:r>
            <a:r>
              <a:rPr lang="cs-CZ" b="1" dirty="0" smtClean="0">
                <a:solidFill>
                  <a:srgbClr val="C00000"/>
                </a:solidFill>
              </a:rPr>
              <a:t>kontaktů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ü"/>
              <a:defRPr/>
            </a:pPr>
            <a:r>
              <a:rPr lang="cs-CZ" b="1" dirty="0" smtClean="0"/>
              <a:t>snazší vstup na </a:t>
            </a:r>
            <a:r>
              <a:rPr lang="cs-CZ" b="1" dirty="0" smtClean="0">
                <a:solidFill>
                  <a:srgbClr val="C00000"/>
                </a:solidFill>
              </a:rPr>
              <a:t>trh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ü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dirty="0"/>
          </a:p>
        </p:txBody>
      </p:sp>
      <p:pic>
        <p:nvPicPr>
          <p:cNvPr id="5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250825" y="1557338"/>
            <a:ext cx="84978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MEDIA podporuje</a:t>
            </a:r>
          </a:p>
          <a:p>
            <a:pPr algn="ctr"/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koprodukční fóra -  trhy – burzy námětů </a:t>
            </a:r>
          </a:p>
          <a:p>
            <a:endParaRPr lang="cs-CZ" sz="2800" b="1" dirty="0" smtClean="0"/>
          </a:p>
          <a:p>
            <a:r>
              <a:rPr lang="cs-CZ" sz="2800" b="1" dirty="0" smtClean="0"/>
              <a:t>	  </a:t>
            </a:r>
            <a:r>
              <a:rPr lang="cs-CZ" sz="2800" b="1" dirty="0" err="1" smtClean="0"/>
              <a:t>European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Short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Pitch</a:t>
            </a:r>
            <a:r>
              <a:rPr lang="cs-CZ" sz="2800" b="1" dirty="0" smtClean="0"/>
              <a:t> 	              leden – duben</a:t>
            </a:r>
          </a:p>
          <a:p>
            <a:r>
              <a:rPr lang="cs-CZ" sz="2800" b="1" dirty="0" smtClean="0"/>
              <a:t>             </a:t>
            </a:r>
            <a:r>
              <a:rPr lang="cs-CZ" sz="2800" b="1" dirty="0" err="1" smtClean="0"/>
              <a:t>CineMart</a:t>
            </a:r>
            <a:r>
              <a:rPr lang="cs-CZ" sz="2800" b="1" dirty="0" smtClean="0"/>
              <a:t>  			              leden</a:t>
            </a:r>
          </a:p>
          <a:p>
            <a:r>
              <a:rPr lang="cs-CZ" sz="2800" b="1" dirty="0" smtClean="0"/>
              <a:t>             </a:t>
            </a:r>
            <a:r>
              <a:rPr lang="cs-CZ" sz="2800" b="1" dirty="0" err="1" smtClean="0"/>
              <a:t>Berlinale</a:t>
            </a:r>
            <a:r>
              <a:rPr lang="cs-CZ" sz="2800" b="1" dirty="0" smtClean="0"/>
              <a:t> Co-</a:t>
            </a:r>
            <a:r>
              <a:rPr lang="cs-CZ" sz="2800" b="1" dirty="0" err="1" smtClean="0"/>
              <a:t>Production</a:t>
            </a:r>
            <a:r>
              <a:rPr lang="cs-CZ" sz="2800" b="1" dirty="0" smtClean="0"/>
              <a:t> Market 	únor</a:t>
            </a:r>
          </a:p>
          <a:p>
            <a:r>
              <a:rPr lang="cs-CZ" sz="2800" b="1" dirty="0" smtClean="0"/>
              <a:t>	  </a:t>
            </a:r>
            <a:r>
              <a:rPr lang="cs-CZ" sz="2800" b="1" dirty="0" err="1" smtClean="0"/>
              <a:t>East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European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Forum</a:t>
            </a:r>
            <a:r>
              <a:rPr lang="cs-CZ" sz="2800" b="1" dirty="0" smtClean="0"/>
              <a:t>	                březen </a:t>
            </a:r>
          </a:p>
          <a:p>
            <a:r>
              <a:rPr lang="cs-CZ" sz="2800" b="1" dirty="0" smtClean="0"/>
              <a:t>	  </a:t>
            </a:r>
            <a:r>
              <a:rPr lang="cs-CZ" sz="2800" b="1" dirty="0" err="1" smtClean="0"/>
              <a:t>Cartoon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Movie</a:t>
            </a:r>
            <a:r>
              <a:rPr lang="cs-CZ" sz="2800" b="1" dirty="0" smtClean="0"/>
              <a:t>			    květen</a:t>
            </a:r>
          </a:p>
          <a:p>
            <a:r>
              <a:rPr lang="cs-CZ" sz="2800" b="1" dirty="0" smtClean="0"/>
              <a:t>	  </a:t>
            </a:r>
            <a:r>
              <a:rPr lang="cs-CZ" sz="2800" b="1" dirty="0" err="1" smtClean="0"/>
              <a:t>Forum</a:t>
            </a:r>
            <a:r>
              <a:rPr lang="cs-CZ" sz="2800" b="1" dirty="0" smtClean="0"/>
              <a:t> IDFA			   listopad</a:t>
            </a:r>
          </a:p>
          <a:p>
            <a:r>
              <a:rPr lang="cs-CZ" sz="2800" b="1" dirty="0" smtClean="0"/>
              <a:t>	  </a:t>
            </a:r>
            <a:r>
              <a:rPr lang="cs-CZ" sz="2800" b="1" dirty="0" err="1" smtClean="0"/>
              <a:t>Connecting</a:t>
            </a:r>
            <a:r>
              <a:rPr lang="cs-CZ" sz="2800" b="1" dirty="0" smtClean="0"/>
              <a:t> Cottbus		   listopad</a:t>
            </a:r>
          </a:p>
          <a:p>
            <a:endParaRPr lang="cs-CZ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0" y="548680"/>
            <a:ext cx="44624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400" b="1" dirty="0" smtClean="0">
                <a:solidFill>
                  <a:srgbClr val="C00000"/>
                </a:solidFill>
              </a:rPr>
              <a:t>Přístup na trh</a:t>
            </a:r>
            <a:endParaRPr lang="fr-FR" sz="44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Logo M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250825" y="1557338"/>
            <a:ext cx="84978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Stánky - pro nezávislé producenty</a:t>
            </a:r>
          </a:p>
          <a:p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zázemí - technická pomoc-  prezentace materiálů – poradenství </a:t>
            </a:r>
          </a:p>
          <a:p>
            <a:endParaRPr lang="cs-CZ" sz="2800" b="1" dirty="0" smtClean="0"/>
          </a:p>
          <a:p>
            <a:r>
              <a:rPr lang="cs-CZ" sz="2400" b="1" dirty="0" smtClean="0"/>
              <a:t>	EFM </a:t>
            </a:r>
            <a:r>
              <a:rPr lang="cs-CZ" sz="2400" b="1" dirty="0" err="1" smtClean="0"/>
              <a:t>Berlinale</a:t>
            </a:r>
            <a:endParaRPr lang="cs-CZ" sz="2400" b="1" dirty="0" smtClean="0"/>
          </a:p>
          <a:p>
            <a:r>
              <a:rPr lang="cs-CZ" sz="2400" b="1" dirty="0" smtClean="0"/>
              <a:t>	MIF Cannes</a:t>
            </a:r>
          </a:p>
          <a:p>
            <a:r>
              <a:rPr lang="cs-CZ" sz="2400" b="1" dirty="0" smtClean="0"/>
              <a:t>	MIPCOM </a:t>
            </a:r>
          </a:p>
          <a:p>
            <a:r>
              <a:rPr lang="cs-CZ" sz="2400" b="1" dirty="0" smtClean="0"/>
              <a:t>	MIP TV</a:t>
            </a:r>
          </a:p>
          <a:p>
            <a:endParaRPr lang="cs-CZ" sz="2400" b="1" dirty="0" smtClean="0">
              <a:solidFill>
                <a:srgbClr val="FFFF00"/>
              </a:solidFill>
            </a:endParaRPr>
          </a:p>
          <a:p>
            <a:r>
              <a:rPr lang="cs-CZ" sz="2400" b="1" dirty="0" smtClean="0">
                <a:solidFill>
                  <a:srgbClr val="FFFF00"/>
                </a:solidFill>
                <a:hlinkClick r:id="rId2"/>
              </a:rPr>
              <a:t>www.media-</a:t>
            </a:r>
            <a:r>
              <a:rPr lang="cs-CZ" sz="2400" b="1" dirty="0" err="1" smtClean="0">
                <a:solidFill>
                  <a:srgbClr val="FFFF00"/>
                </a:solidFill>
                <a:hlinkClick r:id="rId2"/>
              </a:rPr>
              <a:t>stands.eu</a:t>
            </a:r>
            <a:endParaRPr lang="cs-CZ" sz="2400" b="1" dirty="0" smtClean="0">
              <a:solidFill>
                <a:srgbClr val="FFFF00"/>
              </a:solidFill>
            </a:endParaRP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395536" y="476672"/>
            <a:ext cx="44624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400" b="1" dirty="0" smtClean="0">
                <a:solidFill>
                  <a:schemeClr val="bg1">
                    <a:lumMod val="50000"/>
                  </a:schemeClr>
                </a:solidFill>
              </a:rPr>
              <a:t>PŘÍSTUP NA TRH</a:t>
            </a:r>
            <a:endParaRPr lang="fr-FR" sz="4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1412776"/>
            <a:ext cx="8497888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sz="2800" b="1" dirty="0" err="1" smtClean="0">
                <a:solidFill>
                  <a:srgbClr val="C00000"/>
                </a:solidFill>
              </a:rPr>
              <a:t>Producers</a:t>
            </a:r>
            <a:r>
              <a:rPr lang="cs-CZ" sz="2800" b="1" dirty="0" smtClean="0">
                <a:solidFill>
                  <a:srgbClr val="C00000"/>
                </a:solidFill>
              </a:rPr>
              <a:t> on </a:t>
            </a:r>
            <a:r>
              <a:rPr lang="cs-CZ" sz="2800" b="1" dirty="0" err="1" smtClean="0">
                <a:solidFill>
                  <a:srgbClr val="C00000"/>
                </a:solidFill>
              </a:rPr>
              <a:t>the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 err="1" smtClean="0">
                <a:solidFill>
                  <a:srgbClr val="C00000"/>
                </a:solidFill>
              </a:rPr>
              <a:t>Move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/>
              <a:t>- </a:t>
            </a:r>
            <a:r>
              <a:rPr lang="cs-CZ" sz="2800" dirty="0" smtClean="0"/>
              <a:t>Cannes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C00000"/>
                </a:solidFill>
              </a:rPr>
              <a:t>Film </a:t>
            </a:r>
            <a:r>
              <a:rPr lang="cs-CZ" sz="2800" b="1" dirty="0" err="1" smtClean="0">
                <a:solidFill>
                  <a:srgbClr val="C00000"/>
                </a:solidFill>
              </a:rPr>
              <a:t>Sales</a:t>
            </a:r>
            <a:r>
              <a:rPr lang="cs-CZ" sz="2800" b="1" dirty="0" smtClean="0">
                <a:solidFill>
                  <a:srgbClr val="C00000"/>
                </a:solidFill>
              </a:rPr>
              <a:t> Support </a:t>
            </a:r>
            <a:r>
              <a:rPr lang="cs-CZ" sz="2800" b="1" dirty="0" smtClean="0"/>
              <a:t>– </a:t>
            </a:r>
            <a:r>
              <a:rPr lang="cs-CZ" sz="2800" dirty="0" smtClean="0"/>
              <a:t>pro filmy vybrané na festivaly – Toronto, </a:t>
            </a:r>
            <a:r>
              <a:rPr lang="cs-CZ" sz="2800" dirty="0" err="1" smtClean="0"/>
              <a:t>Pusan</a:t>
            </a:r>
            <a:r>
              <a:rPr lang="cs-CZ" sz="2800" dirty="0" smtClean="0"/>
              <a:t>, </a:t>
            </a:r>
            <a:r>
              <a:rPr lang="cs-CZ" sz="2800" dirty="0" err="1" smtClean="0"/>
              <a:t>Sundance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4400" b="1" dirty="0" smtClean="0">
                <a:solidFill>
                  <a:schemeClr val="bg1">
                    <a:lumMod val="50000"/>
                  </a:schemeClr>
                </a:solidFill>
              </a:rPr>
              <a:t>INFORMACE</a:t>
            </a:r>
          </a:p>
          <a:p>
            <a:pPr>
              <a:lnSpc>
                <a:spcPct val="150000"/>
              </a:lnSpc>
            </a:pPr>
            <a:r>
              <a:rPr lang="cs-CZ" sz="2800" b="1" dirty="0" err="1" smtClean="0">
                <a:solidFill>
                  <a:srgbClr val="C00000"/>
                </a:solidFill>
              </a:rPr>
              <a:t>Cineuropa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evropský film	</a:t>
            </a:r>
            <a:r>
              <a:rPr lang="cs-CZ" sz="2800" b="1" dirty="0" smtClean="0">
                <a:hlinkClick r:id="rId2"/>
              </a:rPr>
              <a:t>www.</a:t>
            </a:r>
            <a:r>
              <a:rPr lang="cs-CZ" sz="2800" b="1" dirty="0" err="1" smtClean="0">
                <a:hlinkClick r:id="rId2"/>
              </a:rPr>
              <a:t>cineuropa.org</a:t>
            </a:r>
            <a:endParaRPr lang="cs-CZ" sz="2800" b="1" dirty="0" smtClean="0"/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C00000"/>
                </a:solidFill>
              </a:rPr>
              <a:t>Film New </a:t>
            </a:r>
            <a:r>
              <a:rPr lang="cs-CZ" sz="2800" b="1" dirty="0" err="1" smtClean="0">
                <a:solidFill>
                  <a:srgbClr val="C00000"/>
                </a:solidFill>
              </a:rPr>
              <a:t>Europe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zpravodajství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hlinkClick r:id="rId3"/>
              </a:rPr>
              <a:t>www.</a:t>
            </a:r>
            <a:r>
              <a:rPr lang="cs-CZ" sz="2800" b="1" dirty="0" err="1" smtClean="0">
                <a:hlinkClick r:id="rId3"/>
              </a:rPr>
              <a:t>filmneweurope.org</a:t>
            </a:r>
            <a:endParaRPr lang="cs-CZ" sz="2800" b="1" dirty="0" smtClean="0"/>
          </a:p>
          <a:p>
            <a:pPr>
              <a:lnSpc>
                <a:spcPct val="150000"/>
              </a:lnSpc>
            </a:pPr>
            <a:r>
              <a:rPr lang="cs-CZ" sz="2800" b="1" dirty="0" err="1" smtClean="0">
                <a:solidFill>
                  <a:srgbClr val="C00000"/>
                </a:solidFill>
              </a:rPr>
              <a:t>Cinando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databáze pro profesionály	</a:t>
            </a:r>
            <a:r>
              <a:rPr lang="cs-CZ" sz="2800" b="1" dirty="0" smtClean="0"/>
              <a:t>www.</a:t>
            </a:r>
            <a:r>
              <a:rPr lang="cs-CZ" sz="2800" b="1" dirty="0" err="1" smtClean="0"/>
              <a:t>cinando.com</a:t>
            </a:r>
            <a:endParaRPr lang="cs-CZ" sz="2800" b="1" dirty="0" smtClean="0"/>
          </a:p>
          <a:p>
            <a:endParaRPr lang="cs-CZ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395536" y="228600"/>
            <a:ext cx="80626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fr-FR" sz="4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pic>
        <p:nvPicPr>
          <p:cNvPr id="5" name="Picture 2" descr="Logo MEDI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76672"/>
            <a:ext cx="2555118" cy="792088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51520" y="764704"/>
            <a:ext cx="31856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bg1">
                    <a:lumMod val="50000"/>
                  </a:schemeClr>
                </a:solidFill>
              </a:rPr>
              <a:t>PROPAGACE</a:t>
            </a:r>
            <a:endParaRPr lang="cs-CZ" sz="4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cs-CZ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/>
            </a:r>
            <a:br>
              <a:rPr lang="cs-CZ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cs-CZ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EVROPA</a:t>
            </a:r>
            <a:r>
              <a:rPr lang="cs-CZ" sz="4900" b="1" dirty="0" smtClean="0"/>
              <a:t> - </a:t>
            </a:r>
            <a:r>
              <a:rPr lang="cs-CZ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audiovizuální průmysl </a:t>
            </a:r>
            <a:r>
              <a:rPr lang="cs-CZ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/>
            </a:r>
            <a:br>
              <a:rPr lang="cs-CZ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obrat </a:t>
            </a:r>
            <a:r>
              <a:rPr lang="cs-CZ" sz="4600" b="1" dirty="0" smtClean="0">
                <a:solidFill>
                  <a:srgbClr val="C00000"/>
                </a:solidFill>
                <a:latin typeface="+mj-lt"/>
              </a:rPr>
              <a:t>107mld EUR/ rok</a:t>
            </a: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4600" b="1" dirty="0" smtClean="0">
                <a:solidFill>
                  <a:srgbClr val="C00000"/>
                </a:solidFill>
                <a:latin typeface="+mj-lt"/>
              </a:rPr>
              <a:t>1,2 mil. </a:t>
            </a:r>
            <a:r>
              <a:rPr lang="cs-CZ" sz="4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</a:t>
            </a:r>
            <a:r>
              <a:rPr lang="cs-CZ" sz="4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racovních míst</a:t>
            </a:r>
          </a:p>
          <a:p>
            <a:pPr marL="64008" indent="0">
              <a:buNone/>
            </a:pPr>
            <a:r>
              <a:rPr lang="cs-CZ" b="1" dirty="0">
                <a:latin typeface="+mj-lt"/>
              </a:rPr>
              <a:t>m</a:t>
            </a:r>
            <a:r>
              <a:rPr lang="cs-CZ" b="1" dirty="0" smtClean="0">
                <a:latin typeface="+mj-lt"/>
              </a:rPr>
              <a:t>otor pro inovace </a:t>
            </a:r>
          </a:p>
          <a:p>
            <a:pPr marL="64008" indent="0">
              <a:buNone/>
            </a:pPr>
            <a:r>
              <a:rPr lang="cs-CZ" b="1" dirty="0">
                <a:latin typeface="+mj-lt"/>
              </a:rPr>
              <a:t>k</a:t>
            </a:r>
            <a:r>
              <a:rPr lang="cs-CZ" b="1" dirty="0" smtClean="0">
                <a:latin typeface="+mj-lt"/>
              </a:rPr>
              <a:t>ulturní identita</a:t>
            </a:r>
          </a:p>
          <a:p>
            <a:pPr marL="64008" indent="0">
              <a:buNone/>
            </a:pPr>
            <a:r>
              <a:rPr lang="cs-CZ" b="1" dirty="0">
                <a:latin typeface="+mj-lt"/>
              </a:rPr>
              <a:t>f</a:t>
            </a:r>
            <a:r>
              <a:rPr lang="cs-CZ" b="1" dirty="0" smtClean="0">
                <a:latin typeface="+mj-lt"/>
              </a:rPr>
              <a:t>ilm - silné médium, masové umění, snadná distribuce, popularita</a:t>
            </a:r>
          </a:p>
        </p:txBody>
      </p:sp>
    </p:spTree>
    <p:extLst>
      <p:ext uri="{BB962C8B-B14F-4D97-AF65-F5344CB8AC3E}">
        <p14:creationId xmlns:p14="http://schemas.microsoft.com/office/powerpoint/2010/main" val="18319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/>
          <a:lstStyle/>
          <a:p>
            <a:r>
              <a:rPr lang="cs-CZ" b="1" dirty="0" smtClean="0"/>
              <a:t>Program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635508" indent="-571500">
              <a:lnSpc>
                <a:spcPct val="120000"/>
              </a:lnSpc>
              <a:buNone/>
            </a:pPr>
            <a:r>
              <a:rPr lang="cs-CZ" sz="4500" b="1" dirty="0" smtClean="0">
                <a:solidFill>
                  <a:srgbClr val="C00000"/>
                </a:solidFill>
                <a:latin typeface="+mj-lt"/>
              </a:rPr>
              <a:t>II.    FILM V DIGITÁLNÍ ÉŘE</a:t>
            </a:r>
          </a:p>
          <a:p>
            <a:pPr marL="635508" indent="-571500">
              <a:lnSpc>
                <a:spcPct val="120000"/>
              </a:lnSpc>
            </a:pPr>
            <a:r>
              <a:rPr lang="cs-CZ" sz="4500" b="1" dirty="0" smtClean="0">
                <a:latin typeface="+mj-lt"/>
              </a:rPr>
              <a:t>nové obchodní modely</a:t>
            </a:r>
          </a:p>
          <a:p>
            <a:pPr marL="635508" indent="-571500">
              <a:lnSpc>
                <a:spcPct val="120000"/>
              </a:lnSpc>
            </a:pPr>
            <a:r>
              <a:rPr lang="cs-CZ" sz="4500" b="1" dirty="0" err="1" smtClean="0">
                <a:latin typeface="+mj-lt"/>
              </a:rPr>
              <a:t>crowdsourcing</a:t>
            </a:r>
            <a:r>
              <a:rPr lang="cs-CZ" sz="4500" b="1" dirty="0" smtClean="0">
                <a:latin typeface="+mj-lt"/>
              </a:rPr>
              <a:t>/</a:t>
            </a:r>
            <a:r>
              <a:rPr lang="cs-CZ" sz="4500" b="1" dirty="0" err="1" smtClean="0">
                <a:latin typeface="+mj-lt"/>
              </a:rPr>
              <a:t>crowdfunding</a:t>
            </a:r>
            <a:endParaRPr lang="cs-CZ" sz="4500" b="1" dirty="0" smtClean="0">
              <a:latin typeface="+mj-lt"/>
            </a:endParaRPr>
          </a:p>
          <a:p>
            <a:pPr marL="635508" indent="-571500">
              <a:lnSpc>
                <a:spcPct val="120000"/>
              </a:lnSpc>
            </a:pPr>
            <a:r>
              <a:rPr lang="cs-CZ" sz="4500" b="1" dirty="0" err="1" smtClean="0">
                <a:latin typeface="+mj-lt"/>
              </a:rPr>
              <a:t>transmedia</a:t>
            </a:r>
            <a:endParaRPr lang="cs-CZ" sz="4500" b="1" dirty="0" smtClean="0">
              <a:latin typeface="+mj-lt"/>
            </a:endParaRPr>
          </a:p>
          <a:p>
            <a:pPr marL="635508" indent="-571500">
              <a:buAutoNum type="romanUcPeriod"/>
            </a:pPr>
            <a:endParaRPr lang="cs-CZ" sz="4600" b="1" dirty="0" smtClean="0">
              <a:latin typeface="+mj-lt"/>
            </a:endParaRPr>
          </a:p>
          <a:p>
            <a:pPr marL="578358" indent="-514350"/>
            <a:endParaRPr lang="cs-CZ" b="1" dirty="0" smtClean="0">
              <a:latin typeface="+mj-lt"/>
            </a:endParaRPr>
          </a:p>
          <a:p>
            <a:pPr marL="578358" indent="-514350">
              <a:buAutoNum type="romanUcPeriod"/>
            </a:pPr>
            <a:endParaRPr lang="cs-CZ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BUDOUCNOST FILMU ? 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73728"/>
          </a:xfrm>
        </p:spPr>
        <p:txBody>
          <a:bodyPr>
            <a:normAutofit/>
          </a:bodyPr>
          <a:lstStyle/>
          <a:p>
            <a:pPr marL="635508" indent="-571500">
              <a:buNone/>
            </a:pPr>
            <a:r>
              <a:rPr lang="cs-CZ" sz="3200" b="1" dirty="0" smtClean="0">
                <a:solidFill>
                  <a:srgbClr val="C00000"/>
                </a:solidFill>
                <a:latin typeface="+mj-lt"/>
              </a:rPr>
              <a:t>SOCIÁLNÍ SÍTĚ – nový nástroj</a:t>
            </a:r>
          </a:p>
          <a:p>
            <a:pPr marL="635508" indent="-571500">
              <a:buNone/>
            </a:pPr>
            <a:r>
              <a:rPr lang="cs-CZ" sz="2000" b="1" dirty="0" smtClean="0">
                <a:latin typeface="+mj-lt"/>
                <a:hlinkClick r:id="rId3"/>
              </a:rPr>
              <a:t>http://www.</a:t>
            </a:r>
            <a:r>
              <a:rPr lang="cs-CZ" sz="2000" b="1" dirty="0" err="1" smtClean="0">
                <a:latin typeface="+mj-lt"/>
                <a:hlinkClick r:id="rId3"/>
              </a:rPr>
              <a:t>makeuseof.com</a:t>
            </a:r>
            <a:r>
              <a:rPr lang="cs-CZ" sz="2000" b="1" dirty="0" smtClean="0">
                <a:latin typeface="+mj-lt"/>
                <a:hlinkClick r:id="rId3"/>
              </a:rPr>
              <a:t>/</a:t>
            </a:r>
            <a:r>
              <a:rPr lang="cs-CZ" sz="2000" b="1" dirty="0" err="1" smtClean="0">
                <a:latin typeface="+mj-lt"/>
                <a:hlinkClick r:id="rId3"/>
              </a:rPr>
              <a:t>tech</a:t>
            </a:r>
            <a:r>
              <a:rPr lang="cs-CZ" sz="2000" b="1" dirty="0" smtClean="0">
                <a:latin typeface="+mj-lt"/>
                <a:hlinkClick r:id="rId3"/>
              </a:rPr>
              <a:t>-</a:t>
            </a:r>
            <a:r>
              <a:rPr lang="cs-CZ" sz="2000" b="1" dirty="0" err="1" smtClean="0">
                <a:latin typeface="+mj-lt"/>
                <a:hlinkClick r:id="rId3"/>
              </a:rPr>
              <a:t>fun</a:t>
            </a:r>
            <a:r>
              <a:rPr lang="cs-CZ" sz="2000" b="1" dirty="0" smtClean="0">
                <a:latin typeface="+mj-lt"/>
                <a:hlinkClick r:id="rId3"/>
              </a:rPr>
              <a:t>/</a:t>
            </a:r>
            <a:r>
              <a:rPr lang="cs-CZ" sz="2000" b="1" dirty="0" err="1" smtClean="0">
                <a:latin typeface="+mj-lt"/>
                <a:hlinkClick r:id="rId3"/>
              </a:rPr>
              <a:t>is</a:t>
            </a:r>
            <a:r>
              <a:rPr lang="cs-CZ" sz="2000" b="1" dirty="0" smtClean="0">
                <a:latin typeface="+mj-lt"/>
                <a:hlinkClick r:id="rId3"/>
              </a:rPr>
              <a:t>-</a:t>
            </a:r>
            <a:r>
              <a:rPr lang="cs-CZ" sz="2000" b="1" dirty="0" err="1" smtClean="0">
                <a:latin typeface="+mj-lt"/>
                <a:hlinkClick r:id="rId3"/>
              </a:rPr>
              <a:t>sosial</a:t>
            </a:r>
            <a:r>
              <a:rPr lang="cs-CZ" sz="2000" b="1" dirty="0" smtClean="0">
                <a:latin typeface="+mj-lt"/>
                <a:hlinkClick r:id="rId3"/>
              </a:rPr>
              <a:t>-media-a-fad-</a:t>
            </a:r>
            <a:r>
              <a:rPr lang="cs-CZ" sz="2000" b="1" dirty="0" err="1" smtClean="0">
                <a:latin typeface="+mj-lt"/>
                <a:hlinkClick r:id="rId3"/>
              </a:rPr>
              <a:t>new</a:t>
            </a:r>
            <a:r>
              <a:rPr lang="cs-CZ" sz="2000" b="1" dirty="0" smtClean="0">
                <a:latin typeface="+mj-lt"/>
                <a:hlinkClick r:id="rId3"/>
              </a:rPr>
              <a:t>-video-</a:t>
            </a:r>
            <a:r>
              <a:rPr lang="cs-CZ" sz="2000" b="1" dirty="0" err="1" smtClean="0">
                <a:latin typeface="+mj-lt"/>
                <a:hlinkClick r:id="rId3"/>
              </a:rPr>
              <a:t>with</a:t>
            </a:r>
            <a:r>
              <a:rPr lang="cs-CZ" sz="2000" b="1" dirty="0" smtClean="0">
                <a:latin typeface="+mj-lt"/>
                <a:hlinkClick r:id="rId3"/>
              </a:rPr>
              <a:t>-</a:t>
            </a:r>
            <a:r>
              <a:rPr lang="cs-CZ" sz="2000" b="1" dirty="0" err="1" smtClean="0">
                <a:latin typeface="+mj-lt"/>
                <a:hlinkClick r:id="rId3"/>
              </a:rPr>
              <a:t>mind</a:t>
            </a:r>
            <a:r>
              <a:rPr lang="cs-CZ" sz="2000" b="1" dirty="0" smtClean="0">
                <a:latin typeface="+mj-lt"/>
                <a:hlinkClick r:id="rId3"/>
              </a:rPr>
              <a:t>-</a:t>
            </a:r>
            <a:r>
              <a:rPr lang="cs-CZ" sz="2000" b="1" dirty="0" err="1" smtClean="0">
                <a:latin typeface="+mj-lt"/>
                <a:hlinkClick r:id="rId3"/>
              </a:rPr>
              <a:t>blowing</a:t>
            </a:r>
            <a:r>
              <a:rPr lang="cs-CZ" sz="2000" b="1" dirty="0" smtClean="0">
                <a:latin typeface="+mj-lt"/>
                <a:hlinkClick r:id="rId3"/>
              </a:rPr>
              <a:t>-</a:t>
            </a:r>
            <a:r>
              <a:rPr lang="cs-CZ" sz="2000" b="1" dirty="0" err="1" smtClean="0">
                <a:latin typeface="+mj-lt"/>
                <a:hlinkClick r:id="rId3"/>
              </a:rPr>
              <a:t>stats</a:t>
            </a:r>
            <a:r>
              <a:rPr lang="cs-CZ" sz="2000" b="1" dirty="0" smtClean="0">
                <a:latin typeface="+mj-lt"/>
                <a:hlinkClick r:id="rId3"/>
              </a:rPr>
              <a:t>/</a:t>
            </a:r>
            <a:endParaRPr lang="cs-CZ" sz="2000" b="1" dirty="0" smtClean="0">
              <a:latin typeface="+mj-lt"/>
            </a:endParaRPr>
          </a:p>
          <a:p>
            <a:pPr marL="635508" indent="-571500">
              <a:buNone/>
            </a:pPr>
            <a:endParaRPr lang="cs-CZ" sz="3000" b="1" dirty="0" smtClean="0">
              <a:latin typeface="+mj-lt"/>
            </a:endParaRPr>
          </a:p>
          <a:p>
            <a:pPr marL="635508" indent="-571500">
              <a:buNone/>
            </a:pPr>
            <a:r>
              <a:rPr lang="cs-CZ" sz="3000" b="1" dirty="0" smtClean="0">
                <a:solidFill>
                  <a:srgbClr val="C00000"/>
                </a:solidFill>
                <a:latin typeface="+mj-lt"/>
              </a:rPr>
              <a:t>IRON SKY  </a:t>
            </a:r>
          </a:p>
          <a:p>
            <a:pPr marL="635508" indent="-571500">
              <a:buNone/>
            </a:pPr>
            <a:r>
              <a:rPr lang="cs-CZ" sz="2000" b="1" dirty="0" smtClean="0">
                <a:latin typeface="+mj-lt"/>
                <a:hlinkClick r:id="rId4"/>
              </a:rPr>
              <a:t>http://www.</a:t>
            </a:r>
            <a:r>
              <a:rPr lang="cs-CZ" sz="2000" b="1" dirty="0" err="1" smtClean="0">
                <a:latin typeface="+mj-lt"/>
                <a:hlinkClick r:id="rId4"/>
              </a:rPr>
              <a:t>youtube.com</a:t>
            </a:r>
            <a:r>
              <a:rPr lang="cs-CZ" sz="2000" b="1" dirty="0" smtClean="0">
                <a:latin typeface="+mj-lt"/>
                <a:hlinkClick r:id="rId4"/>
              </a:rPr>
              <a:t>/</a:t>
            </a:r>
            <a:r>
              <a:rPr lang="cs-CZ" sz="2000" b="1" dirty="0" err="1" smtClean="0">
                <a:latin typeface="+mj-lt"/>
                <a:hlinkClick r:id="rId4"/>
              </a:rPr>
              <a:t>watch</a:t>
            </a:r>
            <a:r>
              <a:rPr lang="cs-CZ" sz="2000" b="1" dirty="0" smtClean="0">
                <a:latin typeface="+mj-lt"/>
                <a:hlinkClick r:id="rId4"/>
              </a:rPr>
              <a:t>?v=</a:t>
            </a:r>
            <a:r>
              <a:rPr lang="cs-CZ" sz="2000" b="1" dirty="0" err="1" smtClean="0">
                <a:latin typeface="+mj-lt"/>
                <a:hlinkClick r:id="rId4"/>
              </a:rPr>
              <a:t>Py</a:t>
            </a:r>
            <a:r>
              <a:rPr lang="cs-CZ" sz="2000" b="1" dirty="0" smtClean="0">
                <a:latin typeface="+mj-lt"/>
                <a:hlinkClick r:id="rId4"/>
              </a:rPr>
              <a:t>_</a:t>
            </a:r>
            <a:r>
              <a:rPr lang="cs-CZ" sz="2000" b="1" dirty="0" err="1" smtClean="0">
                <a:latin typeface="+mj-lt"/>
                <a:hlinkClick r:id="rId4"/>
              </a:rPr>
              <a:t>IndUbcxc</a:t>
            </a:r>
            <a:endParaRPr lang="cs-CZ" sz="2000" b="1" dirty="0" smtClean="0">
              <a:latin typeface="+mj-lt"/>
            </a:endParaRPr>
          </a:p>
          <a:p>
            <a:pPr marL="635508" indent="-571500">
              <a:buNone/>
            </a:pPr>
            <a:endParaRPr lang="cs-CZ" sz="3000" b="1" dirty="0" smtClean="0">
              <a:solidFill>
                <a:srgbClr val="C00000"/>
              </a:solidFill>
              <a:latin typeface="+mj-lt"/>
            </a:endParaRPr>
          </a:p>
          <a:p>
            <a:pPr marL="635508" indent="-571500">
              <a:buNone/>
            </a:pPr>
            <a:r>
              <a:rPr lang="cs-CZ" sz="3000" b="1" dirty="0" smtClean="0">
                <a:solidFill>
                  <a:srgbClr val="C00000"/>
                </a:solidFill>
                <a:latin typeface="+mj-lt"/>
              </a:rPr>
              <a:t>CROWDFUNDING + CROWDSOURCING</a:t>
            </a:r>
          </a:p>
          <a:p>
            <a:pPr marL="635508" indent="-571500">
              <a:buNone/>
            </a:pPr>
            <a:r>
              <a:rPr lang="cs-CZ" sz="2000" b="1" dirty="0" smtClean="0">
                <a:hlinkClick r:id="rId5"/>
              </a:rPr>
              <a:t>http://www.</a:t>
            </a:r>
            <a:r>
              <a:rPr lang="cs-CZ" sz="2000" b="1" dirty="0" err="1" smtClean="0">
                <a:hlinkClick r:id="rId5"/>
              </a:rPr>
              <a:t>youtube.com</a:t>
            </a:r>
            <a:r>
              <a:rPr lang="cs-CZ" sz="2000" b="1" dirty="0" smtClean="0">
                <a:hlinkClick r:id="rId5"/>
              </a:rPr>
              <a:t>/</a:t>
            </a:r>
            <a:r>
              <a:rPr lang="cs-CZ" sz="2000" b="1" dirty="0" err="1" smtClean="0">
                <a:hlinkClick r:id="rId5"/>
              </a:rPr>
              <a:t>watch</a:t>
            </a:r>
            <a:r>
              <a:rPr lang="cs-CZ" sz="2000" b="1" dirty="0" smtClean="0">
                <a:hlinkClick r:id="rId5"/>
              </a:rPr>
              <a:t>?v=nLRcUcg2TUI</a:t>
            </a:r>
            <a:endParaRPr lang="cs-CZ" sz="2000" b="1" dirty="0" smtClean="0"/>
          </a:p>
          <a:p>
            <a:pPr marL="635508" indent="-571500">
              <a:buNone/>
            </a:pPr>
            <a:endParaRPr lang="cs-CZ" sz="3000" b="1" dirty="0" smtClean="0">
              <a:solidFill>
                <a:srgbClr val="C00000"/>
              </a:solidFill>
              <a:latin typeface="+mj-lt"/>
            </a:endParaRPr>
          </a:p>
          <a:p>
            <a:pPr marL="578358" indent="-514350">
              <a:buAutoNum type="romanUcPeriod"/>
            </a:pPr>
            <a:endParaRPr lang="cs-CZ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1520" y="1772816"/>
            <a:ext cx="8497888" cy="458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změna obchodních modelů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cs-CZ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aktivní zapojení diváků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cs-CZ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nové možnosti financování a marketingu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cs-CZ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800" b="1" dirty="0" err="1" smtClean="0">
                <a:solidFill>
                  <a:schemeClr val="bg1">
                    <a:lumMod val="50000"/>
                  </a:schemeClr>
                </a:solidFill>
              </a:rPr>
              <a:t>diverzita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 obsahu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cs-CZ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otevřenost</a:t>
            </a: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endParaRPr lang="cs-CZ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1520" y="692696"/>
            <a:ext cx="44622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400" b="1" dirty="0" smtClean="0">
                <a:solidFill>
                  <a:schemeClr val="tx2"/>
                </a:solidFill>
              </a:rPr>
              <a:t>Nové technologie</a:t>
            </a:r>
            <a:endParaRPr lang="fr-FR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3" name="Object 1"/>
          <p:cNvGraphicFramePr>
            <a:graphicFrameLocks/>
          </p:cNvGraphicFramePr>
          <p:nvPr/>
        </p:nvGraphicFramePr>
        <p:xfrm>
          <a:off x="683568" y="1772816"/>
          <a:ext cx="7555632" cy="4736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Graf" r:id="rId3" imgW="11325225" imgH="7105650" progId="MSGraph.Chart.8">
                  <p:embed/>
                </p:oleObj>
              </mc:Choice>
              <mc:Fallback>
                <p:oleObj name="Graf" r:id="rId3" imgW="11325225" imgH="7105650" progId="MSGraph.Char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72816"/>
                        <a:ext cx="7555632" cy="47360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5" name="Rectangle 3"/>
          <p:cNvSpPr>
            <a:spLocks/>
          </p:cNvSpPr>
          <p:nvPr/>
        </p:nvSpPr>
        <p:spPr bwMode="auto">
          <a:xfrm>
            <a:off x="1982391" y="5750719"/>
            <a:ext cx="586056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en-US" sz="1700" dirty="0">
                <a:latin typeface="Arial" charset="0"/>
                <a:cs typeface="Arial" charset="0"/>
                <a:sym typeface="Arial" charset="0"/>
              </a:rPr>
              <a:t>2000</a:t>
            </a: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929188" y="5750719"/>
            <a:ext cx="586056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en-US" sz="1700" dirty="0">
                <a:latin typeface="Arial" charset="0"/>
                <a:cs typeface="Arial" charset="0"/>
                <a:sym typeface="Arial" charset="0"/>
              </a:rPr>
              <a:t>2009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467544" y="836712"/>
            <a:ext cx="7282854" cy="72008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8" bIns="0"/>
          <a:lstStyle/>
          <a:p>
            <a:pPr marL="40182"/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  <a:ea typeface="Helvetica Neue" charset="0"/>
                <a:cs typeface="Helvetica Neue" charset="0"/>
                <a:sym typeface="Helvetica Neue" charset="0"/>
              </a:rPr>
              <a:t>Ceny klesají – </a:t>
            </a:r>
            <a:endParaRPr lang="en-US" sz="2800" b="1" dirty="0">
              <a:solidFill>
                <a:schemeClr val="bg1">
                  <a:lumMod val="50000"/>
                </a:schemeClr>
              </a:solidFill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89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65" name="Rectangle 229"/>
          <p:cNvSpPr>
            <a:spLocks/>
          </p:cNvSpPr>
          <p:nvPr/>
        </p:nvSpPr>
        <p:spPr bwMode="auto">
          <a:xfrm>
            <a:off x="467544" y="1700808"/>
            <a:ext cx="3889995" cy="490903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8" bIns="0">
            <a:spAutoFit/>
          </a:bodyPr>
          <a:lstStyle/>
          <a:p>
            <a:pPr marL="40182"/>
            <a:r>
              <a:rPr lang="cs-CZ" sz="2800" b="1" dirty="0" smtClean="0">
                <a:solidFill>
                  <a:srgbClr val="C00000"/>
                </a:solidFill>
                <a:sym typeface="Helvetica Neue" charset="0"/>
              </a:rPr>
              <a:t>Starý</a:t>
            </a:r>
            <a:r>
              <a:rPr lang="en-US" sz="2800" b="1" dirty="0" smtClean="0">
                <a:solidFill>
                  <a:srgbClr val="C00000"/>
                </a:solidFill>
                <a:sym typeface="Helvetica Neue" charset="0"/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sym typeface="Helvetica Neue" charset="0"/>
              </a:rPr>
              <a:t>m</a:t>
            </a:r>
            <a:r>
              <a:rPr lang="en-US" sz="2800" b="1" dirty="0" err="1" smtClean="0">
                <a:solidFill>
                  <a:srgbClr val="C00000"/>
                </a:solidFill>
                <a:sym typeface="Helvetica Neue" charset="0"/>
              </a:rPr>
              <a:t>odel</a:t>
            </a:r>
            <a:r>
              <a:rPr lang="en-US" sz="2800" b="1" dirty="0" smtClean="0">
                <a:solidFill>
                  <a:srgbClr val="C00000"/>
                </a:solidFill>
                <a:sym typeface="Helvetica Neue" charset="0"/>
              </a:rPr>
              <a:t> </a:t>
            </a:r>
            <a:endParaRPr lang="en-US" sz="2800" b="1" dirty="0">
              <a:solidFill>
                <a:srgbClr val="C00000"/>
              </a:solidFill>
              <a:sym typeface="Helvetica Neue" charset="0"/>
            </a:endParaRPr>
          </a:p>
          <a:p>
            <a:pPr marL="40182"/>
            <a:endParaRPr lang="en-US" sz="2800" dirty="0">
              <a:sym typeface="Arial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g</a:t>
            </a:r>
            <a:r>
              <a:rPr lang="en-US" sz="2800" dirty="0" err="1" smtClean="0">
                <a:sym typeface="Helvetica Neue" charset="0"/>
              </a:rPr>
              <a:t>atekeeper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exkluzivita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teritoria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okna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peníze……???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jedna šance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pouze několik zdrojů příjmu</a:t>
            </a:r>
            <a:endParaRPr lang="en-US" sz="2800" dirty="0">
              <a:sym typeface="Helvetica Neue" charset="0"/>
            </a:endParaRPr>
          </a:p>
          <a:p>
            <a:pPr marL="40182"/>
            <a:endParaRPr lang="en-US" sz="3900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166" name="Rectangle 230"/>
          <p:cNvSpPr>
            <a:spLocks/>
          </p:cNvSpPr>
          <p:nvPr/>
        </p:nvSpPr>
        <p:spPr bwMode="auto">
          <a:xfrm>
            <a:off x="4873377" y="875109"/>
            <a:ext cx="3803079" cy="565023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8" bIns="0"/>
          <a:lstStyle/>
          <a:p>
            <a:pPr marL="40182"/>
            <a:r>
              <a:rPr lang="en-US" sz="2800" b="1" dirty="0" smtClean="0">
                <a:solidFill>
                  <a:srgbClr val="C00000"/>
                </a:solidFill>
                <a:sym typeface="Helvetica Neue" charset="0"/>
              </a:rPr>
              <a:t>N</a:t>
            </a:r>
            <a:r>
              <a:rPr lang="cs-CZ" sz="2800" b="1" dirty="0" err="1" smtClean="0">
                <a:solidFill>
                  <a:srgbClr val="C00000"/>
                </a:solidFill>
                <a:sym typeface="Helvetica Neue" charset="0"/>
              </a:rPr>
              <a:t>ový</a:t>
            </a:r>
            <a:r>
              <a:rPr lang="en-US" sz="2800" b="1" dirty="0" smtClean="0">
                <a:solidFill>
                  <a:srgbClr val="C00000"/>
                </a:solidFill>
                <a:sym typeface="Helvetica Neue" charset="0"/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sym typeface="Helvetica Neue" charset="0"/>
              </a:rPr>
              <a:t>m</a:t>
            </a:r>
            <a:r>
              <a:rPr lang="en-US" sz="2800" b="1" dirty="0" err="1" smtClean="0">
                <a:solidFill>
                  <a:srgbClr val="C00000"/>
                </a:solidFill>
                <a:sym typeface="Helvetica Neue" charset="0"/>
              </a:rPr>
              <a:t>odel</a:t>
            </a:r>
            <a:endParaRPr lang="en-US" sz="2800" b="1" dirty="0">
              <a:solidFill>
                <a:srgbClr val="C00000"/>
              </a:solidFill>
              <a:sym typeface="Helvetica Neue" charset="0"/>
            </a:endParaRPr>
          </a:p>
          <a:p>
            <a:pPr marL="40182"/>
            <a:endParaRPr lang="en-US" sz="2800" dirty="0">
              <a:sym typeface="Arial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bez </a:t>
            </a:r>
            <a:r>
              <a:rPr lang="cs-CZ" sz="2800" dirty="0" err="1" smtClean="0">
                <a:sym typeface="Helvetica Neue" charset="0"/>
              </a:rPr>
              <a:t>gatekeeperů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není exkluzivita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globální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univerzální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průhlednost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dlouhý život díla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mnohočetné zdroje příjmu</a:t>
            </a:r>
            <a:endParaRPr lang="en-US" sz="2800" dirty="0">
              <a:sym typeface="Helvetica Neue" charset="0"/>
            </a:endParaRPr>
          </a:p>
          <a:p>
            <a:pPr marL="40182"/>
            <a:endParaRPr lang="en-US" sz="3900" dirty="0"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65" grpId="0" build="p" autoUpdateAnimBg="0"/>
      <p:bldP spid="40166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9" name="Rectangle 229"/>
          <p:cNvSpPr>
            <a:spLocks/>
          </p:cNvSpPr>
          <p:nvPr/>
        </p:nvSpPr>
        <p:spPr bwMode="auto">
          <a:xfrm>
            <a:off x="827584" y="1916832"/>
            <a:ext cx="2729207" cy="361637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cs-CZ" sz="2800" b="1" dirty="0" smtClean="0">
                <a:solidFill>
                  <a:srgbClr val="C00000"/>
                </a:solidFill>
                <a:sym typeface="Helvetica Neue" charset="0"/>
              </a:rPr>
              <a:t>Starý marketing</a:t>
            </a:r>
            <a:endParaRPr lang="en-US" sz="2800" b="1" dirty="0">
              <a:solidFill>
                <a:srgbClr val="C00000"/>
              </a:solidFill>
              <a:sym typeface="Helvetica Neue" charset="0"/>
            </a:endParaRPr>
          </a:p>
          <a:p>
            <a:pPr marL="40182"/>
            <a:endParaRPr lang="en-US" sz="3900" dirty="0">
              <a:ea typeface="Helvetica Neue" charset="0"/>
              <a:cs typeface="Helvetica Neue" charset="0"/>
              <a:sym typeface="Helvetica Neue" charset="0"/>
            </a:endParaRPr>
          </a:p>
          <a:p>
            <a:pPr marL="40182"/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řízená nabídka</a:t>
            </a:r>
          </a:p>
          <a:p>
            <a:pPr marL="40182"/>
            <a:r>
              <a:rPr lang="cs-CZ" sz="2800" dirty="0" smtClean="0">
                <a:sym typeface="Helvetica Neue" charset="0"/>
              </a:rPr>
              <a:t>zaujmi a prodej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je to jak říkám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hvězdy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t</a:t>
            </a:r>
            <a:r>
              <a:rPr lang="en-US" sz="2800" dirty="0" smtClean="0">
                <a:sym typeface="Helvetica Neue" charset="0"/>
              </a:rPr>
              <a:t>ext</a:t>
            </a:r>
            <a:r>
              <a:rPr lang="en-US" sz="2800" dirty="0">
                <a:sym typeface="Helvetica Neue" charset="0"/>
              </a:rPr>
              <a:t>, print &amp; </a:t>
            </a:r>
            <a:r>
              <a:rPr lang="en-US" sz="2800" dirty="0" smtClean="0">
                <a:sym typeface="Helvetica Neue" charset="0"/>
              </a:rPr>
              <a:t>email</a:t>
            </a:r>
            <a:endParaRPr lang="en-US" sz="2800" dirty="0">
              <a:sym typeface="Helvetica Neue" charset="0"/>
            </a:endParaRPr>
          </a:p>
        </p:txBody>
      </p:sp>
      <p:sp>
        <p:nvSpPr>
          <p:cNvPr id="41190" name="Rectangle 230"/>
          <p:cNvSpPr>
            <a:spLocks/>
          </p:cNvSpPr>
          <p:nvPr/>
        </p:nvSpPr>
        <p:spPr bwMode="auto">
          <a:xfrm>
            <a:off x="4750594" y="750094"/>
            <a:ext cx="4518422" cy="483989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8" bIns="0"/>
          <a:lstStyle/>
          <a:p>
            <a:pPr marL="40182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Nový marketing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endParaRPr lang="cs-CZ" sz="28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možnost výběru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ukazuj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dokaž to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doporučení  diváků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v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ideo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89" grpId="0" build="p" autoUpdateAnimBg="0"/>
      <p:bldP spid="41190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13" name="Rectangle 229"/>
          <p:cNvSpPr>
            <a:spLocks/>
          </p:cNvSpPr>
          <p:nvPr/>
        </p:nvSpPr>
        <p:spPr bwMode="auto">
          <a:xfrm>
            <a:off x="827584" y="2996952"/>
            <a:ext cx="1757980" cy="31854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Helvetica Neue" charset="0"/>
              </a:rPr>
              <a:t>Dříve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Helvetica Neue" charset="0"/>
            </a:endParaRPr>
          </a:p>
          <a:p>
            <a:pPr marL="40182"/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financování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výroba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p</a:t>
            </a:r>
            <a:r>
              <a:rPr lang="en-US" sz="2800" dirty="0" err="1" smtClean="0">
                <a:sym typeface="Helvetica Neue" charset="0"/>
              </a:rPr>
              <a:t>ro</a:t>
            </a:r>
            <a:r>
              <a:rPr lang="cs-CZ" sz="2800" dirty="0" err="1" smtClean="0">
                <a:sym typeface="Helvetica Neue" charset="0"/>
              </a:rPr>
              <a:t>pagace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err="1" smtClean="0">
                <a:sym typeface="Helvetica Neue" charset="0"/>
              </a:rPr>
              <a:t>d</a:t>
            </a:r>
            <a:r>
              <a:rPr lang="en-US" sz="2800" dirty="0" err="1" smtClean="0">
                <a:sym typeface="Helvetica Neue" charset="0"/>
              </a:rPr>
              <a:t>istrib</a:t>
            </a:r>
            <a:r>
              <a:rPr lang="cs-CZ" sz="2800" dirty="0" err="1" smtClean="0">
                <a:sym typeface="Helvetica Neue" charset="0"/>
              </a:rPr>
              <a:t>uce</a:t>
            </a:r>
            <a:r>
              <a:rPr lang="en-US" sz="2800" dirty="0" smtClean="0">
                <a:sym typeface="Helvetica Neue" charset="0"/>
              </a:rPr>
              <a:t> </a:t>
            </a:r>
            <a:endParaRPr lang="en-US" sz="2800" dirty="0">
              <a:sym typeface="Helvetica Neue" charset="0"/>
            </a:endParaRPr>
          </a:p>
          <a:p>
            <a:pPr marL="40182"/>
            <a:endParaRPr lang="en-US" sz="3900" dirty="0"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214" name="Rectangle 230"/>
          <p:cNvSpPr>
            <a:spLocks/>
          </p:cNvSpPr>
          <p:nvPr/>
        </p:nvSpPr>
        <p:spPr bwMode="auto">
          <a:xfrm>
            <a:off x="4000496" y="1714488"/>
            <a:ext cx="3929090" cy="314324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8" bIns="0"/>
          <a:lstStyle/>
          <a:p>
            <a:pPr marL="40182"/>
            <a:r>
              <a:rPr lang="cs-CZ" sz="2800" b="1" dirty="0" smtClean="0">
                <a:solidFill>
                  <a:srgbClr val="C00000"/>
                </a:solidFill>
                <a:sym typeface="Helvetica Neue" charset="0"/>
              </a:rPr>
              <a:t>Nyní</a:t>
            </a:r>
            <a:endParaRPr lang="en-US" sz="2800" b="1" dirty="0">
              <a:solidFill>
                <a:srgbClr val="C00000"/>
              </a:solidFill>
              <a:sym typeface="Helvetica Neue" charset="0"/>
            </a:endParaRPr>
          </a:p>
          <a:p>
            <a:pPr marL="40182"/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propagace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financování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smtClean="0">
                <a:sym typeface="Helvetica Neue" charset="0"/>
              </a:rPr>
              <a:t>výroba</a:t>
            </a:r>
            <a:endParaRPr lang="en-US" sz="2800" dirty="0">
              <a:sym typeface="Helvetica Neue" charset="0"/>
            </a:endParaRPr>
          </a:p>
          <a:p>
            <a:pPr marL="40182"/>
            <a:r>
              <a:rPr lang="cs-CZ" sz="2800" dirty="0" err="1" smtClean="0">
                <a:sym typeface="Helvetica Neue" charset="0"/>
              </a:rPr>
              <a:t>d</a:t>
            </a:r>
            <a:r>
              <a:rPr lang="en-US" sz="2800" dirty="0" err="1" smtClean="0">
                <a:sym typeface="Helvetica Neue" charset="0"/>
              </a:rPr>
              <a:t>istrib</a:t>
            </a:r>
            <a:r>
              <a:rPr lang="cs-CZ" sz="2800" dirty="0" err="1" smtClean="0">
                <a:sym typeface="Helvetica Neue" charset="0"/>
              </a:rPr>
              <a:t>uce</a:t>
            </a:r>
            <a:endParaRPr lang="en-US" sz="2800" dirty="0">
              <a:sym typeface="Helvetica Neue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4109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Obchodní modely</a:t>
            </a:r>
            <a:endParaRPr lang="cs-CZ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13" grpId="0" build="p" autoUpdateAnimBg="0"/>
      <p:bldP spid="42214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/>
          <a:lstStyle/>
          <a:p>
            <a:r>
              <a:rPr lang="cs-CZ" b="1" dirty="0" err="1" smtClean="0"/>
              <a:t>Crowdfunding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578358" indent="-514350">
              <a:buNone/>
            </a:pPr>
            <a:r>
              <a:rPr lang="cs-CZ" b="1" dirty="0" smtClean="0">
                <a:solidFill>
                  <a:srgbClr val="C00000"/>
                </a:solidFill>
                <a:latin typeface="+mj-lt"/>
              </a:rPr>
              <a:t>Obsah 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dokumenty, aktivistické snímky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žánrové snímky – sci-fi apod.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úzký profil – globální komunita</a:t>
            </a:r>
          </a:p>
          <a:p>
            <a:pPr marL="578358" indent="-514350">
              <a:buNone/>
            </a:pPr>
            <a:endParaRPr lang="cs-CZ" b="1" dirty="0" smtClean="0">
              <a:latin typeface="+mj-lt"/>
            </a:endParaRPr>
          </a:p>
          <a:p>
            <a:pPr marL="578358" indent="-514350">
              <a:buNone/>
            </a:pPr>
            <a:r>
              <a:rPr lang="cs-CZ" b="1" dirty="0" smtClean="0">
                <a:solidFill>
                  <a:srgbClr val="C00000"/>
                </a:solidFill>
                <a:latin typeface="+mj-lt"/>
              </a:rPr>
              <a:t>Možnosti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10 % rozpočtu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marketing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získávání dat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výhoda pro další financování</a:t>
            </a:r>
          </a:p>
          <a:p>
            <a:pPr marL="578358" indent="-514350">
              <a:buFontTx/>
              <a:buChar char="-"/>
            </a:pPr>
            <a:endParaRPr lang="cs-CZ" b="1" dirty="0" smtClean="0">
              <a:latin typeface="+mj-lt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/>
          <a:lstStyle/>
          <a:p>
            <a:r>
              <a:rPr lang="cs-CZ" b="1" dirty="0" err="1" smtClean="0"/>
              <a:t>Crowdfunding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578358" indent="-514350">
              <a:buNone/>
            </a:pPr>
            <a:r>
              <a:rPr lang="cs-CZ" b="1" dirty="0" smtClean="0">
                <a:solidFill>
                  <a:srgbClr val="C00000"/>
                </a:solidFill>
                <a:latin typeface="+mj-lt"/>
              </a:rPr>
              <a:t>Omezení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jazyková, kulturní bariéra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malý trh</a:t>
            </a:r>
          </a:p>
          <a:p>
            <a:pPr marL="578358" indent="-514350">
              <a:buFontTx/>
              <a:buChar char="-"/>
            </a:pPr>
            <a:r>
              <a:rPr lang="cs-CZ" b="1" dirty="0" smtClean="0">
                <a:latin typeface="+mj-lt"/>
              </a:rPr>
              <a:t>chování populace na internetu</a:t>
            </a:r>
          </a:p>
          <a:p>
            <a:pPr marL="578358" indent="-514350">
              <a:buNone/>
            </a:pPr>
            <a:endParaRPr lang="cs-CZ" b="1" dirty="0" smtClean="0">
              <a:latin typeface="+mj-lt"/>
            </a:endParaRPr>
          </a:p>
          <a:p>
            <a:pPr marL="578358" indent="-514350">
              <a:buNone/>
            </a:pPr>
            <a:endParaRPr lang="cs-CZ" b="1" dirty="0" smtClean="0">
              <a:solidFill>
                <a:srgbClr val="C00000"/>
              </a:solidFill>
              <a:latin typeface="+mj-lt"/>
            </a:endParaRPr>
          </a:p>
          <a:p>
            <a:pPr marL="578358" indent="-514350">
              <a:buNone/>
            </a:pPr>
            <a:r>
              <a:rPr lang="cs-CZ" b="1" dirty="0" smtClean="0">
                <a:latin typeface="+mj-lt"/>
                <a:hlinkClick r:id="rId3"/>
              </a:rPr>
              <a:t>www.</a:t>
            </a:r>
            <a:r>
              <a:rPr lang="cs-CZ" b="1" dirty="0" err="1" smtClean="0">
                <a:latin typeface="+mj-lt"/>
                <a:hlinkClick r:id="rId3"/>
              </a:rPr>
              <a:t>kickstarter.com</a:t>
            </a:r>
            <a:endParaRPr lang="cs-CZ" b="1" dirty="0" smtClean="0">
              <a:latin typeface="+mj-lt"/>
            </a:endParaRPr>
          </a:p>
          <a:p>
            <a:pPr marL="578358" indent="-514350">
              <a:buNone/>
            </a:pPr>
            <a:r>
              <a:rPr lang="cs-CZ" b="1" dirty="0" smtClean="0">
                <a:latin typeface="+mj-lt"/>
                <a:hlinkClick r:id="rId4"/>
              </a:rPr>
              <a:t>www.</a:t>
            </a:r>
            <a:r>
              <a:rPr lang="cs-CZ" b="1" dirty="0" err="1" smtClean="0">
                <a:latin typeface="+mj-lt"/>
                <a:hlinkClick r:id="rId4"/>
              </a:rPr>
              <a:t>indiegogo</a:t>
            </a:r>
            <a:endParaRPr lang="cs-CZ" b="1" dirty="0" smtClean="0">
              <a:latin typeface="+mj-lt"/>
            </a:endParaRPr>
          </a:p>
          <a:p>
            <a:pPr marL="578358" indent="-514350">
              <a:buNone/>
            </a:pPr>
            <a:r>
              <a:rPr lang="cs-CZ" b="1" dirty="0" smtClean="0">
                <a:latin typeface="+mj-lt"/>
              </a:rPr>
              <a:t>www.</a:t>
            </a:r>
            <a:r>
              <a:rPr lang="cs-CZ" b="1" dirty="0" err="1" smtClean="0">
                <a:latin typeface="+mj-lt"/>
              </a:rPr>
              <a:t>fondomat.cz</a:t>
            </a:r>
            <a:endParaRPr lang="cs-CZ" b="1" dirty="0" smtClean="0">
              <a:latin typeface="+mj-lt"/>
            </a:endParaRPr>
          </a:p>
          <a:p>
            <a:pPr marL="578358" indent="-514350">
              <a:buNone/>
            </a:pPr>
            <a:endParaRPr lang="cs-CZ" b="1" dirty="0" smtClean="0">
              <a:latin typeface="+mj-lt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1557338"/>
            <a:ext cx="8497888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bezprecedentní množství obsahu, produktů a příležitostí –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vybírá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si divák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technologie a volný trh - vysoká úroveň personalizace a možnosti reagovat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rozvoj sociálních sítí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nová generace diváků 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 chce interakci/možnost ovlivnit obsah, jiný způsob sledování médií a AV obsahu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11560" y="764704"/>
            <a:ext cx="7603778" cy="80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7158" y="642918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TRANSMEDIA - ?????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8136904" cy="80486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PODPORA</a:t>
            </a:r>
            <a:endParaRPr lang="fr-FR" sz="4800" b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808"/>
            <a:ext cx="8893175" cy="51571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cs-CZ" sz="3800" b="1" dirty="0" smtClean="0">
                <a:solidFill>
                  <a:srgbClr val="C00000"/>
                </a:solidFill>
                <a:latin typeface="+mj-lt"/>
              </a:rPr>
              <a:t>MEDIA </a:t>
            </a:r>
            <a:r>
              <a:rPr lang="cs-CZ" sz="3800" b="1" dirty="0" smtClean="0">
                <a:latin typeface="+mj-lt"/>
              </a:rPr>
              <a:t>– vývoj, distribuce, vzdělávání, festivaly, přístup na trh, nové technologie</a:t>
            </a:r>
          </a:p>
          <a:p>
            <a:pPr marL="109728" indent="0">
              <a:lnSpc>
                <a:spcPct val="120000"/>
              </a:lnSpc>
              <a:buClr>
                <a:srgbClr val="FF0000"/>
              </a:buClr>
              <a:buNone/>
            </a:pPr>
            <a:endParaRPr lang="cs-CZ" sz="3800" b="1" dirty="0" smtClean="0">
              <a:latin typeface="+mj-lt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cs-CZ" sz="3800" b="1" dirty="0" smtClean="0">
                <a:solidFill>
                  <a:srgbClr val="C00000"/>
                </a:solidFill>
                <a:latin typeface="+mj-lt"/>
              </a:rPr>
              <a:t>EURIMAGES</a:t>
            </a:r>
            <a:r>
              <a:rPr lang="cs-CZ" sz="3800" b="1" dirty="0" smtClean="0">
                <a:latin typeface="+mj-lt"/>
              </a:rPr>
              <a:t> </a:t>
            </a:r>
            <a:r>
              <a:rPr lang="pt-BR" sz="3800" b="1" dirty="0" smtClean="0">
                <a:latin typeface="+mj-lt"/>
              </a:rPr>
              <a:t>– </a:t>
            </a:r>
            <a:r>
              <a:rPr lang="cs-CZ" sz="3800" b="1" dirty="0" smtClean="0">
                <a:latin typeface="+mj-lt"/>
              </a:rPr>
              <a:t>evropské koprodukce</a:t>
            </a:r>
            <a:endParaRPr lang="cs-CZ" sz="3800" b="1" dirty="0">
              <a:latin typeface="+mj-lt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cs-CZ" sz="3800" b="1" dirty="0" smtClean="0">
                <a:solidFill>
                  <a:srgbClr val="C00000"/>
                </a:solidFill>
                <a:latin typeface="+mj-lt"/>
              </a:rPr>
              <a:t>NÁRODNÍ FONDY</a:t>
            </a:r>
            <a:r>
              <a:rPr lang="cs-CZ" sz="3800" b="1" dirty="0" smtClean="0">
                <a:latin typeface="+mj-lt"/>
              </a:rPr>
              <a:t>– debuty, krátké filmy, výroba, domácí průmyslu – 2 mld. EUR/rok – </a:t>
            </a:r>
            <a:r>
              <a:rPr lang="cs-CZ" sz="3800" b="1" dirty="0" smtClean="0">
                <a:solidFill>
                  <a:srgbClr val="C00000"/>
                </a:solidFill>
                <a:latin typeface="+mj-lt"/>
              </a:rPr>
              <a:t>80 % - výroba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pt-BR" sz="3800" b="1" dirty="0" smtClean="0">
              <a:latin typeface="+mj-lt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cs-CZ" sz="3800" b="1" dirty="0" smtClean="0">
                <a:solidFill>
                  <a:srgbClr val="C00000"/>
                </a:solidFill>
                <a:latin typeface="+mj-lt"/>
              </a:rPr>
              <a:t>FILMOVÉ PODBÍDKY – daňové úlevy, cash </a:t>
            </a:r>
            <a:r>
              <a:rPr lang="cs-CZ" sz="3800" b="1" dirty="0" smtClean="0">
                <a:latin typeface="+mj-lt"/>
              </a:rPr>
              <a:t>–  udržení a růst AV průmyslu v dané zemi – 1mld. EUR/ROK</a:t>
            </a:r>
          </a:p>
          <a:p>
            <a:pPr marL="2057400" lvl="8" indent="0">
              <a:lnSpc>
                <a:spcPct val="80000"/>
              </a:lnSpc>
              <a:buClr>
                <a:srgbClr val="FF0000"/>
              </a:buClr>
              <a:buNone/>
            </a:pPr>
            <a:endParaRPr lang="pt-BR" sz="2400" b="1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sz="1800" b="1" dirty="0"/>
          </a:p>
          <a:p>
            <a:pPr>
              <a:lnSpc>
                <a:spcPct val="80000"/>
              </a:lnSpc>
            </a:pPr>
            <a:endParaRPr lang="cs-CZ" sz="1800" b="1" dirty="0"/>
          </a:p>
          <a:p>
            <a:pPr>
              <a:lnSpc>
                <a:spcPct val="90000"/>
              </a:lnSpc>
              <a:buFontTx/>
              <a:buNone/>
            </a:pPr>
            <a:endParaRPr lang="cs-CZ" b="1" dirty="0"/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endParaRPr lang="fr-FR" sz="3600" dirty="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4365104"/>
            <a:ext cx="89154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cs-CZ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" name="Picture 2" descr="Logo M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692696"/>
            <a:ext cx="255511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122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1557338"/>
            <a:ext cx="8497888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 příběh se odehrává ve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více různých médiích 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(na více různých platformách)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 s účastí diváků -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interakce až participace 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 divák je součástí celého procesu - sám si vybírá míru participace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 každé médium může stát samo o sobě a každé přidává příběhu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"svoji" kvalitu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-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 celek – skládačka, která zapadá dohromady a posunuje příběh dál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11560" y="764704"/>
            <a:ext cx="78180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TRANSMEDIA STORYTELLING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2071678"/>
            <a:ext cx="849788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DNES -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lineární vyprávění,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horizontální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			jeden vstup do příběhu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			jedna vrstva příběhu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TRANS -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vertikální, nelineární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		více vstupů do příběhu, části fungují nezávisle na 	sobě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		více vrstev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11560" y="764704"/>
            <a:ext cx="7818092" cy="102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Nový způsob vyprávění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1557338"/>
            <a:ext cx="8497888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11560" y="764704"/>
            <a:ext cx="78180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„SVĚT PŘÍBĚHU“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4" name="Obrázek 3" descr="franchise-transmedi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2285992"/>
            <a:ext cx="5320635" cy="4190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1557338"/>
            <a:ext cx="8497888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oslovení různých cílových skupin - filmoví diváci - hráči a naopak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více možností působení na diváka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vyprávění se vrací ke svému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původnímu účelu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široký 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dosah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+mj-ea"/>
                <a:cs typeface="+mj-cs"/>
              </a:rPr>
              <a:t>delší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 životnost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zapojení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diváka – vliv na příběh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dostupnost – místo, čas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				…………………………………….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11560" y="764704"/>
            <a:ext cx="7818092" cy="80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Možnosti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683567" y="1700808"/>
            <a:ext cx="7560841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err="1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Collapsus</a:t>
            </a: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  <a:hlinkClick r:id="rId2"/>
              </a:rPr>
              <a:t>http://vimeo.com/15396143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err="1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Prison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Valley</a:t>
            </a: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  <a:hlinkClick r:id="rId3"/>
              </a:rPr>
              <a:t>http://prisonvalley.arte.tv/?lang=en</a:t>
            </a: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err="1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Gaza</a:t>
            </a: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Sderot</a:t>
            </a: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  <a:hlinkClick r:id="rId4" action="ppaction://hlinksldjump"/>
              </a:rPr>
              <a:t>http://gaza-sderot.arte.tv/</a:t>
            </a:r>
            <a:endParaRPr lang="fr-FR" sz="2000" b="1" dirty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11560" y="764704"/>
            <a:ext cx="7818092" cy="80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Projekty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85720" y="1557338"/>
            <a:ext cx="8497888" cy="50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nejdříve PŘÍBĚH, pak technologie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NE inovace za každou cenu – každé médium má vlastní kvalitu, každý projekt potřebuje jiná média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opustit stará omezení– žánry, média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jazykové a kulturní bariéry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nová forma NEBO nový žánr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nové profese …..story 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architect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85720" y="571480"/>
            <a:ext cx="78180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Pasti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85720" y="1557338"/>
            <a:ext cx="8497888" cy="50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rgbClr val="FF0000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zatím nejsou modely – není placený obsah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velcí zadavatelé – ARTE, CHANNEL FOUR, VPRO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fondy – CNC, 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National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Film 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Board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of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Canada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product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placement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velké rozpočty – marketing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-"/>
            </a:pP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85720" y="571480"/>
            <a:ext cx="78180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FINANCOVÁNÍ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50825" y="1557338"/>
            <a:ext cx="8209607" cy="4895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cs-CZ" sz="2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  <a:hlinkClick r:id="rId2"/>
              </a:rPr>
              <a:t>www.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  <a:hlinkClick r:id="rId2"/>
              </a:rPr>
              <a:t>thepixelreport.org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http://workbookproject.com/culturehacker/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  <a:hlinkClick r:id="rId3"/>
              </a:rPr>
              <a:t>http://transmythology.com/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  <a:hlinkClick r:id="rId4"/>
              </a:rPr>
              <a:t>www.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  <a:hlinkClick r:id="rId4"/>
              </a:rPr>
              <a:t>upian.com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http://www.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tstoryteller.com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/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transmedia</a:t>
            </a:r>
            <a:r>
              <a:rPr lang="cs-CZ" sz="20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</a:t>
            </a:r>
            <a:r>
              <a:rPr lang="cs-CZ" sz="2000" b="1" dirty="0" err="1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storytelling</a:t>
            </a:r>
            <a:endParaRPr lang="cs-CZ" sz="2000" b="1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11560" y="764704"/>
            <a:ext cx="7818092" cy="80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Více……..</a:t>
            </a:r>
            <a:endParaRPr lang="fr-FR" sz="3600" b="1" dirty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Děkuji Vám za pozornost a přeji hodně úspěchů!!!!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MEDIA </a:t>
            </a:r>
            <a:r>
              <a:rPr lang="cs-CZ" sz="3600" b="1" dirty="0" err="1" smtClean="0">
                <a:solidFill>
                  <a:srgbClr val="C00000"/>
                </a:solidFill>
              </a:rPr>
              <a:t>Desk</a:t>
            </a:r>
            <a:r>
              <a:rPr lang="cs-CZ" sz="3600" b="1" dirty="0" smtClean="0">
                <a:solidFill>
                  <a:srgbClr val="C00000"/>
                </a:solidFill>
              </a:rPr>
              <a:t> CZ</a:t>
            </a:r>
          </a:p>
          <a:p>
            <a:pPr algn="ctr">
              <a:buNone/>
              <a:defRPr/>
            </a:pPr>
            <a:r>
              <a:rPr lang="cs-CZ" sz="3200" dirty="0" smtClean="0">
                <a:solidFill>
                  <a:schemeClr val="tx2"/>
                </a:solidFill>
              </a:rPr>
              <a:t>Národní 28,   110 00 Praha 1</a:t>
            </a:r>
          </a:p>
          <a:p>
            <a:pPr algn="ctr">
              <a:buNone/>
              <a:defRPr/>
            </a:pPr>
            <a:r>
              <a:rPr lang="cs-CZ" sz="3200" dirty="0" smtClean="0">
                <a:solidFill>
                  <a:schemeClr val="tx2"/>
                </a:solidFill>
              </a:rPr>
              <a:t>T: 221 105 209 – 210</a:t>
            </a:r>
          </a:p>
          <a:p>
            <a:pPr algn="ctr">
              <a:buNone/>
              <a:defRPr/>
            </a:pPr>
            <a:r>
              <a:rPr lang="cs-CZ" sz="3200" dirty="0" smtClean="0">
                <a:solidFill>
                  <a:schemeClr val="tx2"/>
                </a:solidFill>
              </a:rPr>
              <a:t>F: 221 105 303</a:t>
            </a:r>
          </a:p>
          <a:p>
            <a:pPr algn="ctr">
              <a:buNone/>
              <a:defRPr/>
            </a:pPr>
            <a:r>
              <a:rPr lang="cs-CZ" sz="3200" b="1" dirty="0" err="1" smtClean="0">
                <a:hlinkClick r:id="rId2"/>
              </a:rPr>
              <a:t>info</a:t>
            </a:r>
            <a:r>
              <a:rPr lang="cs-CZ" sz="3200" b="1" dirty="0" smtClean="0">
                <a:hlinkClick r:id="rId2"/>
              </a:rPr>
              <a:t>@</a:t>
            </a:r>
            <a:r>
              <a:rPr lang="cs-CZ" sz="3200" b="1" dirty="0" err="1" smtClean="0">
                <a:hlinkClick r:id="rId2"/>
              </a:rPr>
              <a:t>mediadeskcz.eu</a:t>
            </a:r>
            <a:endParaRPr lang="cs-CZ" sz="3200" b="1" dirty="0" smtClean="0"/>
          </a:p>
          <a:p>
            <a:pPr algn="ctr">
              <a:buNone/>
              <a:defRPr/>
            </a:pPr>
            <a:r>
              <a:rPr lang="cs-CZ" sz="3200" b="1" dirty="0" smtClean="0">
                <a:hlinkClick r:id="rId3"/>
              </a:rPr>
              <a:t>www.</a:t>
            </a:r>
            <a:r>
              <a:rPr lang="cs-CZ" sz="3200" b="1" dirty="0" err="1" smtClean="0">
                <a:hlinkClick r:id="rId3"/>
              </a:rPr>
              <a:t>mediadeskcz.eu</a:t>
            </a:r>
            <a:endParaRPr lang="cs-CZ" sz="3200" b="1" dirty="0" smtClean="0"/>
          </a:p>
          <a:p>
            <a:pPr algn="ctr">
              <a:defRPr/>
            </a:pPr>
            <a:endParaRPr lang="cs-CZ" b="1" dirty="0" smtClean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5" name="Picture 2" descr="Logo MEDI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5949280"/>
            <a:ext cx="1905000" cy="590551"/>
          </a:xfrm>
          <a:prstGeom prst="rect">
            <a:avLst/>
          </a:prstGeom>
          <a:noFill/>
        </p:spPr>
      </p:pic>
      <p:sp>
        <p:nvSpPr>
          <p:cNvPr id="6" name="Šipka doprava 5"/>
          <p:cNvSpPr/>
          <p:nvPr/>
        </p:nvSpPr>
        <p:spPr>
          <a:xfrm>
            <a:off x="4067944" y="18448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Audiovizuální politika EU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92500"/>
          </a:bodyPr>
          <a:lstStyle/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3200" b="1" u="sng" dirty="0" smtClean="0">
                <a:solidFill>
                  <a:srgbClr val="C00000"/>
                </a:solidFill>
                <a:latin typeface="+mj-lt"/>
              </a:rPr>
              <a:t>REGULACE</a:t>
            </a: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2900" b="1" u="sng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900" b="1" u="sng" dirty="0">
                <a:solidFill>
                  <a:schemeClr val="tx1"/>
                </a:solidFill>
                <a:latin typeface="+mj-lt"/>
              </a:rPr>
              <a:t>Směrnice o audiovizuálních mediálních </a:t>
            </a:r>
            <a:r>
              <a:rPr lang="cs-CZ" sz="2900" b="1" u="sng" dirty="0" smtClean="0">
                <a:solidFill>
                  <a:schemeClr val="tx1"/>
                </a:solidFill>
                <a:latin typeface="+mj-lt"/>
              </a:rPr>
              <a:t>službách (AVMS </a:t>
            </a:r>
            <a:r>
              <a:rPr lang="cs-CZ" sz="2900" b="1" u="sng" dirty="0" err="1" smtClean="0">
                <a:solidFill>
                  <a:schemeClr val="tx1"/>
                </a:solidFill>
                <a:latin typeface="+mj-lt"/>
              </a:rPr>
              <a:t>Directive</a:t>
            </a:r>
            <a:r>
              <a:rPr lang="cs-CZ" sz="2900" b="1" u="sng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cs-CZ" sz="2900" b="1" dirty="0">
                <a:solidFill>
                  <a:schemeClr val="tx1"/>
                </a:solidFill>
                <a:latin typeface="+mj-lt"/>
              </a:rPr>
              <a:t>– pro všechny služby obsahující AV obsah (evropský obsah v TV, ochrana dětí apod.) </a:t>
            </a: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2900" b="1" u="sng" dirty="0" smtClean="0">
                <a:solidFill>
                  <a:schemeClr val="tx1"/>
                </a:solidFill>
                <a:latin typeface="+mj-lt"/>
              </a:rPr>
              <a:t>Doporučení </a:t>
            </a:r>
            <a:r>
              <a:rPr lang="cs-CZ" sz="2900" b="1" u="sng" dirty="0">
                <a:solidFill>
                  <a:schemeClr val="tx1"/>
                </a:solidFill>
                <a:latin typeface="+mj-lt"/>
              </a:rPr>
              <a:t>o státní podpoře </a:t>
            </a:r>
            <a:r>
              <a:rPr lang="cs-CZ" sz="2900" b="1" dirty="0">
                <a:solidFill>
                  <a:schemeClr val="tx1"/>
                </a:solidFill>
                <a:latin typeface="+mj-lt"/>
              </a:rPr>
              <a:t>– </a:t>
            </a:r>
            <a:r>
              <a:rPr lang="cs-CZ" sz="2900" b="1" dirty="0" err="1">
                <a:solidFill>
                  <a:srgbClr val="C00000"/>
                </a:solidFill>
                <a:latin typeface="+mj-lt"/>
              </a:rPr>
              <a:t>Cinema</a:t>
            </a:r>
            <a:r>
              <a:rPr lang="cs-CZ" sz="29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2900" b="1" dirty="0" err="1" smtClean="0">
                <a:solidFill>
                  <a:srgbClr val="C00000"/>
                </a:solidFill>
                <a:latin typeface="+mj-lt"/>
              </a:rPr>
              <a:t>Communication</a:t>
            </a:r>
            <a:r>
              <a:rPr lang="cs-CZ" sz="29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– pravidla pro státní fondy; kulturní výjimka – podpora pro kulturní projekty a služby je možná – max. </a:t>
            </a:r>
            <a:r>
              <a:rPr lang="cs-CZ" sz="2900" b="1" dirty="0" smtClean="0">
                <a:solidFill>
                  <a:srgbClr val="C00000"/>
                </a:solidFill>
                <a:latin typeface="+mj-lt"/>
              </a:rPr>
              <a:t>50%, 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ne postprodukce, 80% nákladů doma, 20% v zahraničí; de </a:t>
            </a:r>
            <a:r>
              <a:rPr lang="cs-CZ" sz="2900" b="1" dirty="0" err="1" smtClean="0">
                <a:solidFill>
                  <a:schemeClr val="tx1"/>
                </a:solidFill>
                <a:latin typeface="+mj-lt"/>
              </a:rPr>
              <a:t>minimis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 – </a:t>
            </a:r>
            <a:r>
              <a:rPr lang="cs-CZ" sz="2900" b="1" dirty="0" err="1" smtClean="0">
                <a:solidFill>
                  <a:schemeClr val="tx1"/>
                </a:solidFill>
                <a:latin typeface="+mj-lt"/>
              </a:rPr>
              <a:t>max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 200 000 EUR/3 roky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342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Audiovizuální politika EU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3600" b="1" u="sng" dirty="0" smtClean="0">
                <a:solidFill>
                  <a:srgbClr val="C00000"/>
                </a:solidFill>
                <a:latin typeface="+mj-lt"/>
              </a:rPr>
              <a:t>PODPORA</a:t>
            </a: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MEDIA </a:t>
            </a:r>
          </a:p>
          <a:p>
            <a:pPr marL="521208" lvl="1" indent="-457200">
              <a:lnSpc>
                <a:spcPct val="120000"/>
              </a:lnSpc>
              <a:buClr>
                <a:schemeClr val="accent3"/>
              </a:buClr>
              <a:buFontTx/>
              <a:buChar char="-"/>
            </a:pP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komplementarita k národním programům</a:t>
            </a: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3600" b="1" u="sng" dirty="0">
                <a:solidFill>
                  <a:srgbClr val="C00000"/>
                </a:solidFill>
                <a:latin typeface="+mj-lt"/>
              </a:rPr>
              <a:t>EXTERNÍ </a:t>
            </a:r>
            <a:r>
              <a:rPr lang="cs-CZ" sz="3600" b="1" u="sng" dirty="0" smtClean="0">
                <a:solidFill>
                  <a:srgbClr val="C00000"/>
                </a:solidFill>
                <a:latin typeface="+mj-lt"/>
              </a:rPr>
              <a:t>OPATŘENÍ</a:t>
            </a:r>
          </a:p>
          <a:p>
            <a:pPr marL="635508" lvl="1" indent="-571500">
              <a:lnSpc>
                <a:spcPct val="120000"/>
              </a:lnSpc>
              <a:buClr>
                <a:schemeClr val="accent3"/>
              </a:buClr>
              <a:buFontTx/>
              <a:buChar char="-"/>
            </a:pP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obrana </a:t>
            </a:r>
            <a:r>
              <a:rPr lang="cs-CZ" sz="2900" b="1" dirty="0">
                <a:solidFill>
                  <a:schemeClr val="tx1"/>
                </a:solidFill>
                <a:latin typeface="+mj-lt"/>
              </a:rPr>
              <a:t>zájmů </a:t>
            </a: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EU</a:t>
            </a: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3600" b="1" u="sng" dirty="0">
                <a:solidFill>
                  <a:srgbClr val="C00000"/>
                </a:solidFill>
                <a:latin typeface="+mj-lt"/>
              </a:rPr>
              <a:t>ZVLÁŠTNÍ OPATŘENÍ </a:t>
            </a:r>
          </a:p>
          <a:p>
            <a:pPr marL="64008" lvl="1" indent="0">
              <a:lnSpc>
                <a:spcPct val="120000"/>
              </a:lnSpc>
              <a:buClr>
                <a:schemeClr val="accent3"/>
              </a:buClr>
              <a:buNone/>
            </a:pPr>
            <a:r>
              <a:rPr lang="cs-CZ" sz="2900" b="1" dirty="0" smtClean="0">
                <a:solidFill>
                  <a:schemeClr val="tx1"/>
                </a:solidFill>
                <a:latin typeface="+mj-lt"/>
              </a:rPr>
              <a:t>- online distribuce, mediální gramotnost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635508" lvl="1" indent="-571500">
              <a:lnSpc>
                <a:spcPct val="120000"/>
              </a:lnSpc>
              <a:buClr>
                <a:schemeClr val="accent3"/>
              </a:buClr>
              <a:buFontTx/>
              <a:buChar char="-"/>
            </a:pPr>
            <a:endParaRPr lang="cs-CZ" sz="36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5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>
                <a:solidFill>
                  <a:srgbClr val="C00000"/>
                </a:solidFill>
              </a:rPr>
              <a:t>MEDIA – KREATIVNÍ EVROPA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65770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sz="5400" b="1" dirty="0" smtClean="0"/>
              <a:t> </a:t>
            </a:r>
            <a:r>
              <a:rPr lang="cs-CZ" sz="5400" b="1" dirty="0"/>
              <a:t>1. LEDNA 2014</a:t>
            </a:r>
          </a:p>
          <a:p>
            <a:pPr>
              <a:buFontTx/>
              <a:buNone/>
            </a:pPr>
            <a:endParaRPr lang="cs-CZ" sz="5400" dirty="0"/>
          </a:p>
          <a:p>
            <a:pPr marL="109728" indent="0" algn="ctr">
              <a:buNone/>
            </a:pPr>
            <a:r>
              <a:rPr lang="cs-CZ" sz="5900" b="1" dirty="0" smtClean="0">
                <a:latin typeface="+mj-lt"/>
              </a:rPr>
              <a:t>dílčí program MEDIA</a:t>
            </a:r>
          </a:p>
          <a:p>
            <a:pPr marL="109728" indent="0" algn="ctr">
              <a:buNone/>
            </a:pPr>
            <a:r>
              <a:rPr lang="cs-CZ" sz="5900" b="1" dirty="0">
                <a:latin typeface="+mj-lt"/>
              </a:rPr>
              <a:t>d</a:t>
            </a:r>
            <a:r>
              <a:rPr lang="cs-CZ" sz="5900" b="1" dirty="0" smtClean="0">
                <a:latin typeface="+mj-lt"/>
              </a:rPr>
              <a:t>ílčí program Kultura</a:t>
            </a:r>
          </a:p>
          <a:p>
            <a:pPr marL="109728" indent="0" algn="ctr">
              <a:buNone/>
            </a:pPr>
            <a:r>
              <a:rPr lang="cs-CZ" sz="5900" b="1" dirty="0">
                <a:latin typeface="+mj-lt"/>
              </a:rPr>
              <a:t>f</a:t>
            </a:r>
            <a:r>
              <a:rPr lang="cs-CZ" sz="5900" b="1" dirty="0" smtClean="0">
                <a:latin typeface="+mj-lt"/>
              </a:rPr>
              <a:t>inanční nástroj </a:t>
            </a:r>
          </a:p>
          <a:p>
            <a:pPr marL="109728" indent="0" algn="ctr">
              <a:buNone/>
            </a:pPr>
            <a:endParaRPr lang="cs-CZ" sz="5900" b="1" dirty="0" smtClean="0">
              <a:latin typeface="+mj-lt"/>
            </a:endParaRPr>
          </a:p>
          <a:p>
            <a:pPr algn="ctr"/>
            <a:endParaRPr lang="cs-CZ" sz="5900" b="1" dirty="0" smtClean="0">
              <a:latin typeface="+mj-lt"/>
            </a:endParaRPr>
          </a:p>
          <a:p>
            <a:pPr marL="109728" indent="0" algn="ctr">
              <a:buNone/>
            </a:pPr>
            <a:r>
              <a:rPr lang="cs-CZ" sz="5900" b="1" dirty="0" smtClean="0">
                <a:latin typeface="+mj-lt"/>
              </a:rPr>
              <a:t>každý stát  </a:t>
            </a:r>
          </a:p>
          <a:p>
            <a:pPr algn="ctr">
              <a:buFontTx/>
              <a:buNone/>
            </a:pPr>
            <a:r>
              <a:rPr lang="cs-CZ" sz="5900" b="1" dirty="0" smtClean="0">
                <a:latin typeface="+mj-lt"/>
              </a:rPr>
              <a:t> </a:t>
            </a:r>
            <a:r>
              <a:rPr lang="cs-CZ" sz="5900" b="1" dirty="0" err="1" smtClean="0">
                <a:latin typeface="+mj-lt"/>
              </a:rPr>
              <a:t>Creative</a:t>
            </a:r>
            <a:r>
              <a:rPr lang="cs-CZ" sz="5900" b="1" dirty="0" smtClean="0">
                <a:latin typeface="+mj-lt"/>
              </a:rPr>
              <a:t> </a:t>
            </a:r>
            <a:r>
              <a:rPr lang="cs-CZ" sz="5900" b="1" dirty="0" err="1" smtClean="0">
                <a:latin typeface="+mj-lt"/>
              </a:rPr>
              <a:t>Europe</a:t>
            </a:r>
            <a:r>
              <a:rPr lang="cs-CZ" sz="5900" b="1" dirty="0" smtClean="0">
                <a:latin typeface="+mj-lt"/>
              </a:rPr>
              <a:t> </a:t>
            </a:r>
            <a:r>
              <a:rPr lang="cs-CZ" sz="5900" b="1" dirty="0" err="1" smtClean="0">
                <a:latin typeface="+mj-lt"/>
              </a:rPr>
              <a:t>Desk</a:t>
            </a:r>
            <a:r>
              <a:rPr lang="cs-CZ" sz="5900" b="1" dirty="0" smtClean="0">
                <a:latin typeface="+mj-lt"/>
              </a:rPr>
              <a:t> </a:t>
            </a:r>
            <a:endParaRPr lang="cs-CZ" sz="5900" b="1" dirty="0" smtClean="0">
              <a:solidFill>
                <a:srgbClr val="C00000"/>
              </a:solidFill>
              <a:latin typeface="+mj-lt"/>
            </a:endParaRPr>
          </a:p>
          <a:p>
            <a:endParaRPr lang="cs-CZ" sz="5400" b="1" dirty="0">
              <a:latin typeface="Garamond" pitchFamily="18" charset="0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2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>
                <a:solidFill>
                  <a:srgbClr val="C00000"/>
                </a:solidFill>
              </a:rPr>
              <a:t>KREATIVNÍ EVROPA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65770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cs-CZ" sz="4100" b="1" dirty="0" smtClean="0">
                <a:solidFill>
                  <a:srgbClr val="C00000"/>
                </a:solidFill>
                <a:latin typeface="+mj-lt"/>
              </a:rPr>
              <a:t>Podpora </a:t>
            </a:r>
            <a:r>
              <a:rPr lang="cs-CZ" sz="4100" b="1" dirty="0">
                <a:solidFill>
                  <a:srgbClr val="C00000"/>
                </a:solidFill>
                <a:latin typeface="+mj-lt"/>
              </a:rPr>
              <a:t>kulturních a kreativních </a:t>
            </a:r>
            <a:r>
              <a:rPr lang="cs-CZ" sz="4100" b="1" dirty="0" smtClean="0">
                <a:solidFill>
                  <a:srgbClr val="C00000"/>
                </a:solidFill>
                <a:latin typeface="+mj-lt"/>
              </a:rPr>
              <a:t>odvětví</a:t>
            </a:r>
          </a:p>
          <a:p>
            <a:pPr>
              <a:buFontTx/>
              <a:buNone/>
            </a:pPr>
            <a:endParaRPr lang="cs-CZ" sz="4100" b="1" dirty="0">
              <a:solidFill>
                <a:srgbClr val="C00000"/>
              </a:solidFill>
              <a:latin typeface="+mj-lt"/>
            </a:endParaRPr>
          </a:p>
          <a:p>
            <a:pPr>
              <a:buFontTx/>
              <a:buChar char="-"/>
            </a:pPr>
            <a:r>
              <a:rPr lang="cs-CZ" sz="4100" b="1" dirty="0" smtClean="0">
                <a:latin typeface="+mj-lt"/>
              </a:rPr>
              <a:t>přístup </a:t>
            </a:r>
            <a:r>
              <a:rPr lang="cs-CZ" sz="4100" b="1" dirty="0">
                <a:latin typeface="+mj-lt"/>
              </a:rPr>
              <a:t>k financování</a:t>
            </a:r>
          </a:p>
          <a:p>
            <a:pPr>
              <a:buFontTx/>
              <a:buChar char="-"/>
            </a:pPr>
            <a:r>
              <a:rPr lang="cs-CZ" sz="4100" b="1" dirty="0" smtClean="0">
                <a:latin typeface="+mj-lt"/>
              </a:rPr>
              <a:t>roztříštěnost </a:t>
            </a:r>
            <a:r>
              <a:rPr lang="cs-CZ" sz="4100" b="1" dirty="0">
                <a:latin typeface="+mj-lt"/>
              </a:rPr>
              <a:t>trhu</a:t>
            </a:r>
          </a:p>
          <a:p>
            <a:pPr>
              <a:buFontTx/>
              <a:buChar char="-"/>
            </a:pPr>
            <a:r>
              <a:rPr lang="cs-CZ" sz="4100" b="1" dirty="0" smtClean="0">
                <a:latin typeface="+mj-lt"/>
              </a:rPr>
              <a:t>přechod </a:t>
            </a:r>
            <a:r>
              <a:rPr lang="cs-CZ" sz="4100" b="1" dirty="0">
                <a:latin typeface="+mj-lt"/>
              </a:rPr>
              <a:t>na digitální ekonomiku</a:t>
            </a:r>
          </a:p>
          <a:p>
            <a:pPr>
              <a:buFontTx/>
              <a:buChar char="-"/>
            </a:pPr>
            <a:endParaRPr lang="cs-CZ" sz="4100" b="1" dirty="0">
              <a:latin typeface="+mj-lt"/>
            </a:endParaRPr>
          </a:p>
          <a:p>
            <a:pPr marL="109728" indent="0">
              <a:buNone/>
            </a:pPr>
            <a:r>
              <a:rPr lang="cs-CZ" sz="4100" b="1" dirty="0">
                <a:solidFill>
                  <a:srgbClr val="C00000"/>
                </a:solidFill>
                <a:latin typeface="+mj-lt"/>
              </a:rPr>
              <a:t>Priority</a:t>
            </a:r>
            <a:r>
              <a:rPr lang="cs-CZ" sz="4100" b="1" dirty="0">
                <a:latin typeface="+mj-lt"/>
              </a:rPr>
              <a:t> – budování publika a práce s publikem, mediální a filmová gramotnost</a:t>
            </a:r>
          </a:p>
          <a:p>
            <a:pPr marL="109728" indent="0">
              <a:buNone/>
            </a:pPr>
            <a:r>
              <a:rPr lang="cs-CZ" sz="3200" b="1" dirty="0" smtClean="0">
                <a:latin typeface="Garamond" pitchFamily="18" charset="0"/>
              </a:rPr>
              <a:t>- </a:t>
            </a:r>
            <a:endParaRPr lang="cs-CZ" sz="3200" b="1" dirty="0">
              <a:latin typeface="Garamond" pitchFamily="18" charset="0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119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>
                <a:solidFill>
                  <a:srgbClr val="C00000"/>
                </a:solidFill>
              </a:rPr>
              <a:t>MEDIA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65770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endParaRPr lang="cs-CZ" sz="5400" dirty="0"/>
          </a:p>
          <a:p>
            <a:pPr marL="109728" indent="0" algn="ctr">
              <a:buNone/>
            </a:pPr>
            <a:r>
              <a:rPr lang="cs-CZ" sz="5900" b="1" dirty="0" smtClean="0">
                <a:latin typeface="+mj-lt"/>
              </a:rPr>
              <a:t>34 členských států: </a:t>
            </a:r>
            <a:r>
              <a:rPr lang="cs-CZ" sz="5900" b="1" dirty="0">
                <a:latin typeface="+mj-lt"/>
              </a:rPr>
              <a:t>EU + EHS, Malta, </a:t>
            </a:r>
            <a:r>
              <a:rPr lang="cs-CZ" sz="5900" b="1" dirty="0" smtClean="0">
                <a:latin typeface="+mj-lt"/>
              </a:rPr>
              <a:t>Kypr, </a:t>
            </a:r>
            <a:r>
              <a:rPr lang="cs-CZ" sz="5900" b="1" dirty="0" err="1">
                <a:latin typeface="+mj-lt"/>
              </a:rPr>
              <a:t>Switzerland</a:t>
            </a:r>
            <a:r>
              <a:rPr lang="cs-CZ" sz="5900" b="1" dirty="0">
                <a:latin typeface="+mj-lt"/>
              </a:rPr>
              <a:t>, </a:t>
            </a:r>
            <a:r>
              <a:rPr lang="cs-CZ" sz="5900" b="1" dirty="0" err="1">
                <a:latin typeface="+mj-lt"/>
              </a:rPr>
              <a:t>Lichtenstein</a:t>
            </a:r>
            <a:r>
              <a:rPr lang="cs-CZ" sz="5900" b="1" dirty="0">
                <a:latin typeface="+mj-lt"/>
              </a:rPr>
              <a:t>, </a:t>
            </a:r>
            <a:r>
              <a:rPr lang="cs-CZ" sz="5900" b="1" dirty="0" err="1">
                <a:latin typeface="+mj-lt"/>
              </a:rPr>
              <a:t>Croatia</a:t>
            </a:r>
            <a:r>
              <a:rPr lang="cs-CZ" sz="5900" b="1" dirty="0">
                <a:latin typeface="+mj-lt"/>
              </a:rPr>
              <a:t>, </a:t>
            </a:r>
            <a:r>
              <a:rPr lang="cs-CZ" sz="5900" b="1" dirty="0" err="1">
                <a:latin typeface="+mj-lt"/>
              </a:rPr>
              <a:t>Bulgaria</a:t>
            </a:r>
            <a:r>
              <a:rPr lang="cs-CZ" sz="5900" b="1" dirty="0">
                <a:latin typeface="+mj-lt"/>
              </a:rPr>
              <a:t>, </a:t>
            </a:r>
            <a:r>
              <a:rPr lang="cs-CZ" sz="5900" b="1" dirty="0" err="1" smtClean="0">
                <a:latin typeface="+mj-lt"/>
              </a:rPr>
              <a:t>Romania</a:t>
            </a:r>
            <a:r>
              <a:rPr lang="cs-CZ" sz="5900" b="1" dirty="0" smtClean="0">
                <a:latin typeface="+mj-lt"/>
              </a:rPr>
              <a:t>, </a:t>
            </a:r>
            <a:r>
              <a:rPr lang="cs-CZ" sz="5900" b="1" dirty="0" err="1" smtClean="0">
                <a:latin typeface="+mj-lt"/>
              </a:rPr>
              <a:t>BaH</a:t>
            </a:r>
            <a:r>
              <a:rPr lang="cs-CZ" sz="5900" b="1" dirty="0" smtClean="0">
                <a:latin typeface="+mj-lt"/>
              </a:rPr>
              <a:t>, Černá hora</a:t>
            </a:r>
            <a:endParaRPr lang="cs-CZ" sz="5900" b="1" dirty="0">
              <a:latin typeface="+mj-lt"/>
            </a:endParaRPr>
          </a:p>
          <a:p>
            <a:pPr algn="ctr"/>
            <a:endParaRPr lang="cs-CZ" sz="5900" b="1" dirty="0" smtClean="0">
              <a:latin typeface="+mj-lt"/>
            </a:endParaRPr>
          </a:p>
          <a:p>
            <a:pPr marL="109728" indent="0" algn="ctr">
              <a:buNone/>
            </a:pPr>
            <a:r>
              <a:rPr lang="cs-CZ" sz="5900" b="1" dirty="0">
                <a:latin typeface="+mj-lt"/>
              </a:rPr>
              <a:t>k</a:t>
            </a:r>
            <a:r>
              <a:rPr lang="cs-CZ" sz="5900" b="1" dirty="0" smtClean="0">
                <a:latin typeface="+mj-lt"/>
              </a:rPr>
              <a:t>aždý stát  </a:t>
            </a:r>
          </a:p>
          <a:p>
            <a:pPr algn="ctr">
              <a:buFontTx/>
              <a:buNone/>
            </a:pPr>
            <a:r>
              <a:rPr lang="cs-CZ" sz="5900" b="1" dirty="0" smtClean="0">
                <a:latin typeface="+mj-lt"/>
              </a:rPr>
              <a:t>  </a:t>
            </a:r>
            <a:r>
              <a:rPr lang="cs-CZ" sz="5900" b="1" dirty="0">
                <a:latin typeface="+mj-lt"/>
              </a:rPr>
              <a:t>MEDIA </a:t>
            </a:r>
            <a:r>
              <a:rPr lang="cs-CZ" sz="5900" b="1" dirty="0" err="1">
                <a:latin typeface="+mj-lt"/>
              </a:rPr>
              <a:t>Desk</a:t>
            </a:r>
            <a:r>
              <a:rPr lang="cs-CZ" sz="5900" b="1" dirty="0">
                <a:latin typeface="+mj-lt"/>
              </a:rPr>
              <a:t> /  </a:t>
            </a:r>
            <a:r>
              <a:rPr lang="cs-CZ" sz="5900" b="1" dirty="0" err="1">
                <a:latin typeface="+mj-lt"/>
              </a:rPr>
              <a:t>Antennae</a:t>
            </a:r>
            <a:endParaRPr lang="cs-CZ" sz="5900" b="1" dirty="0">
              <a:latin typeface="+mj-lt"/>
            </a:endParaRPr>
          </a:p>
          <a:p>
            <a:endParaRPr lang="cs-CZ" sz="5400" b="1" dirty="0">
              <a:latin typeface="Garamond" pitchFamily="18" charset="0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  <a:defRPr/>
            </a:pPr>
            <a:endParaRPr lang="cs-CZ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Logo MED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836712"/>
            <a:ext cx="255511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7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1150</TotalTime>
  <Words>1505</Words>
  <Application>Microsoft Office PowerPoint</Application>
  <PresentationFormat>Předvádění na obrazovce (4:3)</PresentationFormat>
  <Paragraphs>487</Paragraphs>
  <Slides>48</Slides>
  <Notes>23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0" baseType="lpstr">
      <vt:lpstr>Urbanistický</vt:lpstr>
      <vt:lpstr>Graf</vt:lpstr>
      <vt:lpstr>Audiovizuální politika EU Program MEDIA – Kreativní Evropa FILM V DIGITÁLNÍ ÉŘE</vt:lpstr>
      <vt:lpstr>EVROPA – audiovizuální průmysl</vt:lpstr>
      <vt:lpstr> EVROPA - audiovizuální průmysl  </vt:lpstr>
      <vt:lpstr>PODPORA</vt:lpstr>
      <vt:lpstr>Audiovizuální politika EU</vt:lpstr>
      <vt:lpstr>Audiovizuální politika EU</vt:lpstr>
      <vt:lpstr> MEDIA – KREATIVNÍ EVROPA </vt:lpstr>
      <vt:lpstr> KREATIVNÍ EVROPA </vt:lpstr>
      <vt:lpstr> MEDIA </vt:lpstr>
      <vt:lpstr>MEDIA – okruhy podpory</vt:lpstr>
      <vt:lpstr>MEDIA – NOVÉ</vt:lpstr>
      <vt:lpstr> MEDIA - PRINCIPY </vt:lpstr>
      <vt:lpstr>Prezentace aplikace PowerPoint</vt:lpstr>
      <vt:lpstr>DALŠÍ INFORMACE</vt:lpstr>
      <vt:lpstr>Prezentace aplikace PowerPoint</vt:lpstr>
      <vt:lpstr>Prezentace aplikace PowerPoint</vt:lpstr>
      <vt:lpstr> MEDIA Development </vt:lpstr>
      <vt:lpstr>Co lze financovat?</vt:lpstr>
      <vt:lpstr>Druhy financování</vt:lpstr>
      <vt:lpstr>Jaké společnosti?</vt:lpstr>
      <vt:lpstr>Hlavní podmínky</vt:lpstr>
      <vt:lpstr>Jaké projekty ?</vt:lpstr>
      <vt:lpstr> ….výsledky </vt:lpstr>
      <vt:lpstr>Požadavky na projekt </vt:lpstr>
      <vt:lpstr>Prezentace aplikace PowerPoint</vt:lpstr>
      <vt:lpstr> MEDIA Training </vt:lpstr>
      <vt:lpstr>Prezentace aplikace PowerPoint</vt:lpstr>
      <vt:lpstr>Prezentace aplikace PowerPoint</vt:lpstr>
      <vt:lpstr>Prezentace aplikace PowerPoint</vt:lpstr>
      <vt:lpstr>Program</vt:lpstr>
      <vt:lpstr>BUDOUCNOST FILMU ?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Crowdfunding</vt:lpstr>
      <vt:lpstr>Crowdfunding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přeji hodně úspěchů!!!!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2007</dc:title>
  <dc:creator>ondrejcakova</dc:creator>
  <cp:lastModifiedBy>Daniela Staníková</cp:lastModifiedBy>
  <cp:revision>115</cp:revision>
  <dcterms:created xsi:type="dcterms:W3CDTF">2009-04-22T18:34:58Z</dcterms:created>
  <dcterms:modified xsi:type="dcterms:W3CDTF">2013-11-24T20:23:27Z</dcterms:modified>
</cp:coreProperties>
</file>