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B6EA-946D-6F4E-A989-3083F99D70D1}" type="datetimeFigureOut">
              <a:rPr lang="en-US" smtClean="0"/>
              <a:t>09.09.13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55C0-A7C2-854C-B249-37F9B30B1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B6EA-946D-6F4E-A989-3083F99D70D1}" type="datetimeFigureOut">
              <a:rPr lang="en-US" smtClean="0"/>
              <a:t>09.09.13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55C0-A7C2-854C-B249-37F9B30B1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B6EA-946D-6F4E-A989-3083F99D70D1}" type="datetimeFigureOut">
              <a:rPr lang="en-US" smtClean="0"/>
              <a:t>09.09.13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55C0-A7C2-854C-B249-37F9B30B1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B6EA-946D-6F4E-A989-3083F99D70D1}" type="datetimeFigureOut">
              <a:rPr lang="en-US" smtClean="0"/>
              <a:t>09.09.13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55C0-A7C2-854C-B249-37F9B30B1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B6EA-946D-6F4E-A989-3083F99D70D1}" type="datetimeFigureOut">
              <a:rPr lang="en-US" smtClean="0"/>
              <a:t>09.09.13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55C0-A7C2-854C-B249-37F9B30B1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B6EA-946D-6F4E-A989-3083F99D70D1}" type="datetimeFigureOut">
              <a:rPr lang="en-US" smtClean="0"/>
              <a:t>09.09.13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55C0-A7C2-854C-B249-37F9B30B1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B6EA-946D-6F4E-A989-3083F99D70D1}" type="datetimeFigureOut">
              <a:rPr lang="en-US" smtClean="0"/>
              <a:t>09.09.13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55C0-A7C2-854C-B249-37F9B30B1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B6EA-946D-6F4E-A989-3083F99D70D1}" type="datetimeFigureOut">
              <a:rPr lang="en-US" smtClean="0"/>
              <a:t>09.09.13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55C0-A7C2-854C-B249-37F9B30B1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B6EA-946D-6F4E-A989-3083F99D70D1}" type="datetimeFigureOut">
              <a:rPr lang="en-US" smtClean="0"/>
              <a:t>09.09.13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55C0-A7C2-854C-B249-37F9B30B1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B6EA-946D-6F4E-A989-3083F99D70D1}" type="datetimeFigureOut">
              <a:rPr lang="en-US" smtClean="0"/>
              <a:t>09.09.13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55C0-A7C2-854C-B249-37F9B30B1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B6EA-946D-6F4E-A989-3083F99D70D1}" type="datetimeFigureOut">
              <a:rPr lang="en-US" smtClean="0"/>
              <a:t>09.09.13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55C0-A7C2-854C-B249-37F9B30B1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B6EA-946D-6F4E-A989-3083F99D70D1}" type="datetimeFigureOut">
              <a:rPr lang="en-US" smtClean="0"/>
              <a:t>09.09.13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55C0-A7C2-854C-B249-37F9B30B161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socialniteorie.cz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fashionintofilm.wordpress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4318" y="1530765"/>
            <a:ext cx="6736164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“Let’s put our clothes on and face the world”</a:t>
            </a:r>
          </a:p>
          <a:p>
            <a:endParaRPr lang="en-US" sz="3600" b="1" dirty="0"/>
          </a:p>
          <a:p>
            <a:r>
              <a:rPr lang="en-US" sz="3600" b="1" dirty="0" smtClean="0"/>
              <a:t>FAV 259</a:t>
            </a:r>
          </a:p>
          <a:p>
            <a:r>
              <a:rPr lang="en-US" sz="3600" b="1" dirty="0" err="1" smtClean="0"/>
              <a:t>Šaty</a:t>
            </a:r>
            <a:r>
              <a:rPr lang="en-US" sz="3600" b="1" dirty="0" smtClean="0"/>
              <a:t> / </a:t>
            </a:r>
            <a:r>
              <a:rPr lang="en-US" sz="3600" b="1" dirty="0" err="1" smtClean="0"/>
              <a:t>Kostým</a:t>
            </a:r>
            <a:r>
              <a:rPr lang="en-US" sz="3600" b="1" dirty="0" smtClean="0"/>
              <a:t> / </a:t>
            </a:r>
            <a:r>
              <a:rPr lang="en-US" sz="3600" b="1" dirty="0" err="1" smtClean="0"/>
              <a:t>Móda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filmu</a:t>
            </a:r>
            <a:endParaRPr lang="en-US" sz="3600" b="1" dirty="0" smtClean="0"/>
          </a:p>
          <a:p>
            <a:endParaRPr lang="en-US" sz="2800" dirty="0"/>
          </a:p>
          <a:p>
            <a:r>
              <a:rPr lang="en-US" sz="2800" dirty="0" smtClean="0"/>
              <a:t>             Mgr. Šárka Gmiterková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18. 9. 2013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961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Laura </a:t>
            </a:r>
            <a:r>
              <a:rPr lang="en-US" sz="3200" dirty="0" err="1" smtClean="0"/>
              <a:t>Mulvey</a:t>
            </a:r>
            <a:r>
              <a:rPr lang="en-US" sz="3200" dirty="0" smtClean="0"/>
              <a:t> – </a:t>
            </a:r>
            <a:r>
              <a:rPr lang="en-US" sz="3200" dirty="0" err="1" smtClean="0"/>
              <a:t>Vizuální</a:t>
            </a:r>
            <a:r>
              <a:rPr lang="en-US" sz="3200" dirty="0" smtClean="0"/>
              <a:t> </a:t>
            </a:r>
            <a:r>
              <a:rPr lang="en-US" sz="3200" dirty="0" err="1" smtClean="0"/>
              <a:t>slast</a:t>
            </a:r>
            <a:r>
              <a:rPr lang="en-US" sz="3200" dirty="0" smtClean="0"/>
              <a:t> a </a:t>
            </a:r>
            <a:r>
              <a:rPr lang="en-US" sz="3200" dirty="0" err="1" smtClean="0"/>
              <a:t>narativní</a:t>
            </a:r>
            <a:r>
              <a:rPr lang="en-US" sz="3200" dirty="0" smtClean="0"/>
              <a:t> film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6568" y="1687320"/>
            <a:ext cx="90831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Kombinace</a:t>
            </a:r>
            <a:r>
              <a:rPr lang="en-US" sz="2400" dirty="0" smtClean="0"/>
              <a:t> </a:t>
            </a:r>
            <a:r>
              <a:rPr lang="en-US" sz="2400" dirty="0" err="1" smtClean="0"/>
              <a:t>psychoanalýzy</a:t>
            </a:r>
            <a:r>
              <a:rPr lang="en-US" sz="2400" dirty="0" smtClean="0"/>
              <a:t> a </a:t>
            </a:r>
            <a:r>
              <a:rPr lang="en-US" sz="2400" dirty="0" err="1" smtClean="0"/>
              <a:t>neomarxismu</a:t>
            </a:r>
            <a:r>
              <a:rPr lang="en-US" sz="2400" dirty="0" smtClean="0"/>
              <a:t> – </a:t>
            </a:r>
            <a:r>
              <a:rPr lang="en-US" sz="2400" dirty="0" err="1" smtClean="0"/>
              <a:t>politický</a:t>
            </a:r>
            <a:r>
              <a:rPr lang="en-US" sz="2400" dirty="0" smtClean="0"/>
              <a:t> manifest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spíš</a:t>
            </a:r>
            <a:r>
              <a:rPr lang="en-US" sz="2400" dirty="0" smtClean="0"/>
              <a:t> </a:t>
            </a:r>
            <a:r>
              <a:rPr lang="en-US" sz="2400" dirty="0" err="1" smtClean="0"/>
              <a:t>než</a:t>
            </a:r>
            <a:r>
              <a:rPr lang="en-US" sz="2400" dirty="0" smtClean="0"/>
              <a:t> </a:t>
            </a:r>
            <a:r>
              <a:rPr lang="en-US" sz="2400" dirty="0" err="1" smtClean="0"/>
              <a:t>koherentní</a:t>
            </a:r>
            <a:r>
              <a:rPr lang="en-US" sz="2400" dirty="0" smtClean="0"/>
              <a:t> a </a:t>
            </a:r>
            <a:r>
              <a:rPr lang="en-US" sz="2400" dirty="0" err="1" smtClean="0"/>
              <a:t>analytické</a:t>
            </a:r>
            <a:r>
              <a:rPr lang="en-US" sz="2400" dirty="0" smtClean="0"/>
              <a:t> </a:t>
            </a:r>
            <a:r>
              <a:rPr lang="en-US" sz="2400" dirty="0" err="1" smtClean="0"/>
              <a:t>nastínění</a:t>
            </a:r>
            <a:r>
              <a:rPr lang="en-US" sz="2400" dirty="0" smtClean="0"/>
              <a:t> </a:t>
            </a:r>
            <a:r>
              <a:rPr lang="en-US" sz="2400" dirty="0" err="1" smtClean="0"/>
              <a:t>interpretační</a:t>
            </a:r>
            <a:r>
              <a:rPr lang="en-US" sz="2400" dirty="0" smtClean="0"/>
              <a:t> </a:t>
            </a:r>
            <a:r>
              <a:rPr lang="en-US" sz="2400" dirty="0" err="1" smtClean="0"/>
              <a:t>metody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Patriarchální</a:t>
            </a:r>
            <a:r>
              <a:rPr lang="en-US" sz="2400" dirty="0" smtClean="0"/>
              <a:t> </a:t>
            </a:r>
            <a:r>
              <a:rPr lang="en-US" sz="2400" dirty="0" err="1" smtClean="0"/>
              <a:t>společnost</a:t>
            </a:r>
            <a:r>
              <a:rPr lang="en-US" sz="2400" dirty="0" smtClean="0"/>
              <a:t> / </a:t>
            </a:r>
            <a:r>
              <a:rPr lang="en-US" sz="2400" dirty="0" err="1" smtClean="0"/>
              <a:t>kultura</a:t>
            </a:r>
            <a:r>
              <a:rPr lang="en-US" sz="2400" dirty="0" smtClean="0"/>
              <a:t> </a:t>
            </a:r>
            <a:r>
              <a:rPr lang="en-US" sz="2400" dirty="0" err="1" smtClean="0"/>
              <a:t>závislá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obrazu</a:t>
            </a:r>
            <a:r>
              <a:rPr lang="en-US" sz="2400" dirty="0" smtClean="0"/>
              <a:t> </a:t>
            </a:r>
            <a:r>
              <a:rPr lang="en-US" sz="2400" dirty="0" err="1" smtClean="0"/>
              <a:t>kastrované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ženy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Pozice</a:t>
            </a:r>
            <a:r>
              <a:rPr lang="en-US" sz="2400" dirty="0" smtClean="0"/>
              <a:t> </a:t>
            </a:r>
            <a:r>
              <a:rPr lang="en-US" sz="2400" dirty="0" err="1" smtClean="0"/>
              <a:t>diváka</a:t>
            </a:r>
            <a:r>
              <a:rPr lang="en-US" sz="2400" dirty="0" smtClean="0"/>
              <a:t> v </a:t>
            </a:r>
            <a:r>
              <a:rPr lang="en-US" sz="2400" dirty="0" err="1" smtClean="0"/>
              <a:t>kině</a:t>
            </a:r>
            <a:r>
              <a:rPr lang="en-US" sz="2400" dirty="0" smtClean="0"/>
              <a:t> – </a:t>
            </a:r>
            <a:r>
              <a:rPr lang="en-US" sz="2400" dirty="0" err="1" smtClean="0"/>
              <a:t>skopofolie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slast</a:t>
            </a:r>
            <a:r>
              <a:rPr lang="en-US" sz="2400" dirty="0" smtClean="0"/>
              <a:t> z </a:t>
            </a:r>
            <a:r>
              <a:rPr lang="en-US" sz="2400" dirty="0" err="1" smtClean="0"/>
              <a:t>dívání</a:t>
            </a:r>
            <a:r>
              <a:rPr lang="en-US" sz="2400" dirty="0" smtClean="0"/>
              <a:t> se)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	   - stadium </a:t>
            </a:r>
            <a:r>
              <a:rPr lang="en-US" sz="2400" dirty="0" err="1" smtClean="0"/>
              <a:t>zrcadla</a:t>
            </a:r>
            <a:r>
              <a:rPr lang="en-US" sz="2400" dirty="0" smtClean="0"/>
              <a:t> (</a:t>
            </a:r>
            <a:r>
              <a:rPr lang="en-US" sz="2400" dirty="0" err="1" smtClean="0"/>
              <a:t>nutné</a:t>
            </a:r>
            <a:r>
              <a:rPr lang="en-US" sz="2400" dirty="0" smtClean="0"/>
              <a:t> pro </a:t>
            </a:r>
            <a:r>
              <a:rPr lang="en-US" sz="2400" dirty="0" err="1" smtClean="0"/>
              <a:t>schopnost</a:t>
            </a:r>
            <a:r>
              <a:rPr lang="en-US" sz="2400" dirty="0" smtClean="0"/>
              <a:t>     						     </a:t>
            </a:r>
            <a:r>
              <a:rPr lang="en-US" sz="2400" dirty="0" err="1" smtClean="0"/>
              <a:t>identifikace</a:t>
            </a:r>
            <a:r>
              <a:rPr lang="en-US" sz="2400" dirty="0" smtClean="0"/>
              <a:t> s </a:t>
            </a:r>
            <a:r>
              <a:rPr lang="en-US" sz="2400" dirty="0" err="1" smtClean="0"/>
              <a:t>obrazem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plátně</a:t>
            </a:r>
            <a:r>
              <a:rPr lang="en-US" sz="2400" dirty="0" smtClean="0"/>
              <a:t>)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To-be-looked-at-ness – </a:t>
            </a:r>
            <a:r>
              <a:rPr lang="en-US" sz="2400" dirty="0" err="1" smtClean="0"/>
              <a:t>bytí</a:t>
            </a:r>
            <a:r>
              <a:rPr lang="en-US" sz="2400" dirty="0" smtClean="0"/>
              <a:t> pro </a:t>
            </a:r>
            <a:r>
              <a:rPr lang="en-US" sz="2400" dirty="0" err="1" smtClean="0"/>
              <a:t>pohled</a:t>
            </a:r>
            <a:r>
              <a:rPr lang="en-US" sz="2400" dirty="0" smtClean="0"/>
              <a:t>, </a:t>
            </a:r>
            <a:r>
              <a:rPr lang="en-US" sz="2400" dirty="0" err="1" smtClean="0"/>
              <a:t>pasivní</a:t>
            </a:r>
            <a:r>
              <a:rPr lang="en-US" sz="2400" dirty="0" smtClean="0"/>
              <a:t> </a:t>
            </a:r>
            <a:r>
              <a:rPr lang="en-US" sz="2400" dirty="0" err="1" smtClean="0"/>
              <a:t>ženská</a:t>
            </a:r>
            <a:r>
              <a:rPr lang="en-US" sz="2400" dirty="0" smtClean="0"/>
              <a:t> </a:t>
            </a:r>
            <a:r>
              <a:rPr lang="en-US" sz="2400" dirty="0" err="1" smtClean="0"/>
              <a:t>pozice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přerušuje</a:t>
            </a:r>
            <a:r>
              <a:rPr lang="en-US" sz="2400" dirty="0" smtClean="0"/>
              <a:t> </a:t>
            </a:r>
            <a:r>
              <a:rPr lang="en-US" sz="2400" dirty="0" err="1" smtClean="0"/>
              <a:t>narativní</a:t>
            </a:r>
            <a:r>
              <a:rPr lang="en-US" sz="2400" dirty="0" smtClean="0"/>
              <a:t> </a:t>
            </a:r>
            <a:r>
              <a:rPr lang="en-US" sz="2400" dirty="0" err="1" smtClean="0"/>
              <a:t>tok</a:t>
            </a:r>
            <a:r>
              <a:rPr lang="en-US" sz="2400" dirty="0" smtClean="0"/>
              <a:t>, </a:t>
            </a:r>
            <a:r>
              <a:rPr lang="en-US" sz="2400" dirty="0" err="1" smtClean="0"/>
              <a:t>vybízí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kontemplaci</a:t>
            </a:r>
            <a:r>
              <a:rPr lang="en-US" sz="2400" dirty="0" smtClean="0"/>
              <a:t>, </a:t>
            </a:r>
            <a:r>
              <a:rPr lang="en-US" sz="2400" dirty="0" err="1" smtClean="0"/>
              <a:t>fragmentárnost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Look </a:t>
            </a:r>
            <a:r>
              <a:rPr lang="en-US" sz="2400" dirty="0" err="1" smtClean="0"/>
              <a:t>vs</a:t>
            </a:r>
            <a:r>
              <a:rPr lang="en-US" sz="2400" dirty="0" smtClean="0"/>
              <a:t> Gaze – </a:t>
            </a:r>
            <a:r>
              <a:rPr lang="en-US" sz="2400" dirty="0" err="1" smtClean="0"/>
              <a:t>nepříznakový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přivlast</a:t>
            </a:r>
            <a:r>
              <a:rPr lang="en-US" sz="2400" dirty="0" err="1" smtClean="0"/>
              <a:t>ňující</a:t>
            </a:r>
            <a:r>
              <a:rPr lang="en-US" sz="2400" dirty="0" smtClean="0"/>
              <a:t> </a:t>
            </a:r>
            <a:r>
              <a:rPr lang="en-US" sz="2400" dirty="0" err="1" smtClean="0"/>
              <a:t>mocenský</a:t>
            </a:r>
            <a:r>
              <a:rPr lang="en-US" sz="2400" dirty="0" smtClean="0"/>
              <a:t> </a:t>
            </a:r>
            <a:r>
              <a:rPr lang="en-US" sz="2400" dirty="0" err="1" smtClean="0"/>
              <a:t>pohled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Divák</a:t>
            </a:r>
            <a:r>
              <a:rPr lang="en-US" sz="2400" dirty="0" smtClean="0"/>
              <a:t> se </a:t>
            </a:r>
            <a:r>
              <a:rPr lang="en-US" sz="2400" dirty="0" err="1" smtClean="0"/>
              <a:t>prostřednictvím</a:t>
            </a:r>
            <a:r>
              <a:rPr lang="en-US" sz="2400" dirty="0" smtClean="0"/>
              <a:t> gaze </a:t>
            </a:r>
            <a:r>
              <a:rPr lang="en-US" sz="2400" dirty="0" err="1" smtClean="0"/>
              <a:t>identifikuje</a:t>
            </a:r>
            <a:r>
              <a:rPr lang="en-US" sz="2400" dirty="0" smtClean="0"/>
              <a:t> s </a:t>
            </a:r>
            <a:r>
              <a:rPr lang="en-US" sz="2400" dirty="0" err="1" smtClean="0"/>
              <a:t>aktivní</a:t>
            </a:r>
            <a:r>
              <a:rPr lang="en-US" sz="2400" dirty="0" smtClean="0"/>
              <a:t> (</a:t>
            </a:r>
            <a:r>
              <a:rPr lang="en-US" sz="2400" dirty="0" err="1" smtClean="0"/>
              <a:t>mužskou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>     </a:t>
            </a:r>
            <a:r>
              <a:rPr lang="en-US" sz="2400" dirty="0" err="1"/>
              <a:t>p</a:t>
            </a:r>
            <a:r>
              <a:rPr lang="en-US" sz="2400" dirty="0" err="1" smtClean="0"/>
              <a:t>ostavou</a:t>
            </a:r>
            <a:r>
              <a:rPr lang="en-US" sz="2400" dirty="0" smtClean="0"/>
              <a:t> / </a:t>
            </a:r>
            <a:r>
              <a:rPr lang="en-US" sz="2400" dirty="0" err="1" smtClean="0"/>
              <a:t>hybatelem</a:t>
            </a:r>
            <a:r>
              <a:rPr lang="en-US" sz="2400" dirty="0" smtClean="0"/>
              <a:t> </a:t>
            </a:r>
            <a:r>
              <a:rPr lang="en-US" sz="2400" dirty="0" err="1" smtClean="0"/>
              <a:t>děje</a:t>
            </a:r>
            <a:r>
              <a:rPr lang="en-US" sz="2400" dirty="0" smtClean="0"/>
              <a:t> a </a:t>
            </a:r>
            <a:r>
              <a:rPr lang="en-US" sz="2400" dirty="0" err="1" smtClean="0"/>
              <a:t>skrz</a:t>
            </a:r>
            <a:r>
              <a:rPr lang="en-US" sz="2400" dirty="0" smtClean="0"/>
              <a:t> </a:t>
            </a:r>
            <a:r>
              <a:rPr lang="en-US" sz="2400" dirty="0" err="1" smtClean="0"/>
              <a:t>něj</a:t>
            </a:r>
            <a:r>
              <a:rPr lang="en-US" sz="2400" dirty="0" smtClean="0"/>
              <a:t> </a:t>
            </a:r>
            <a:r>
              <a:rPr lang="en-US" sz="2400" dirty="0" err="1" smtClean="0"/>
              <a:t>získá</a:t>
            </a:r>
            <a:r>
              <a:rPr lang="en-US" sz="2400" dirty="0" smtClean="0"/>
              <a:t> </a:t>
            </a:r>
            <a:r>
              <a:rPr lang="en-US" sz="2400" dirty="0" err="1" smtClean="0"/>
              <a:t>ženskou</a:t>
            </a:r>
            <a:r>
              <a:rPr lang="en-US" sz="2400" dirty="0" smtClean="0"/>
              <a:t> (</a:t>
            </a:r>
            <a:r>
              <a:rPr lang="en-US" sz="2400" dirty="0" err="1" smtClean="0"/>
              <a:t>pasivní</a:t>
            </a:r>
            <a:r>
              <a:rPr lang="en-US" sz="2400" dirty="0" smtClean="0"/>
              <a:t>)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postavu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4477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Překonání</a:t>
            </a:r>
            <a:r>
              <a:rPr lang="en-US" dirty="0" smtClean="0"/>
              <a:t> </a:t>
            </a:r>
            <a:r>
              <a:rPr lang="en-US" dirty="0" err="1" smtClean="0"/>
              <a:t>kastrační</a:t>
            </a:r>
            <a:r>
              <a:rPr lang="en-US" dirty="0" smtClean="0"/>
              <a:t> </a:t>
            </a:r>
            <a:r>
              <a:rPr lang="en-US" dirty="0" err="1" smtClean="0"/>
              <a:t>úzkosti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SADISMUS </a:t>
            </a:r>
            <a:r>
              <a:rPr lang="en-US" dirty="0" err="1" smtClean="0"/>
              <a:t>vyžaduje</a:t>
            </a:r>
            <a:r>
              <a:rPr lang="en-US" dirty="0" smtClean="0"/>
              <a:t> </a:t>
            </a:r>
            <a:r>
              <a:rPr lang="en-US" dirty="0" err="1" smtClean="0"/>
              <a:t>příběh</a:t>
            </a:r>
            <a:endParaRPr lang="en-US" dirty="0"/>
          </a:p>
        </p:txBody>
      </p:sp>
      <p:pic>
        <p:nvPicPr>
          <p:cNvPr id="8" name="Content Placeholder 7" descr="Snímek obrazovky 2013-09-16 v 16.44.03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r="1804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Bezčasí</a:t>
            </a:r>
            <a:r>
              <a:rPr lang="en-US" dirty="0" smtClean="0"/>
              <a:t> FETIŠISMU</a:t>
            </a:r>
            <a:endParaRPr lang="en-US" dirty="0"/>
          </a:p>
        </p:txBody>
      </p:sp>
      <p:pic>
        <p:nvPicPr>
          <p:cNvPr id="9" name="Content Placeholder 8" descr="Marlene_Nohy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r="105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525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Josef von Sternberg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154" y="1843876"/>
            <a:ext cx="9007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Celkem</a:t>
            </a:r>
            <a:r>
              <a:rPr lang="en-US" sz="2400" dirty="0" smtClean="0"/>
              <a:t> 7 </a:t>
            </a:r>
            <a:r>
              <a:rPr lang="en-US" sz="2400" dirty="0" err="1" smtClean="0"/>
              <a:t>filmů</a:t>
            </a:r>
            <a:r>
              <a:rPr lang="en-US" sz="2400" dirty="0" smtClean="0"/>
              <a:t> s Marlene </a:t>
            </a:r>
            <a:r>
              <a:rPr lang="en-US" sz="2400" dirty="0" err="1" smtClean="0"/>
              <a:t>Dietrichovou</a:t>
            </a:r>
            <a:r>
              <a:rPr lang="en-US" sz="2400" dirty="0" smtClean="0"/>
              <a:t>, </a:t>
            </a:r>
            <a:r>
              <a:rPr lang="en-US" sz="2400" dirty="0" err="1" smtClean="0"/>
              <a:t>které</a:t>
            </a:r>
            <a:r>
              <a:rPr lang="en-US" sz="2400" dirty="0" smtClean="0"/>
              <a:t> </a:t>
            </a:r>
            <a:r>
              <a:rPr lang="en-US" sz="2400" dirty="0" err="1" smtClean="0"/>
              <a:t>jsou</a:t>
            </a:r>
            <a:r>
              <a:rPr lang="en-US" sz="2400" dirty="0" smtClean="0"/>
              <a:t> </a:t>
            </a:r>
            <a:r>
              <a:rPr lang="en-US" sz="2400" dirty="0" err="1" smtClean="0"/>
              <a:t>námětem</a:t>
            </a:r>
            <a:r>
              <a:rPr lang="en-US" sz="2400" dirty="0" smtClean="0"/>
              <a:t> </a:t>
            </a:r>
            <a:r>
              <a:rPr lang="en-US" sz="2400" dirty="0" err="1" smtClean="0"/>
              <a:t>řady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akademických</a:t>
            </a:r>
            <a:r>
              <a:rPr lang="en-US" sz="2400" dirty="0" smtClean="0"/>
              <a:t> </a:t>
            </a:r>
            <a:r>
              <a:rPr lang="en-US" sz="2400" dirty="0" err="1" smtClean="0"/>
              <a:t>studií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i="1" dirty="0" err="1" smtClean="0"/>
              <a:t>Modrý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anděl</a:t>
            </a:r>
            <a:r>
              <a:rPr lang="en-US" sz="2400" dirty="0" smtClean="0"/>
              <a:t> (1930), </a:t>
            </a:r>
            <a:r>
              <a:rPr lang="en-US" sz="2400" i="1" dirty="0" err="1"/>
              <a:t>Maroko</a:t>
            </a:r>
            <a:r>
              <a:rPr lang="en-US" sz="2400" dirty="0" smtClean="0"/>
              <a:t> ( 1930), </a:t>
            </a:r>
            <a:r>
              <a:rPr lang="en-US" sz="2400" i="1" dirty="0"/>
              <a:t>X27</a:t>
            </a:r>
            <a:r>
              <a:rPr lang="en-US" sz="2400" dirty="0" smtClean="0"/>
              <a:t> (1931), </a:t>
            </a:r>
            <a:r>
              <a:rPr lang="en-US" sz="2400" i="1" dirty="0" err="1"/>
              <a:t>Šanghajský</a:t>
            </a:r>
            <a:endParaRPr lang="en-US" sz="2400" i="1" dirty="0"/>
          </a:p>
          <a:p>
            <a:r>
              <a:rPr lang="en-US" sz="2400" i="1" dirty="0"/>
              <a:t>     </a:t>
            </a:r>
            <a:r>
              <a:rPr lang="en-US" sz="2400" i="1" dirty="0" err="1"/>
              <a:t>expres</a:t>
            </a:r>
            <a:r>
              <a:rPr lang="en-US" sz="2400" dirty="0" smtClean="0"/>
              <a:t> (1932), </a:t>
            </a:r>
            <a:r>
              <a:rPr lang="en-US" sz="2400" i="1" dirty="0" err="1"/>
              <a:t>Plavovlasá</a:t>
            </a:r>
            <a:r>
              <a:rPr lang="en-US" sz="2400" i="1" dirty="0"/>
              <a:t> </a:t>
            </a:r>
            <a:r>
              <a:rPr lang="en-US" sz="2400" i="1" dirty="0" err="1"/>
              <a:t>Venuše</a:t>
            </a:r>
            <a:r>
              <a:rPr lang="en-US" sz="2400" dirty="0" smtClean="0"/>
              <a:t> (1932), </a:t>
            </a:r>
            <a:r>
              <a:rPr lang="en-US" sz="2400" i="1" dirty="0" err="1"/>
              <a:t>Rudá</a:t>
            </a:r>
            <a:r>
              <a:rPr lang="en-US" sz="2400" i="1" dirty="0"/>
              <a:t> </a:t>
            </a:r>
            <a:r>
              <a:rPr lang="en-US" sz="2400" i="1" dirty="0" err="1"/>
              <a:t>carevna</a:t>
            </a:r>
            <a:r>
              <a:rPr lang="en-US" sz="2400" dirty="0" smtClean="0"/>
              <a:t> (1934),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i="1" dirty="0" err="1"/>
              <a:t>Žena</a:t>
            </a:r>
            <a:r>
              <a:rPr lang="en-US" sz="2400" i="1" dirty="0"/>
              <a:t> a </a:t>
            </a:r>
            <a:r>
              <a:rPr lang="en-US" sz="2400" i="1" dirty="0" err="1"/>
              <a:t>tatrman</a:t>
            </a:r>
            <a:r>
              <a:rPr lang="en-US" sz="2400" i="1" dirty="0"/>
              <a:t> </a:t>
            </a:r>
            <a:r>
              <a:rPr lang="en-US" sz="2400" dirty="0" smtClean="0"/>
              <a:t>(1935)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Specifický</a:t>
            </a:r>
            <a:r>
              <a:rPr lang="en-US" sz="2400" dirty="0" smtClean="0"/>
              <a:t> </a:t>
            </a:r>
            <a:r>
              <a:rPr lang="en-US" sz="2400" dirty="0" err="1" smtClean="0"/>
              <a:t>časoprostor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neodpovídají</a:t>
            </a:r>
            <a:r>
              <a:rPr lang="en-US" sz="2400" dirty="0" smtClean="0"/>
              <a:t> </a:t>
            </a:r>
            <a:r>
              <a:rPr lang="en-US" sz="2400" dirty="0" err="1" smtClean="0"/>
              <a:t>konvencím</a:t>
            </a:r>
            <a:r>
              <a:rPr lang="en-US" sz="2400" dirty="0" smtClean="0"/>
              <a:t> </a:t>
            </a:r>
            <a:r>
              <a:rPr lang="en-US" sz="2400" dirty="0" err="1" smtClean="0"/>
              <a:t>hollywoodského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realismu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Dekor</a:t>
            </a:r>
            <a:r>
              <a:rPr lang="en-US" sz="2400" dirty="0" smtClean="0"/>
              <a:t> – </a:t>
            </a:r>
            <a:r>
              <a:rPr lang="en-US" sz="2400" dirty="0" err="1" smtClean="0"/>
              <a:t>dusivý</a:t>
            </a:r>
            <a:r>
              <a:rPr lang="en-US" sz="2400" dirty="0" smtClean="0"/>
              <a:t>, </a:t>
            </a:r>
            <a:r>
              <a:rPr lang="en-US" sz="2400" dirty="0" err="1" smtClean="0"/>
              <a:t>stísněný</a:t>
            </a:r>
            <a:r>
              <a:rPr lang="en-US" sz="2400" dirty="0" smtClean="0"/>
              <a:t>, </a:t>
            </a:r>
            <a:r>
              <a:rPr lang="en-US" sz="2400" dirty="0" err="1" smtClean="0"/>
              <a:t>klaustrofobický</a:t>
            </a:r>
            <a:r>
              <a:rPr lang="en-US" sz="2400" dirty="0" smtClean="0"/>
              <a:t>; </a:t>
            </a:r>
            <a:r>
              <a:rPr lang="en-US" sz="2400" dirty="0" err="1" smtClean="0"/>
              <a:t>ani</a:t>
            </a:r>
            <a:r>
              <a:rPr lang="en-US" sz="2400" dirty="0" smtClean="0"/>
              <a:t> melodrama </a:t>
            </a:r>
            <a:r>
              <a:rPr lang="en-US" sz="2400" dirty="0" err="1" smtClean="0"/>
              <a:t>tolik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nelimituje</a:t>
            </a:r>
            <a:r>
              <a:rPr lang="en-US" sz="2400" dirty="0" smtClean="0"/>
              <a:t> </a:t>
            </a:r>
            <a:r>
              <a:rPr lang="en-US" sz="2400" dirty="0" err="1" smtClean="0"/>
              <a:t>pohyb</a:t>
            </a:r>
            <a:r>
              <a:rPr lang="en-US" sz="2400" dirty="0" smtClean="0"/>
              <a:t> </a:t>
            </a:r>
            <a:r>
              <a:rPr lang="en-US" sz="2400" dirty="0" err="1" smtClean="0"/>
              <a:t>svých</a:t>
            </a:r>
            <a:r>
              <a:rPr lang="en-US" sz="2400" dirty="0" smtClean="0"/>
              <a:t> </a:t>
            </a:r>
            <a:r>
              <a:rPr lang="en-US" sz="2400" dirty="0" err="1" smtClean="0"/>
              <a:t>postav</a:t>
            </a:r>
            <a:r>
              <a:rPr lang="en-US" sz="2400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von Sternberg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Velké</a:t>
            </a:r>
            <a:r>
              <a:rPr lang="en-US" sz="2400" dirty="0" smtClean="0"/>
              <a:t> </a:t>
            </a:r>
            <a:r>
              <a:rPr lang="en-US" sz="2400" dirty="0" err="1" smtClean="0"/>
              <a:t>detaily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tvář</a:t>
            </a:r>
            <a:r>
              <a:rPr lang="en-US" sz="2400" dirty="0" smtClean="0"/>
              <a:t> </a:t>
            </a:r>
            <a:r>
              <a:rPr lang="en-US" sz="2400" dirty="0" err="1" smtClean="0"/>
              <a:t>Dietrichové</a:t>
            </a:r>
            <a:r>
              <a:rPr lang="en-US" sz="2400" dirty="0" smtClean="0"/>
              <a:t> – </a:t>
            </a:r>
            <a:r>
              <a:rPr lang="en-US" sz="2400" dirty="0" err="1" smtClean="0"/>
              <a:t>podobně</a:t>
            </a:r>
            <a:r>
              <a:rPr lang="en-US" sz="2400" dirty="0" smtClean="0"/>
              <a:t> </a:t>
            </a:r>
            <a:r>
              <a:rPr lang="en-US" sz="2400" dirty="0" err="1" smtClean="0"/>
              <a:t>tísnivý</a:t>
            </a:r>
            <a:r>
              <a:rPr lang="en-US" sz="2400" dirty="0" smtClean="0"/>
              <a:t> </a:t>
            </a:r>
            <a:r>
              <a:rPr lang="en-US" sz="2400" dirty="0" err="1" smtClean="0"/>
              <a:t>dojem</a:t>
            </a:r>
            <a:r>
              <a:rPr lang="en-US" sz="2400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dekorace</a:t>
            </a:r>
            <a:r>
              <a:rPr lang="en-US" sz="2400" dirty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dojem</a:t>
            </a:r>
            <a:r>
              <a:rPr lang="en-US" sz="2400" dirty="0" smtClean="0"/>
              <a:t> distance a </a:t>
            </a:r>
            <a:r>
              <a:rPr lang="en-US" sz="2400" dirty="0" err="1" smtClean="0"/>
              <a:t>fetišizace</a:t>
            </a:r>
            <a:r>
              <a:rPr lang="en-US" sz="2400" dirty="0" smtClean="0"/>
              <a:t> (</a:t>
            </a:r>
            <a:r>
              <a:rPr lang="en-US" sz="2400" dirty="0" err="1" smtClean="0"/>
              <a:t>tvář</a:t>
            </a:r>
            <a:r>
              <a:rPr lang="en-US" sz="2400" dirty="0" smtClean="0"/>
              <a:t> </a:t>
            </a:r>
            <a:r>
              <a:rPr lang="en-US" sz="2400" dirty="0" err="1" smtClean="0"/>
              <a:t>zabíraná</a:t>
            </a:r>
            <a:r>
              <a:rPr lang="en-US" sz="2400" dirty="0" smtClean="0"/>
              <a:t> </a:t>
            </a:r>
            <a:r>
              <a:rPr lang="en-US" sz="2400" dirty="0" err="1" smtClean="0"/>
              <a:t>skrz</a:t>
            </a:r>
            <a:r>
              <a:rPr lang="en-US" sz="2400" dirty="0" smtClean="0"/>
              <a:t> </a:t>
            </a:r>
            <a:r>
              <a:rPr lang="en-US" sz="2400" dirty="0" err="1" smtClean="0"/>
              <a:t>látky</a:t>
            </a:r>
            <a:r>
              <a:rPr lang="en-US" sz="2400" dirty="0" smtClean="0"/>
              <a:t>,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závoje</a:t>
            </a:r>
            <a:r>
              <a:rPr lang="en-US" sz="2400" dirty="0" smtClean="0"/>
              <a:t>, </a:t>
            </a:r>
            <a:r>
              <a:rPr lang="en-US" sz="2400" dirty="0" err="1" smtClean="0"/>
              <a:t>průsvitné</a:t>
            </a:r>
            <a:r>
              <a:rPr lang="en-US" sz="2400" dirty="0" smtClean="0"/>
              <a:t> </a:t>
            </a:r>
            <a:r>
              <a:rPr lang="en-US" sz="2400" dirty="0" err="1" smtClean="0"/>
              <a:t>matérie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664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Klaustrofobická</a:t>
            </a:r>
            <a:r>
              <a:rPr lang="en-US" dirty="0" smtClean="0"/>
              <a:t> </a:t>
            </a:r>
            <a:r>
              <a:rPr lang="en-US" dirty="0" err="1" smtClean="0"/>
              <a:t>mizanscéna</a:t>
            </a:r>
            <a:endParaRPr lang="en-US" dirty="0"/>
          </a:p>
        </p:txBody>
      </p:sp>
      <p:pic>
        <p:nvPicPr>
          <p:cNvPr id="7" name="Content Placeholder 6" descr="Dveře_dvorní dámy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r="22115"/>
          <a:stretch>
            <a:fillRect/>
          </a:stretch>
        </p:blipFill>
        <p:spPr/>
      </p:pic>
      <p:pic>
        <p:nvPicPr>
          <p:cNvPr id="6" name="Content Placeholder 5" descr="svatba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r="22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208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Kostým</a:t>
            </a:r>
            <a:endParaRPr lang="en-US" dirty="0"/>
          </a:p>
        </p:txBody>
      </p:sp>
      <p:pic>
        <p:nvPicPr>
          <p:cNvPr id="5" name="Content Placeholder 4" descr="dívčí Marlene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r="22115"/>
          <a:stretch>
            <a:fillRect/>
          </a:stretch>
        </p:blipFill>
        <p:spPr/>
      </p:pic>
      <p:pic>
        <p:nvPicPr>
          <p:cNvPr id="6" name="Content Placeholder 5" descr="Marlene v klobouku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r="22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592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Finální</a:t>
            </a:r>
            <a:r>
              <a:rPr lang="en-US" dirty="0" smtClean="0"/>
              <a:t> </a:t>
            </a:r>
            <a:r>
              <a:rPr lang="en-US" dirty="0" err="1" smtClean="0"/>
              <a:t>kostým</a:t>
            </a:r>
            <a:endParaRPr lang="en-US" dirty="0"/>
          </a:p>
        </p:txBody>
      </p:sp>
      <p:pic>
        <p:nvPicPr>
          <p:cNvPr id="7" name="Content Placeholder 6" descr="Finá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46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Velké</a:t>
            </a:r>
            <a:r>
              <a:rPr lang="en-US" dirty="0" smtClean="0"/>
              <a:t> </a:t>
            </a:r>
            <a:r>
              <a:rPr lang="en-US" dirty="0" err="1" smtClean="0"/>
              <a:t>detaily</a:t>
            </a:r>
            <a:r>
              <a:rPr lang="en-US" dirty="0" smtClean="0"/>
              <a:t> </a:t>
            </a:r>
            <a:r>
              <a:rPr lang="en-US" dirty="0" err="1" smtClean="0"/>
              <a:t>tváře</a:t>
            </a:r>
            <a:r>
              <a:rPr lang="en-US" dirty="0" smtClean="0"/>
              <a:t> Marlene </a:t>
            </a:r>
            <a:r>
              <a:rPr lang="en-US" dirty="0" err="1" smtClean="0"/>
              <a:t>Dietrichové</a:t>
            </a:r>
            <a:endParaRPr lang="en-US" dirty="0"/>
          </a:p>
        </p:txBody>
      </p:sp>
      <p:pic>
        <p:nvPicPr>
          <p:cNvPr id="7" name="Content Placeholder 6" descr="Detail 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r="22115"/>
          <a:stretch>
            <a:fillRect/>
          </a:stretch>
        </p:blipFill>
        <p:spPr>
          <a:xfrm>
            <a:off x="457200" y="2104656"/>
            <a:ext cx="4038600" cy="4525963"/>
          </a:xfrm>
        </p:spPr>
      </p:pic>
      <p:pic>
        <p:nvPicPr>
          <p:cNvPr id="10" name="Content Placeholder 9" descr="Detail 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r="22115"/>
          <a:stretch>
            <a:fillRect/>
          </a:stretch>
        </p:blipFill>
        <p:spPr>
          <a:xfrm>
            <a:off x="4648200" y="2104656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79302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se </a:t>
            </a:r>
            <a:r>
              <a:rPr lang="en-US" dirty="0" err="1" smtClean="0"/>
              <a:t>stalo</a:t>
            </a:r>
            <a:r>
              <a:rPr lang="en-US" dirty="0" smtClean="0"/>
              <a:t> s </a:t>
            </a:r>
            <a:r>
              <a:rPr lang="en-US" dirty="0" err="1" smtClean="0"/>
              <a:t>muži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1" name="Content Placeholder 10" descr=" Alexej 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r="6563"/>
          <a:stretch>
            <a:fillRect/>
          </a:stretch>
        </p:blipFill>
        <p:spPr/>
      </p:pic>
      <p:pic>
        <p:nvPicPr>
          <p:cNvPr id="9" name="Content Placeholder 8" descr="velkovévoda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r="22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877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Absolvování</a:t>
            </a:r>
            <a:r>
              <a:rPr lang="en-US" dirty="0" smtClean="0"/>
              <a:t> </a:t>
            </a:r>
            <a:r>
              <a:rPr lang="en-US" dirty="0" err="1" smtClean="0"/>
              <a:t>předmětu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8993" y="2087406"/>
            <a:ext cx="7891904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Test –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bázi</a:t>
            </a:r>
            <a:r>
              <a:rPr lang="en-US" sz="2800" dirty="0" smtClean="0"/>
              <a:t> </a:t>
            </a:r>
            <a:r>
              <a:rPr lang="en-US" sz="2800" dirty="0" err="1" smtClean="0"/>
              <a:t>výkladu</a:t>
            </a:r>
            <a:r>
              <a:rPr lang="en-US" sz="2800" dirty="0" smtClean="0"/>
              <a:t> a </a:t>
            </a:r>
            <a:r>
              <a:rPr lang="en-US" sz="2800" dirty="0" err="1" smtClean="0"/>
              <a:t>poskytnuté</a:t>
            </a:r>
            <a:r>
              <a:rPr lang="en-US" sz="2800" dirty="0" smtClean="0"/>
              <a:t> </a:t>
            </a:r>
            <a:r>
              <a:rPr lang="en-US" sz="2800" dirty="0" err="1" smtClean="0"/>
              <a:t>literatury</a:t>
            </a:r>
            <a:r>
              <a:rPr lang="en-US" sz="2800" dirty="0" smtClean="0"/>
              <a:t> v IS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Esej</a:t>
            </a:r>
            <a:r>
              <a:rPr lang="en-US" sz="2800" dirty="0" smtClean="0"/>
              <a:t> – </a:t>
            </a:r>
            <a:r>
              <a:rPr lang="en-US" sz="2800" dirty="0" err="1" smtClean="0"/>
              <a:t>libovolné</a:t>
            </a:r>
            <a:r>
              <a:rPr lang="en-US" sz="2800" dirty="0" smtClean="0"/>
              <a:t> </a:t>
            </a:r>
            <a:r>
              <a:rPr lang="en-US" sz="2800" dirty="0" err="1" smtClean="0"/>
              <a:t>téma</a:t>
            </a:r>
            <a:r>
              <a:rPr lang="en-US" sz="2800" dirty="0" smtClean="0"/>
              <a:t> </a:t>
            </a:r>
            <a:r>
              <a:rPr lang="en-US" sz="2800" dirty="0" err="1" smtClean="0"/>
              <a:t>vztažené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kostýmu</a:t>
            </a:r>
            <a:endParaRPr lang="en-US" sz="2800" dirty="0"/>
          </a:p>
          <a:p>
            <a:r>
              <a:rPr lang="en-US" sz="2800" dirty="0"/>
              <a:t>	</a:t>
            </a:r>
            <a:r>
              <a:rPr lang="en-US" sz="2800" dirty="0" smtClean="0"/>
              <a:t>		v </a:t>
            </a:r>
            <a:r>
              <a:rPr lang="en-US" sz="2800" dirty="0" err="1" smtClean="0"/>
              <a:t>rozsahu</a:t>
            </a:r>
            <a:r>
              <a:rPr lang="en-US" sz="2800" dirty="0" smtClean="0"/>
              <a:t> 3 – 5 ns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Prezentace</a:t>
            </a:r>
            <a:r>
              <a:rPr lang="en-US" sz="2800" dirty="0" smtClean="0"/>
              <a:t> – </a:t>
            </a:r>
            <a:r>
              <a:rPr lang="en-US" sz="2800" dirty="0" err="1" smtClean="0"/>
              <a:t>libovolné</a:t>
            </a:r>
            <a:r>
              <a:rPr lang="en-US" sz="2800" dirty="0" smtClean="0"/>
              <a:t> </a:t>
            </a:r>
            <a:r>
              <a:rPr lang="en-US" sz="2800" dirty="0" err="1" smtClean="0"/>
              <a:t>téma</a:t>
            </a:r>
            <a:r>
              <a:rPr lang="en-US" sz="2800" dirty="0" smtClean="0"/>
              <a:t> </a:t>
            </a:r>
            <a:r>
              <a:rPr lang="en-US" sz="2800" dirty="0" err="1" smtClean="0"/>
              <a:t>vztažené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kostýmu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				 v </a:t>
            </a:r>
            <a:r>
              <a:rPr lang="en-US" sz="2800" dirty="0" err="1" smtClean="0"/>
              <a:t>rozsahu</a:t>
            </a:r>
            <a:r>
              <a:rPr lang="en-US" sz="2800" dirty="0" smtClean="0"/>
              <a:t> 30 min, 11. 12.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792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3254" y="1739505"/>
            <a:ext cx="81227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PTÁČKOVÁ, </a:t>
            </a:r>
            <a:r>
              <a:rPr lang="en-US" sz="2400" dirty="0" err="1" smtClean="0"/>
              <a:t>Věra</a:t>
            </a:r>
            <a:r>
              <a:rPr lang="en-US" sz="2400" dirty="0" smtClean="0"/>
              <a:t> (2011): </a:t>
            </a:r>
            <a:r>
              <a:rPr lang="en-US" sz="2400" i="1" dirty="0" err="1" smtClean="0"/>
              <a:t>Český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divadelní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kostým</a:t>
            </a:r>
            <a:r>
              <a:rPr lang="en-US" sz="2400" dirty="0" smtClean="0"/>
              <a:t>. </a:t>
            </a:r>
            <a:r>
              <a:rPr lang="en-US" sz="2400" dirty="0" err="1" smtClean="0"/>
              <a:t>Praha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Institut</a:t>
            </a:r>
            <a:r>
              <a:rPr lang="en-US" sz="2400" dirty="0" smtClean="0"/>
              <a:t> </a:t>
            </a:r>
            <a:r>
              <a:rPr lang="en-US" sz="2400" dirty="0" err="1" smtClean="0"/>
              <a:t>umění</a:t>
            </a:r>
            <a:r>
              <a:rPr lang="en-US" sz="2400" dirty="0" smtClean="0"/>
              <a:t>, </a:t>
            </a:r>
            <a:r>
              <a:rPr lang="en-US" sz="2400" dirty="0" err="1" smtClean="0"/>
              <a:t>Divadelní</a:t>
            </a:r>
            <a:r>
              <a:rPr lang="en-US" sz="2400" dirty="0" smtClean="0"/>
              <a:t> </a:t>
            </a:r>
            <a:r>
              <a:rPr lang="en-US" sz="2400" dirty="0" err="1" smtClean="0"/>
              <a:t>ústav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JAROŠOVÁ, Helena – KYBALOVÁ, </a:t>
            </a:r>
            <a:r>
              <a:rPr lang="en-US" sz="2400" dirty="0" err="1" smtClean="0"/>
              <a:t>Ludmila</a:t>
            </a:r>
            <a:r>
              <a:rPr lang="en-US" sz="2400" dirty="0" smtClean="0"/>
              <a:t> (2002): </a:t>
            </a:r>
            <a:r>
              <a:rPr lang="en-US" sz="2400" i="1" dirty="0" err="1" smtClean="0"/>
              <a:t>Současná</a:t>
            </a:r>
            <a:r>
              <a:rPr lang="en-US" sz="2400" i="1" dirty="0" smtClean="0"/>
              <a:t> </a:t>
            </a:r>
            <a:endParaRPr lang="en-US" sz="2400" i="1" dirty="0"/>
          </a:p>
          <a:p>
            <a:r>
              <a:rPr lang="en-US" sz="2400" i="1" dirty="0"/>
              <a:t> </a:t>
            </a:r>
            <a:r>
              <a:rPr lang="en-US" sz="2400" i="1" dirty="0" smtClean="0"/>
              <a:t>    </a:t>
            </a:r>
            <a:r>
              <a:rPr lang="en-US" sz="2400" i="1" dirty="0" err="1" smtClean="0"/>
              <a:t>česká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móda</a:t>
            </a:r>
            <a:r>
              <a:rPr lang="en-US" sz="2400" dirty="0" smtClean="0"/>
              <a:t>. </a:t>
            </a:r>
            <a:r>
              <a:rPr lang="en-US" sz="2400" dirty="0" err="1" smtClean="0"/>
              <a:t>Praha</a:t>
            </a:r>
            <a:r>
              <a:rPr lang="en-US" sz="2400" dirty="0" smtClean="0"/>
              <a:t>: </a:t>
            </a:r>
            <a:r>
              <a:rPr lang="en-US" sz="2400" dirty="0" err="1" smtClean="0"/>
              <a:t>Allcore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JAROŠOVÁ, Helena, </a:t>
            </a:r>
            <a:r>
              <a:rPr lang="en-US" sz="2400" i="1" dirty="0" err="1"/>
              <a:t>Česká</a:t>
            </a:r>
            <a:r>
              <a:rPr lang="en-US" sz="2400" i="1" dirty="0"/>
              <a:t> </a:t>
            </a:r>
            <a:r>
              <a:rPr lang="en-US" sz="2400" i="1" dirty="0" err="1"/>
              <a:t>módní</a:t>
            </a:r>
            <a:r>
              <a:rPr lang="en-US" sz="2400" i="1" dirty="0"/>
              <a:t> </a:t>
            </a:r>
            <a:r>
              <a:rPr lang="en-US" sz="2400" i="1" dirty="0" err="1"/>
              <a:t>tvorba</a:t>
            </a:r>
            <a:r>
              <a:rPr lang="en-US" sz="2400" i="1" dirty="0"/>
              <a:t> 1918 – 1939</a:t>
            </a:r>
            <a:r>
              <a:rPr lang="en-US" sz="2400" dirty="0" smtClean="0"/>
              <a:t>. </a:t>
            </a:r>
            <a:r>
              <a:rPr lang="en-US" sz="2400" dirty="0" err="1" smtClean="0"/>
              <a:t>Ateliér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1997, </a:t>
            </a:r>
            <a:r>
              <a:rPr lang="en-US" sz="2400" dirty="0" err="1" smtClean="0"/>
              <a:t>č</a:t>
            </a:r>
            <a:r>
              <a:rPr lang="en-US" sz="2400" dirty="0" smtClean="0"/>
              <a:t>. 5.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hlinkClick r:id="rId2"/>
              </a:rPr>
              <a:t>www.socialniteorie.cz</a:t>
            </a:r>
            <a:r>
              <a:rPr lang="en-US" sz="2400" dirty="0" smtClean="0"/>
              <a:t> - </a:t>
            </a:r>
            <a:r>
              <a:rPr lang="en-US" sz="2400" dirty="0" err="1" smtClean="0"/>
              <a:t>články</a:t>
            </a:r>
            <a:r>
              <a:rPr lang="en-US" sz="2400" dirty="0" smtClean="0"/>
              <a:t> </a:t>
            </a:r>
            <a:r>
              <a:rPr lang="en-US" sz="2400" dirty="0" err="1" smtClean="0"/>
              <a:t>Filipa</a:t>
            </a:r>
            <a:r>
              <a:rPr lang="en-US" sz="2400" dirty="0" smtClean="0"/>
              <a:t> </a:t>
            </a:r>
            <a:r>
              <a:rPr lang="en-US" sz="2400" dirty="0" err="1" smtClean="0"/>
              <a:t>Lachmanna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1274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5443" y="1635135"/>
            <a:ext cx="81227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GLEDHILL, Christine (ed.) (1990): </a:t>
            </a:r>
            <a:r>
              <a:rPr lang="en-US" sz="2400" i="1" dirty="0" smtClean="0"/>
              <a:t>Stardom. Industry of desire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     London: </a:t>
            </a:r>
            <a:r>
              <a:rPr lang="en-US" sz="2400" dirty="0" err="1" smtClean="0"/>
              <a:t>Routledge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MUNICH, Adriane (ed.) (2011): </a:t>
            </a:r>
            <a:r>
              <a:rPr lang="en-US" sz="2400" i="1" dirty="0" smtClean="0"/>
              <a:t>Fashion in Film</a:t>
            </a:r>
            <a:r>
              <a:rPr lang="en-US" sz="2400" dirty="0" smtClean="0"/>
              <a:t>. Bloomington: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Indianna</a:t>
            </a:r>
            <a:r>
              <a:rPr lang="en-US" sz="2400" dirty="0" smtClean="0"/>
              <a:t> University Press.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hlinkClick r:id="rId2"/>
              </a:rPr>
              <a:t>www.fashionintofilm.wordpress.com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1008994" y="398346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1951" y="3983467"/>
            <a:ext cx="551946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Další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zdroje</a:t>
            </a:r>
            <a:endParaRPr lang="en-US" sz="2800" b="1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Youtube</a:t>
            </a:r>
            <a:r>
              <a:rPr lang="en-US" sz="2400" dirty="0" smtClean="0"/>
              <a:t> – Fashion Channel, Fashion </a:t>
            </a:r>
            <a:r>
              <a:rPr lang="en-US" sz="2400" dirty="0" err="1" smtClean="0"/>
              <a:t>Tv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		The Hollywood Reporter	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753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r>
              <a:rPr lang="en-US" dirty="0" smtClean="0"/>
              <a:t> 18. 9.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1669925"/>
            <a:ext cx="8834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MULVEY, Laura (1998): </a:t>
            </a:r>
            <a:r>
              <a:rPr lang="en-US" sz="2000" i="1" dirty="0" err="1" smtClean="0"/>
              <a:t>Vizuální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slast</a:t>
            </a:r>
            <a:r>
              <a:rPr lang="en-US" sz="2000" i="1" dirty="0" smtClean="0"/>
              <a:t> a </a:t>
            </a:r>
            <a:r>
              <a:rPr lang="en-US" sz="2000" i="1" dirty="0" err="1" smtClean="0"/>
              <a:t>narativní</a:t>
            </a:r>
            <a:r>
              <a:rPr lang="en-US" sz="2000" i="1" dirty="0" smtClean="0"/>
              <a:t> film</a:t>
            </a:r>
            <a:r>
              <a:rPr lang="en-US" sz="2000" dirty="0" smtClean="0"/>
              <a:t>. In: </a:t>
            </a:r>
            <a:r>
              <a:rPr lang="en-US" sz="2000" i="1" dirty="0" err="1"/>
              <a:t>Dívčí</a:t>
            </a:r>
            <a:r>
              <a:rPr lang="en-US" sz="2000" i="1" dirty="0"/>
              <a:t> </a:t>
            </a:r>
            <a:r>
              <a:rPr lang="en-US" sz="2000" i="1" dirty="0" err="1"/>
              <a:t>válka</a:t>
            </a:r>
            <a:r>
              <a:rPr lang="en-US" sz="2000" i="1" dirty="0"/>
              <a:t> s </a:t>
            </a:r>
          </a:p>
          <a:p>
            <a:r>
              <a:rPr lang="en-US" sz="2000" i="1" dirty="0"/>
              <a:t>      </a:t>
            </a:r>
            <a:r>
              <a:rPr lang="en-US" sz="2000" i="1" dirty="0" err="1"/>
              <a:t>ideologií</a:t>
            </a:r>
            <a:r>
              <a:rPr lang="en-US" sz="2000" dirty="0" smtClean="0"/>
              <a:t>. </a:t>
            </a:r>
            <a:r>
              <a:rPr lang="en-US" sz="2000" dirty="0" err="1" smtClean="0"/>
              <a:t>Praha</a:t>
            </a:r>
            <a:r>
              <a:rPr lang="en-US" sz="2000" dirty="0" smtClean="0"/>
              <a:t>: SLON, s. 115 – 131; </a:t>
            </a:r>
            <a:r>
              <a:rPr lang="en-US" sz="2000" dirty="0" err="1" smtClean="0"/>
              <a:t>přel</a:t>
            </a:r>
            <a:r>
              <a:rPr lang="en-US" sz="2000" dirty="0" smtClean="0"/>
              <a:t>. Petra </a:t>
            </a:r>
            <a:r>
              <a:rPr lang="en-US" sz="2000" dirty="0" err="1" smtClean="0"/>
              <a:t>Hanáková</a:t>
            </a:r>
            <a:r>
              <a:rPr lang="en-US" sz="2000" dirty="0" smtClean="0"/>
              <a:t> (Visual Pleasure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and Narrative Cinema, 1975).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HANÁKOVÁ, Petra, </a:t>
            </a:r>
            <a:r>
              <a:rPr lang="en-US" sz="2000" i="1" dirty="0" err="1"/>
              <a:t>Vizuální</a:t>
            </a:r>
            <a:r>
              <a:rPr lang="en-US" sz="2000" i="1" dirty="0"/>
              <a:t> </a:t>
            </a:r>
            <a:r>
              <a:rPr lang="en-US" sz="2000" i="1" dirty="0" err="1"/>
              <a:t>slast</a:t>
            </a:r>
            <a:r>
              <a:rPr lang="en-US" sz="2000" i="1" dirty="0"/>
              <a:t> a </a:t>
            </a:r>
            <a:r>
              <a:rPr lang="en-US" sz="2000" i="1" dirty="0" err="1"/>
              <a:t>narativní</a:t>
            </a:r>
            <a:r>
              <a:rPr lang="en-US" sz="2000" i="1" dirty="0"/>
              <a:t> film </a:t>
            </a:r>
            <a:r>
              <a:rPr lang="en-US" sz="2000" i="1" dirty="0" err="1"/>
              <a:t>Laury</a:t>
            </a:r>
            <a:r>
              <a:rPr lang="en-US" sz="2000" i="1" dirty="0"/>
              <a:t> </a:t>
            </a:r>
            <a:r>
              <a:rPr lang="en-US" sz="2000" i="1" dirty="0" err="1"/>
              <a:t>Mulveyové</a:t>
            </a:r>
            <a:r>
              <a:rPr lang="en-US" sz="2000" i="1" dirty="0"/>
              <a:t>  </a:t>
            </a:r>
          </a:p>
          <a:p>
            <a:r>
              <a:rPr lang="en-US" sz="2000" i="1" dirty="0"/>
              <a:t>      v </a:t>
            </a:r>
            <a:r>
              <a:rPr lang="en-US" sz="2000" i="1" dirty="0" err="1"/>
              <a:t>kontextu</a:t>
            </a:r>
            <a:r>
              <a:rPr lang="en-US" sz="2000" i="1" dirty="0"/>
              <a:t> </a:t>
            </a:r>
            <a:r>
              <a:rPr lang="en-US" sz="2000" i="1" dirty="0" err="1"/>
              <a:t>poststrukturalistické</a:t>
            </a:r>
            <a:r>
              <a:rPr lang="en-US" sz="2000" i="1" dirty="0"/>
              <a:t> </a:t>
            </a:r>
            <a:r>
              <a:rPr lang="en-US" sz="2000" i="1" dirty="0" err="1"/>
              <a:t>metody</a:t>
            </a:r>
            <a:r>
              <a:rPr lang="en-US" sz="2000" dirty="0" smtClean="0"/>
              <a:t>. </a:t>
            </a:r>
            <a:r>
              <a:rPr lang="en-US" sz="2000" dirty="0" err="1" smtClean="0"/>
              <a:t>Iluminace</a:t>
            </a:r>
            <a:r>
              <a:rPr lang="en-US" sz="2000" dirty="0" smtClean="0"/>
              <a:t> 16, 2004, </a:t>
            </a:r>
            <a:r>
              <a:rPr lang="en-US" sz="2000" dirty="0" err="1" smtClean="0"/>
              <a:t>č</a:t>
            </a:r>
            <a:r>
              <a:rPr lang="en-US" sz="2000" dirty="0" smtClean="0"/>
              <a:t>. 4, s. 139 –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159.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WRIGHTOVÁ, Elizabeth (2003), </a:t>
            </a:r>
            <a:r>
              <a:rPr lang="en-US" sz="2000" i="1" dirty="0" err="1"/>
              <a:t>Lacan</a:t>
            </a:r>
            <a:r>
              <a:rPr lang="en-US" sz="2000" i="1" dirty="0"/>
              <a:t> a </a:t>
            </a:r>
            <a:r>
              <a:rPr lang="en-US" sz="2000" i="1" dirty="0" err="1"/>
              <a:t>postfeminismus</a:t>
            </a:r>
            <a:r>
              <a:rPr lang="en-US" sz="2000" i="1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Praha</a:t>
            </a:r>
            <a:r>
              <a:rPr lang="en-US" sz="2000" dirty="0" smtClean="0"/>
              <a:t>: Triton;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err="1" smtClean="0"/>
              <a:t>přel</a:t>
            </a:r>
            <a:r>
              <a:rPr lang="en-US" sz="2000" dirty="0" smtClean="0"/>
              <a:t>. Eva </a:t>
            </a:r>
            <a:r>
              <a:rPr lang="en-US" sz="2000" dirty="0" err="1" smtClean="0"/>
              <a:t>Vacková</a:t>
            </a:r>
            <a:r>
              <a:rPr lang="en-US" sz="2000" dirty="0" smtClean="0"/>
              <a:t> (</a:t>
            </a:r>
            <a:r>
              <a:rPr lang="en-US" sz="2000" dirty="0" err="1" smtClean="0"/>
              <a:t>Lacan</a:t>
            </a:r>
            <a:r>
              <a:rPr lang="en-US" sz="2000" dirty="0" smtClean="0"/>
              <a:t> and </a:t>
            </a:r>
            <a:r>
              <a:rPr lang="en-US" sz="2000" dirty="0" err="1" smtClean="0"/>
              <a:t>Postfeminism</a:t>
            </a:r>
            <a:r>
              <a:rPr lang="en-US" sz="2000" dirty="0" smtClean="0"/>
              <a:t>, 2000)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METZ, Christian (1991), </a:t>
            </a:r>
            <a:r>
              <a:rPr lang="en-US" sz="2000" i="1" dirty="0" err="1"/>
              <a:t>Imaginární</a:t>
            </a:r>
            <a:r>
              <a:rPr lang="en-US" sz="2000" i="1" dirty="0"/>
              <a:t> </a:t>
            </a:r>
            <a:r>
              <a:rPr lang="en-US" sz="2000" i="1" dirty="0" err="1"/>
              <a:t>signifikant</a:t>
            </a:r>
            <a:r>
              <a:rPr lang="en-US" sz="2000" i="1" dirty="0"/>
              <a:t>, </a:t>
            </a:r>
            <a:r>
              <a:rPr lang="en-US" sz="2000" i="1" dirty="0" err="1"/>
              <a:t>Psychoanalýza</a:t>
            </a:r>
            <a:r>
              <a:rPr lang="en-US" sz="2000" i="1" dirty="0"/>
              <a:t> a film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Praha</a:t>
            </a:r>
            <a:r>
              <a:rPr lang="en-US" sz="2000" dirty="0" smtClean="0"/>
              <a:t>: </a:t>
            </a:r>
            <a:r>
              <a:rPr lang="en-US" sz="2000" dirty="0" err="1" smtClean="0"/>
              <a:t>Český</a:t>
            </a:r>
            <a:r>
              <a:rPr lang="en-US" sz="2000" dirty="0" smtClean="0"/>
              <a:t> </a:t>
            </a:r>
            <a:r>
              <a:rPr lang="en-US" sz="2000" dirty="0" err="1" smtClean="0"/>
              <a:t>filmový</a:t>
            </a:r>
            <a:r>
              <a:rPr lang="en-US" sz="2000" dirty="0" smtClean="0"/>
              <a:t> </a:t>
            </a:r>
            <a:r>
              <a:rPr lang="en-US" sz="2000" dirty="0" err="1" smtClean="0"/>
              <a:t>ústav</a:t>
            </a:r>
            <a:r>
              <a:rPr lang="en-US" sz="2000" dirty="0" smtClean="0"/>
              <a:t>; </a:t>
            </a:r>
            <a:r>
              <a:rPr lang="en-US" sz="2000" dirty="0" err="1" smtClean="0"/>
              <a:t>přel</a:t>
            </a:r>
            <a:r>
              <a:rPr lang="en-US" sz="2000" dirty="0" smtClean="0"/>
              <a:t>. </a:t>
            </a:r>
            <a:r>
              <a:rPr lang="en-US" sz="2000" dirty="0" err="1" smtClean="0"/>
              <a:t>Jiří</a:t>
            </a:r>
            <a:r>
              <a:rPr lang="en-US" sz="2000" dirty="0" smtClean="0"/>
              <a:t> </a:t>
            </a:r>
            <a:r>
              <a:rPr lang="en-US" sz="2000" dirty="0" err="1" smtClean="0"/>
              <a:t>Pechar</a:t>
            </a:r>
            <a:r>
              <a:rPr lang="en-US" sz="2000" dirty="0" smtClean="0"/>
              <a:t> (Le </a:t>
            </a:r>
            <a:r>
              <a:rPr lang="en-US" sz="2000" dirty="0" err="1" smtClean="0"/>
              <a:t>signifiant</a:t>
            </a:r>
            <a:r>
              <a:rPr lang="en-US" sz="2000" dirty="0" smtClean="0"/>
              <a:t> </a:t>
            </a:r>
            <a:r>
              <a:rPr lang="en-US" sz="2000" dirty="0" err="1" smtClean="0"/>
              <a:t>imaginaire</a:t>
            </a:r>
            <a:r>
              <a:rPr lang="en-US" sz="2000" dirty="0" smtClean="0"/>
              <a:t>, 1984)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Iluminace</a:t>
            </a:r>
            <a:r>
              <a:rPr lang="en-US" sz="2000" dirty="0" smtClean="0"/>
              <a:t> 20, 2008, </a:t>
            </a:r>
            <a:r>
              <a:rPr lang="en-US" sz="2000" dirty="0" err="1" smtClean="0"/>
              <a:t>č</a:t>
            </a:r>
            <a:r>
              <a:rPr lang="en-US" sz="2000" dirty="0" smtClean="0"/>
              <a:t>. 4 – </a:t>
            </a:r>
            <a:r>
              <a:rPr lang="en-US" sz="2000" i="1" dirty="0" err="1"/>
              <a:t>Postfeminismus</a:t>
            </a:r>
            <a:r>
              <a:rPr lang="en-US" sz="2000" i="1" dirty="0"/>
              <a:t> a </a:t>
            </a:r>
            <a:r>
              <a:rPr lang="en-US" sz="2000" i="1" dirty="0" err="1"/>
              <a:t>feministická</a:t>
            </a:r>
            <a:r>
              <a:rPr lang="en-US" sz="2000" i="1" dirty="0"/>
              <a:t> </a:t>
            </a:r>
            <a:r>
              <a:rPr lang="en-US" sz="2000" i="1" dirty="0" err="1"/>
              <a:t>filmová</a:t>
            </a:r>
            <a:r>
              <a:rPr lang="en-US" sz="2000" i="1" dirty="0"/>
              <a:t> </a:t>
            </a:r>
            <a:r>
              <a:rPr lang="en-US" sz="2000" i="1" dirty="0" err="1"/>
              <a:t>studia</a:t>
            </a:r>
            <a:endParaRPr lang="en-US" sz="2000" i="1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CHAUDHURI, </a:t>
            </a:r>
            <a:r>
              <a:rPr lang="en-US" sz="2000" dirty="0" err="1" smtClean="0"/>
              <a:t>Shohini</a:t>
            </a:r>
            <a:r>
              <a:rPr lang="en-US" sz="2000" dirty="0" smtClean="0"/>
              <a:t> (2006), </a:t>
            </a:r>
            <a:r>
              <a:rPr lang="en-US" sz="2000" i="1" dirty="0"/>
              <a:t>Feminist film theorists</a:t>
            </a:r>
            <a:r>
              <a:rPr lang="en-US" sz="2000" dirty="0" smtClean="0"/>
              <a:t>. London – New York: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Routledge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091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Šaty</a:t>
            </a:r>
            <a:r>
              <a:rPr lang="en-US" dirty="0" smtClean="0"/>
              <a:t> / </a:t>
            </a:r>
            <a:r>
              <a:rPr lang="en-US" dirty="0" err="1" smtClean="0"/>
              <a:t>Kostým</a:t>
            </a:r>
            <a:r>
              <a:rPr lang="en-US" dirty="0" smtClean="0"/>
              <a:t> / </a:t>
            </a:r>
            <a:r>
              <a:rPr lang="en-US" dirty="0" err="1" smtClean="0"/>
              <a:t>Móda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722110"/>
            <a:ext cx="778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? V </a:t>
            </a:r>
            <a:r>
              <a:rPr lang="en-US" sz="2400" dirty="0" err="1" smtClean="0"/>
              <a:t>čem</a:t>
            </a:r>
            <a:r>
              <a:rPr lang="en-US" sz="2400" dirty="0" smtClean="0"/>
              <a:t> se </a:t>
            </a:r>
            <a:r>
              <a:rPr lang="en-US" sz="2400" dirty="0" err="1" smtClean="0"/>
              <a:t>tyto</a:t>
            </a:r>
            <a:r>
              <a:rPr lang="en-US" sz="2400" dirty="0" smtClean="0"/>
              <a:t> </a:t>
            </a:r>
            <a:r>
              <a:rPr lang="en-US" sz="2400" dirty="0" err="1" smtClean="0"/>
              <a:t>pojmy</a:t>
            </a:r>
            <a:r>
              <a:rPr lang="en-US" sz="2400" dirty="0" smtClean="0"/>
              <a:t> </a:t>
            </a:r>
            <a:r>
              <a:rPr lang="en-US" sz="2400" dirty="0" err="1" smtClean="0"/>
              <a:t>překrývají</a:t>
            </a:r>
            <a:r>
              <a:rPr lang="en-US" sz="2400" dirty="0" smtClean="0"/>
              <a:t> a v </a:t>
            </a:r>
            <a:r>
              <a:rPr lang="en-US" sz="2400" dirty="0" err="1" smtClean="0"/>
              <a:t>čem</a:t>
            </a:r>
            <a:r>
              <a:rPr lang="en-US" sz="2400" dirty="0" smtClean="0"/>
              <a:t> se </a:t>
            </a:r>
            <a:r>
              <a:rPr lang="en-US" sz="2400" dirty="0" err="1" smtClean="0"/>
              <a:t>naopak</a:t>
            </a:r>
            <a:r>
              <a:rPr lang="en-US" sz="2400" dirty="0" smtClean="0"/>
              <a:t> </a:t>
            </a:r>
            <a:r>
              <a:rPr lang="en-US" sz="2400" dirty="0" err="1" smtClean="0"/>
              <a:t>odlišují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8875" y="2504888"/>
            <a:ext cx="8153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ODĚV – </a:t>
            </a:r>
            <a:r>
              <a:rPr lang="en-US" sz="2400" dirty="0" err="1" smtClean="0"/>
              <a:t>základní</a:t>
            </a:r>
            <a:r>
              <a:rPr lang="en-US" sz="2400" dirty="0" smtClean="0"/>
              <a:t> </a:t>
            </a:r>
            <a:r>
              <a:rPr lang="en-US" sz="2400" dirty="0" err="1" smtClean="0"/>
              <a:t>význam</a:t>
            </a:r>
            <a:r>
              <a:rPr lang="en-US" sz="2400" dirty="0" smtClean="0"/>
              <a:t> -</a:t>
            </a:r>
            <a:r>
              <a:rPr lang="en-US" sz="2400" dirty="0" smtClean="0"/>
              <a:t> </a:t>
            </a:r>
            <a:r>
              <a:rPr lang="en-US" sz="2400" dirty="0" err="1"/>
              <a:t>krytí</a:t>
            </a:r>
            <a:r>
              <a:rPr lang="en-US" sz="2400" dirty="0"/>
              <a:t>, </a:t>
            </a:r>
            <a:r>
              <a:rPr lang="en-US" sz="2400" dirty="0" err="1"/>
              <a:t>funkčnost</a:t>
            </a:r>
            <a:r>
              <a:rPr lang="en-US" sz="2400" dirty="0" smtClean="0"/>
              <a:t>, </a:t>
            </a:r>
            <a:r>
              <a:rPr lang="en-US" sz="2400" dirty="0" err="1"/>
              <a:t>žádná</a:t>
            </a:r>
            <a:r>
              <a:rPr lang="en-US" sz="2400" dirty="0"/>
              <a:t> </a:t>
            </a:r>
            <a:r>
              <a:rPr lang="en-US" sz="2400" dirty="0" err="1"/>
              <a:t>personalizace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absence </a:t>
            </a:r>
            <a:r>
              <a:rPr lang="en-US" sz="2400" dirty="0" err="1" smtClean="0"/>
              <a:t>zdobnosti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875" y="3652961"/>
            <a:ext cx="86991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ŠATY –</a:t>
            </a:r>
            <a:r>
              <a:rPr lang="en-US" sz="2400" dirty="0" smtClean="0"/>
              <a:t> </a:t>
            </a:r>
            <a:r>
              <a:rPr lang="en-US" sz="2400" dirty="0" err="1" smtClean="0"/>
              <a:t>konotuje</a:t>
            </a:r>
            <a:r>
              <a:rPr lang="en-US" sz="2400" dirty="0" smtClean="0"/>
              <a:t> </a:t>
            </a:r>
            <a:r>
              <a:rPr lang="en-US" sz="2400" dirty="0" err="1"/>
              <a:t>osobní</a:t>
            </a:r>
            <a:r>
              <a:rPr lang="en-US" sz="2400" dirty="0"/>
              <a:t> </a:t>
            </a:r>
            <a:r>
              <a:rPr lang="en-US" sz="2400" dirty="0" err="1"/>
              <a:t>vyjádření</a:t>
            </a:r>
            <a:r>
              <a:rPr lang="en-US" sz="2400" dirty="0"/>
              <a:t> a </a:t>
            </a:r>
            <a:r>
              <a:rPr lang="en-US" sz="2400" dirty="0" err="1" smtClean="0"/>
              <a:t>zdobnost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- </a:t>
            </a:r>
            <a:r>
              <a:rPr lang="en-US" sz="2400" dirty="0" err="1" smtClean="0"/>
              <a:t>mají</a:t>
            </a:r>
            <a:r>
              <a:rPr lang="en-US" sz="2400" dirty="0" smtClean="0"/>
              <a:t> </a:t>
            </a:r>
            <a:r>
              <a:rPr lang="en-US" sz="2400" dirty="0" err="1"/>
              <a:t>další</a:t>
            </a:r>
            <a:r>
              <a:rPr lang="en-US" sz="2400" dirty="0"/>
              <a:t> </a:t>
            </a:r>
            <a:r>
              <a:rPr lang="en-US" sz="2400" dirty="0" err="1"/>
              <a:t>účel</a:t>
            </a:r>
            <a:r>
              <a:rPr lang="en-US" sz="2400" dirty="0"/>
              <a:t> </a:t>
            </a:r>
            <a:r>
              <a:rPr lang="en-US" sz="2400" dirty="0" err="1"/>
              <a:t>kromě</a:t>
            </a:r>
            <a:r>
              <a:rPr lang="en-US" sz="2400" dirty="0"/>
              <a:t> </a:t>
            </a:r>
            <a:r>
              <a:rPr lang="en-US" sz="2400" dirty="0" err="1"/>
              <a:t>krytí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indikace</a:t>
            </a:r>
            <a:r>
              <a:rPr lang="en-US" sz="2400" dirty="0" smtClean="0"/>
              <a:t> </a:t>
            </a:r>
            <a:r>
              <a:rPr lang="en-US" sz="2400" dirty="0" err="1" smtClean="0"/>
              <a:t>specifických</a:t>
            </a:r>
            <a:r>
              <a:rPr lang="en-US" sz="2400" dirty="0" smtClean="0"/>
              <a:t> </a:t>
            </a:r>
            <a:r>
              <a:rPr lang="en-US" sz="2400" dirty="0" err="1" smtClean="0"/>
              <a:t>prvků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týkajících</a:t>
            </a:r>
            <a:r>
              <a:rPr lang="en-US" sz="2400" dirty="0" smtClean="0"/>
              <a:t> se </a:t>
            </a:r>
            <a:r>
              <a:rPr lang="en-US" sz="2400" dirty="0" err="1" smtClean="0"/>
              <a:t>nositele</a:t>
            </a:r>
            <a:r>
              <a:rPr lang="en-US" sz="2400" dirty="0" smtClean="0"/>
              <a:t> </a:t>
            </a:r>
            <a:r>
              <a:rPr lang="en-US" sz="2400" dirty="0" err="1" smtClean="0"/>
              <a:t>nebo</a:t>
            </a:r>
            <a:r>
              <a:rPr lang="en-US" sz="2400" dirty="0" smtClean="0"/>
              <a:t> </a:t>
            </a:r>
            <a:r>
              <a:rPr lang="en-US" sz="2400" dirty="0" err="1" smtClean="0"/>
              <a:t>příležitosti</a:t>
            </a:r>
            <a:r>
              <a:rPr lang="en-US" sz="2400" dirty="0" smtClean="0"/>
              <a:t>, pro </a:t>
            </a:r>
            <a:r>
              <a:rPr lang="en-US" sz="2400" dirty="0" err="1" smtClean="0"/>
              <a:t>níž</a:t>
            </a:r>
            <a:r>
              <a:rPr lang="en-US" sz="2400" dirty="0" smtClean="0"/>
              <a:t> </a:t>
            </a:r>
            <a:r>
              <a:rPr lang="en-US" sz="2400" dirty="0" err="1" smtClean="0"/>
              <a:t>jsou</a:t>
            </a:r>
            <a:r>
              <a:rPr lang="en-US" sz="2400" dirty="0" smtClean="0"/>
              <a:t> </a:t>
            </a:r>
            <a:r>
              <a:rPr lang="en-US" sz="2400" dirty="0" err="1" smtClean="0"/>
              <a:t>šaty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nošeny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   - 	</a:t>
            </a:r>
            <a:r>
              <a:rPr lang="en-US" sz="2400" dirty="0" err="1"/>
              <a:t>šaty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 smtClean="0"/>
              <a:t>extenzí</a:t>
            </a:r>
            <a:r>
              <a:rPr lang="en-US" sz="2400" dirty="0" smtClean="0"/>
              <a:t> </a:t>
            </a:r>
            <a:r>
              <a:rPr lang="en-US" sz="2400" dirty="0" err="1" smtClean="0"/>
              <a:t>těla</a:t>
            </a:r>
            <a:r>
              <a:rPr lang="en-US" sz="2400" dirty="0" smtClean="0"/>
              <a:t>; </a:t>
            </a:r>
            <a:r>
              <a:rPr lang="en-US" sz="2400" dirty="0" err="1"/>
              <a:t>tedy</a:t>
            </a:r>
            <a:r>
              <a:rPr lang="en-US" sz="2400" dirty="0"/>
              <a:t> </a:t>
            </a:r>
            <a:r>
              <a:rPr lang="en-US" sz="2400" dirty="0" err="1" smtClean="0"/>
              <a:t>jej</a:t>
            </a:r>
            <a:r>
              <a:rPr lang="en-US" sz="2400" dirty="0" smtClean="0"/>
              <a:t> </a:t>
            </a:r>
            <a:r>
              <a:rPr lang="en-US" sz="2400" dirty="0" err="1" smtClean="0"/>
              <a:t>separují</a:t>
            </a:r>
            <a:r>
              <a:rPr lang="en-US" sz="2400" dirty="0" smtClean="0"/>
              <a:t> od, ale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zařazují</a:t>
            </a:r>
            <a:r>
              <a:rPr lang="en-US" sz="2400" dirty="0"/>
              <a:t> do </a:t>
            </a:r>
            <a:r>
              <a:rPr lang="en-US" sz="2400" dirty="0" smtClean="0"/>
              <a:t>       		</a:t>
            </a:r>
            <a:r>
              <a:rPr lang="en-US" sz="2400" dirty="0" err="1" smtClean="0"/>
              <a:t>okolního</a:t>
            </a:r>
            <a:r>
              <a:rPr lang="en-US" sz="2400" dirty="0" smtClean="0"/>
              <a:t> </a:t>
            </a:r>
            <a:r>
              <a:rPr lang="en-US" sz="2400" dirty="0" err="1" smtClean="0"/>
              <a:t>světa</a:t>
            </a:r>
            <a:r>
              <a:rPr lang="en-US" sz="2400" dirty="0" smtClean="0"/>
              <a:t> a </a:t>
            </a:r>
            <a:r>
              <a:rPr lang="en-US" sz="2400" dirty="0"/>
              <a:t>do </a:t>
            </a:r>
            <a:r>
              <a:rPr lang="en-US" sz="2400" dirty="0" err="1" smtClean="0"/>
              <a:t>společenského</a:t>
            </a:r>
            <a:r>
              <a:rPr lang="en-US" sz="2400" dirty="0" smtClean="0"/>
              <a:t> </a:t>
            </a:r>
            <a:r>
              <a:rPr lang="en-US" sz="2400" dirty="0" err="1" smtClean="0"/>
              <a:t>řádu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          (</a:t>
            </a:r>
            <a:r>
              <a:rPr lang="en-US" sz="2400" dirty="0" err="1" smtClean="0"/>
              <a:t>tj.přispívají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konstrukci</a:t>
            </a:r>
            <a:r>
              <a:rPr lang="en-US" sz="2400" dirty="0" smtClean="0"/>
              <a:t> </a:t>
            </a:r>
            <a:r>
              <a:rPr lang="en-US" sz="2400" dirty="0" err="1" smtClean="0"/>
              <a:t>veřejné</a:t>
            </a:r>
            <a:r>
              <a:rPr lang="en-US" sz="2400" dirty="0" smtClean="0"/>
              <a:t> identity)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158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055" y="591432"/>
            <a:ext cx="9038557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KOSTÝM - </a:t>
            </a:r>
            <a:r>
              <a:rPr lang="en-US" sz="2200" dirty="0" err="1"/>
              <a:t>také</a:t>
            </a:r>
            <a:r>
              <a:rPr lang="en-US" sz="2200" dirty="0"/>
              <a:t> </a:t>
            </a:r>
            <a:r>
              <a:rPr lang="en-US" sz="2200" dirty="0" err="1"/>
              <a:t>podvojná</a:t>
            </a:r>
            <a:r>
              <a:rPr lang="en-US" sz="2200" dirty="0"/>
              <a:t> </a:t>
            </a:r>
            <a:r>
              <a:rPr lang="en-US" sz="2200" dirty="0" err="1"/>
              <a:t>povaha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/>
              <a:t>	</a:t>
            </a:r>
            <a:r>
              <a:rPr lang="en-US" sz="2200" dirty="0" smtClean="0"/>
              <a:t>	   -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jednu</a:t>
            </a:r>
            <a:r>
              <a:rPr lang="en-US" sz="2200" dirty="0"/>
              <a:t> </a:t>
            </a:r>
            <a:r>
              <a:rPr lang="en-US" sz="2200" dirty="0" err="1"/>
              <a:t>stranu</a:t>
            </a:r>
            <a:r>
              <a:rPr lang="en-US" sz="2200" dirty="0"/>
              <a:t> </a:t>
            </a:r>
            <a:r>
              <a:rPr lang="en-US" sz="2200" dirty="0" err="1" smtClean="0"/>
              <a:t>dovede</a:t>
            </a:r>
            <a:r>
              <a:rPr lang="en-US" sz="2200" dirty="0" smtClean="0"/>
              <a:t> </a:t>
            </a:r>
            <a:r>
              <a:rPr lang="en-US" sz="2200" dirty="0" err="1"/>
              <a:t>velmi</a:t>
            </a:r>
            <a:r>
              <a:rPr lang="en-US" sz="2200" dirty="0"/>
              <a:t> </a:t>
            </a:r>
            <a:r>
              <a:rPr lang="en-US" sz="2200" dirty="0" err="1"/>
              <a:t>dobře</a:t>
            </a:r>
            <a:r>
              <a:rPr lang="en-US" sz="2200" dirty="0"/>
              <a:t> </a:t>
            </a:r>
            <a:r>
              <a:rPr lang="en-US" sz="2200" dirty="0" err="1"/>
              <a:t>sloužit</a:t>
            </a:r>
            <a:r>
              <a:rPr lang="en-US" sz="2200" dirty="0"/>
              <a:t> </a:t>
            </a:r>
            <a:r>
              <a:rPr lang="en-US" sz="2200" dirty="0" err="1" smtClean="0"/>
              <a:t>filmovému</a:t>
            </a:r>
            <a:endParaRPr lang="en-US" sz="2200" dirty="0" smtClean="0"/>
          </a:p>
          <a:p>
            <a:r>
              <a:rPr lang="en-US" sz="2200" dirty="0" smtClean="0"/>
              <a:t>                  </a:t>
            </a:r>
            <a:r>
              <a:rPr lang="en-US" sz="2200" dirty="0" err="1" smtClean="0"/>
              <a:t>dílu</a:t>
            </a:r>
            <a:r>
              <a:rPr lang="en-US" sz="2200" dirty="0" smtClean="0"/>
              <a:t> (</a:t>
            </a:r>
            <a:r>
              <a:rPr lang="en-US" sz="2200" dirty="0" err="1" smtClean="0"/>
              <a:t>narativ</a:t>
            </a:r>
            <a:r>
              <a:rPr lang="en-US" sz="2200" dirty="0" smtClean="0"/>
              <a:t>, </a:t>
            </a:r>
            <a:r>
              <a:rPr lang="en-US" sz="2200" dirty="0" err="1" smtClean="0"/>
              <a:t>styl</a:t>
            </a:r>
            <a:r>
              <a:rPr lang="en-US" sz="2200" dirty="0" smtClean="0"/>
              <a:t>, </a:t>
            </a:r>
            <a:r>
              <a:rPr lang="en-US" sz="2200" dirty="0" err="1" smtClean="0"/>
              <a:t>mizanscéna</a:t>
            </a:r>
            <a:r>
              <a:rPr lang="en-US" sz="2200" dirty="0" smtClean="0"/>
              <a:t>, </a:t>
            </a:r>
            <a:r>
              <a:rPr lang="en-US" sz="2200" dirty="0" err="1" smtClean="0"/>
              <a:t>charakterizace</a:t>
            </a:r>
            <a:r>
              <a:rPr lang="en-US" sz="2200" dirty="0" smtClean="0"/>
              <a:t> </a:t>
            </a:r>
            <a:r>
              <a:rPr lang="en-US" sz="2200" dirty="0" err="1" smtClean="0"/>
              <a:t>postavy</a:t>
            </a:r>
            <a:r>
              <a:rPr lang="en-US" sz="2200" dirty="0" smtClean="0"/>
              <a:t>,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   </a:t>
            </a:r>
            <a:r>
              <a:rPr lang="en-US" sz="2200" dirty="0" err="1" smtClean="0"/>
              <a:t>žánrové</a:t>
            </a:r>
            <a:r>
              <a:rPr lang="en-US" sz="2200" dirty="0" smtClean="0"/>
              <a:t> </a:t>
            </a:r>
            <a:r>
              <a:rPr lang="en-US" sz="2200" dirty="0" err="1" smtClean="0"/>
              <a:t>konvence</a:t>
            </a:r>
            <a:r>
              <a:rPr lang="en-US" sz="2200" dirty="0" smtClean="0"/>
              <a:t>)</a:t>
            </a:r>
            <a:r>
              <a:rPr lang="en-US" sz="2200" dirty="0"/>
              <a:t>, </a:t>
            </a:r>
            <a:endParaRPr lang="en-US" sz="2200" dirty="0" smtClean="0"/>
          </a:p>
          <a:p>
            <a:r>
              <a:rPr lang="en-US" sz="2200" dirty="0"/>
              <a:t>	</a:t>
            </a:r>
            <a:r>
              <a:rPr lang="en-US" sz="2200" dirty="0" smtClean="0"/>
              <a:t>	   -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stranu</a:t>
            </a:r>
            <a:r>
              <a:rPr lang="en-US" sz="2200" dirty="0"/>
              <a:t> </a:t>
            </a:r>
            <a:r>
              <a:rPr lang="en-US" sz="2200" dirty="0" err="1"/>
              <a:t>druhou</a:t>
            </a:r>
            <a:r>
              <a:rPr lang="en-US" sz="2200" dirty="0"/>
              <a:t> </a:t>
            </a:r>
            <a:r>
              <a:rPr lang="en-US" sz="2200" dirty="0" err="1"/>
              <a:t>má</a:t>
            </a:r>
            <a:r>
              <a:rPr lang="en-US" sz="2200" dirty="0"/>
              <a:t> </a:t>
            </a:r>
            <a:r>
              <a:rPr lang="en-US" sz="2200" dirty="0" err="1"/>
              <a:t>kostým</a:t>
            </a:r>
            <a:r>
              <a:rPr lang="en-US" sz="2200" dirty="0"/>
              <a:t> </a:t>
            </a:r>
            <a:r>
              <a:rPr lang="en-US" sz="2200" dirty="0" err="1"/>
              <a:t>tendenci</a:t>
            </a:r>
            <a:r>
              <a:rPr lang="en-US" sz="2200" dirty="0"/>
              <a:t> </a:t>
            </a:r>
            <a:r>
              <a:rPr lang="en-US" sz="2200" dirty="0" err="1"/>
              <a:t>existovat</a:t>
            </a:r>
            <a:r>
              <a:rPr lang="en-US" sz="2200" dirty="0"/>
              <a:t> </a:t>
            </a:r>
            <a:r>
              <a:rPr lang="en-US" sz="2200" dirty="0" err="1"/>
              <a:t>nezávisle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 smtClean="0"/>
              <a:t>                 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/>
              <a:t>naraci</a:t>
            </a:r>
            <a:r>
              <a:rPr lang="en-US" sz="2200" dirty="0"/>
              <a:t> </a:t>
            </a:r>
            <a:r>
              <a:rPr lang="en-US" sz="2200" dirty="0" err="1"/>
              <a:t>nebo</a:t>
            </a:r>
            <a:r>
              <a:rPr lang="en-US" sz="2200" dirty="0"/>
              <a:t> </a:t>
            </a:r>
            <a:r>
              <a:rPr lang="en-US" sz="2200" dirty="0" err="1"/>
              <a:t>stylu</a:t>
            </a:r>
            <a:r>
              <a:rPr lang="en-US" sz="2200" dirty="0"/>
              <a:t> </a:t>
            </a:r>
            <a:r>
              <a:rPr lang="en-US" sz="2200" dirty="0" err="1"/>
              <a:t>konkrétního</a:t>
            </a:r>
            <a:r>
              <a:rPr lang="en-US" sz="2200" dirty="0"/>
              <a:t> </a:t>
            </a:r>
            <a:r>
              <a:rPr lang="en-US" sz="2200" dirty="0" err="1"/>
              <a:t>filmu</a:t>
            </a:r>
            <a:r>
              <a:rPr lang="en-US" sz="2200" dirty="0"/>
              <a:t> a </a:t>
            </a:r>
            <a:r>
              <a:rPr lang="en-US" sz="2200" dirty="0" err="1" smtClean="0"/>
              <a:t>působit</a:t>
            </a:r>
            <a:r>
              <a:rPr lang="en-US" sz="2200" dirty="0" smtClean="0"/>
              <a:t> </a:t>
            </a:r>
            <a:r>
              <a:rPr lang="en-US" sz="2200" dirty="0" err="1"/>
              <a:t>vně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 smtClean="0"/>
              <a:t>                  </a:t>
            </a:r>
            <a:r>
              <a:rPr lang="en-US" sz="2200" dirty="0" err="1" smtClean="0"/>
              <a:t>těchto</a:t>
            </a:r>
            <a:r>
              <a:rPr lang="en-US" sz="2200" dirty="0" smtClean="0"/>
              <a:t> </a:t>
            </a:r>
            <a:r>
              <a:rPr lang="en-US" sz="2200" dirty="0" err="1" smtClean="0"/>
              <a:t>dominantních</a:t>
            </a:r>
            <a:r>
              <a:rPr lang="en-US" sz="2200" dirty="0" smtClean="0"/>
              <a:t> </a:t>
            </a:r>
            <a:r>
              <a:rPr lang="en-US" sz="2200" dirty="0" err="1" smtClean="0"/>
              <a:t>diskursů</a:t>
            </a:r>
            <a:r>
              <a:rPr lang="en-US" sz="2200" dirty="0" smtClean="0"/>
              <a:t> (</a:t>
            </a:r>
            <a:r>
              <a:rPr lang="en-US" sz="2200" dirty="0" err="1" smtClean="0"/>
              <a:t>tzn</a:t>
            </a:r>
            <a:r>
              <a:rPr lang="en-US" sz="2200" dirty="0" smtClean="0"/>
              <a:t>. </a:t>
            </a:r>
            <a:r>
              <a:rPr lang="en-US" sz="2200" dirty="0" err="1" smtClean="0"/>
              <a:t>jako</a:t>
            </a:r>
            <a:r>
              <a:rPr lang="en-US" sz="2200" dirty="0" smtClean="0"/>
              <a:t> </a:t>
            </a:r>
            <a:r>
              <a:rPr lang="en-US" sz="2200" dirty="0" err="1"/>
              <a:t>excesivní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              </a:t>
            </a:r>
            <a:r>
              <a:rPr lang="en-US" sz="2200" dirty="0" err="1" smtClean="0"/>
              <a:t>podívaná</a:t>
            </a:r>
            <a:r>
              <a:rPr lang="en-US" sz="2200" dirty="0" smtClean="0"/>
              <a:t>, </a:t>
            </a:r>
            <a:r>
              <a:rPr lang="en-US" sz="2200" dirty="0" err="1" smtClean="0"/>
              <a:t>spektákl</a:t>
            </a:r>
            <a:r>
              <a:rPr lang="en-US" sz="2200" dirty="0" smtClean="0"/>
              <a:t>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025" y="3464586"/>
            <a:ext cx="7994496" cy="246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</a:t>
            </a:r>
            <a:r>
              <a:rPr lang="en-US" sz="2200" dirty="0" smtClean="0"/>
              <a:t>ÓDA - </a:t>
            </a:r>
            <a:r>
              <a:rPr lang="en-US" sz="2200" dirty="0"/>
              <a:t>do </a:t>
            </a:r>
            <a:r>
              <a:rPr lang="en-US" sz="2200" dirty="0" err="1"/>
              <a:t>jisté</a:t>
            </a:r>
            <a:r>
              <a:rPr lang="en-US" sz="2200" dirty="0"/>
              <a:t> </a:t>
            </a:r>
            <a:r>
              <a:rPr lang="en-US" sz="2200" dirty="0" err="1"/>
              <a:t>míry</a:t>
            </a:r>
            <a:r>
              <a:rPr lang="en-US" sz="2200" dirty="0"/>
              <a:t> </a:t>
            </a:r>
            <a:r>
              <a:rPr lang="en-US" sz="2200" dirty="0" err="1" smtClean="0"/>
              <a:t>antiteze</a:t>
            </a:r>
            <a:r>
              <a:rPr lang="en-US" sz="2200" dirty="0" smtClean="0"/>
              <a:t> </a:t>
            </a:r>
            <a:r>
              <a:rPr lang="en-US" sz="2200" dirty="0" err="1" smtClean="0"/>
              <a:t>kostýmu</a:t>
            </a:r>
            <a:endParaRPr lang="en-US" sz="2200" dirty="0" smtClean="0"/>
          </a:p>
          <a:p>
            <a:r>
              <a:rPr lang="en-US" sz="2200" dirty="0">
                <a:effectLst/>
              </a:rPr>
              <a:t>	</a:t>
            </a:r>
            <a:r>
              <a:rPr lang="en-US" sz="2200" dirty="0"/>
              <a:t> </a:t>
            </a:r>
            <a:r>
              <a:rPr lang="en-US" sz="2200" dirty="0" smtClean="0"/>
              <a:t>    - </a:t>
            </a:r>
            <a:r>
              <a:rPr lang="en-US" sz="2200" dirty="0" smtClean="0">
                <a:effectLst/>
              </a:rPr>
              <a:t> </a:t>
            </a:r>
            <a:r>
              <a:rPr lang="en-US" sz="2200" dirty="0" err="1" smtClean="0">
                <a:effectLst/>
              </a:rPr>
              <a:t>systematická</a:t>
            </a:r>
            <a:r>
              <a:rPr lang="en-US" sz="2200" dirty="0" smtClean="0">
                <a:effectLst/>
              </a:rPr>
              <a:t> </a:t>
            </a:r>
            <a:r>
              <a:rPr lang="en-US" sz="2200" dirty="0" err="1" smtClean="0">
                <a:effectLst/>
              </a:rPr>
              <a:t>fluktuace</a:t>
            </a:r>
            <a:r>
              <a:rPr lang="en-US" sz="2200" dirty="0" smtClean="0">
                <a:effectLst/>
              </a:rPr>
              <a:t> </a:t>
            </a:r>
            <a:r>
              <a:rPr lang="en-US" sz="2200" dirty="0" err="1" smtClean="0">
                <a:effectLst/>
              </a:rPr>
              <a:t>vizuálního</a:t>
            </a:r>
            <a:r>
              <a:rPr lang="en-US" sz="2200" dirty="0" smtClean="0">
                <a:effectLst/>
              </a:rPr>
              <a:t> </a:t>
            </a:r>
            <a:r>
              <a:rPr lang="en-US" sz="2200" dirty="0" err="1" smtClean="0">
                <a:effectLst/>
              </a:rPr>
              <a:t>designu</a:t>
            </a:r>
            <a:endParaRPr lang="en-US" sz="2200" dirty="0" smtClean="0">
              <a:effectLst/>
            </a:endParaRPr>
          </a:p>
          <a:p>
            <a:r>
              <a:rPr lang="en-US" sz="2200" dirty="0"/>
              <a:t>	</a:t>
            </a:r>
            <a:r>
              <a:rPr lang="en-US" sz="2200" dirty="0" smtClean="0"/>
              <a:t>     - </a:t>
            </a:r>
            <a:r>
              <a:rPr lang="en-US" sz="2200" dirty="0" err="1" smtClean="0"/>
              <a:t>opět</a:t>
            </a:r>
            <a:r>
              <a:rPr lang="en-US" sz="2200" dirty="0" smtClean="0"/>
              <a:t> </a:t>
            </a:r>
            <a:r>
              <a:rPr lang="en-US" sz="2200" dirty="0" err="1" smtClean="0"/>
              <a:t>estetická</a:t>
            </a:r>
            <a:r>
              <a:rPr lang="en-US" sz="2200" dirty="0" smtClean="0"/>
              <a:t> </a:t>
            </a:r>
            <a:r>
              <a:rPr lang="en-US" sz="2200" dirty="0" err="1" smtClean="0"/>
              <a:t>dialektika</a:t>
            </a:r>
            <a:r>
              <a:rPr lang="en-US" sz="2200" dirty="0" smtClean="0"/>
              <a:t> –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jednu</a:t>
            </a:r>
            <a:r>
              <a:rPr lang="en-US" sz="2200" dirty="0" smtClean="0"/>
              <a:t> </a:t>
            </a:r>
            <a:r>
              <a:rPr lang="en-US" sz="2200" dirty="0" err="1" smtClean="0"/>
              <a:t>stranu</a:t>
            </a:r>
            <a:r>
              <a:rPr lang="en-US" sz="2200" dirty="0" smtClean="0"/>
              <a:t> </a:t>
            </a:r>
            <a:r>
              <a:rPr lang="en-US" sz="2200" dirty="0" err="1" smtClean="0"/>
              <a:t>povrchní</a:t>
            </a:r>
            <a:r>
              <a:rPr lang="en-US" sz="2200" dirty="0" smtClean="0"/>
              <a:t>,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</a:t>
            </a:r>
            <a:r>
              <a:rPr lang="en-US" sz="2200" dirty="0" err="1" smtClean="0"/>
              <a:t>pomíjivá</a:t>
            </a:r>
            <a:r>
              <a:rPr lang="en-US" sz="2200" dirty="0" smtClean="0"/>
              <a:t>;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druhou</a:t>
            </a:r>
            <a:r>
              <a:rPr lang="en-US" sz="2200" dirty="0" smtClean="0"/>
              <a:t> </a:t>
            </a:r>
            <a:r>
              <a:rPr lang="en-US" sz="2200" dirty="0" err="1" smtClean="0"/>
              <a:t>stranu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zde</a:t>
            </a:r>
            <a:r>
              <a:rPr lang="en-US" sz="2200" dirty="0" smtClean="0"/>
              <a:t> </a:t>
            </a:r>
            <a:r>
              <a:rPr lang="en-US" sz="2200" dirty="0" err="1" smtClean="0"/>
              <a:t>existují</a:t>
            </a:r>
            <a:r>
              <a:rPr lang="en-US" sz="2200" dirty="0" smtClean="0"/>
              <a:t> </a:t>
            </a:r>
            <a:r>
              <a:rPr lang="en-US" sz="2200" dirty="0" err="1" smtClean="0"/>
              <a:t>nadčasové</a:t>
            </a:r>
            <a:r>
              <a:rPr lang="en-US" sz="2200" dirty="0" smtClean="0"/>
              <a:t> </a:t>
            </a:r>
            <a:r>
              <a:rPr lang="en-US" sz="2200" dirty="0" err="1" smtClean="0"/>
              <a:t>hodnoty</a:t>
            </a:r>
            <a:endParaRPr lang="en-US" sz="2200" dirty="0" smtClean="0"/>
          </a:p>
          <a:p>
            <a:r>
              <a:rPr lang="en-US" sz="2200" dirty="0"/>
              <a:t>	</a:t>
            </a:r>
            <a:r>
              <a:rPr lang="en-US" sz="2200" dirty="0" smtClean="0"/>
              <a:t>	(</a:t>
            </a:r>
            <a:r>
              <a:rPr lang="en-US" sz="2200" dirty="0" err="1" smtClean="0"/>
              <a:t>tradiční</a:t>
            </a:r>
            <a:r>
              <a:rPr lang="en-US" sz="2200" dirty="0" smtClean="0"/>
              <a:t> </a:t>
            </a:r>
            <a:r>
              <a:rPr lang="en-US" sz="2200" dirty="0" err="1" smtClean="0"/>
              <a:t>značky</a:t>
            </a:r>
            <a:r>
              <a:rPr lang="en-US" sz="2200" dirty="0" smtClean="0"/>
              <a:t>, </a:t>
            </a:r>
            <a:r>
              <a:rPr lang="en-US" sz="2200" dirty="0" err="1" smtClean="0"/>
              <a:t>cyklické</a:t>
            </a:r>
            <a:r>
              <a:rPr lang="en-US" sz="2200" dirty="0" smtClean="0"/>
              <a:t> </a:t>
            </a:r>
            <a:r>
              <a:rPr lang="en-US" sz="2200" dirty="0" err="1" smtClean="0"/>
              <a:t>navracení</a:t>
            </a:r>
            <a:r>
              <a:rPr lang="en-US" sz="2200" dirty="0" smtClean="0"/>
              <a:t> se k </a:t>
            </a:r>
            <a:r>
              <a:rPr lang="en-US" sz="2200" dirty="0" err="1" smtClean="0"/>
              <a:t>již</a:t>
            </a:r>
            <a:r>
              <a:rPr lang="en-US" sz="2200" dirty="0" smtClean="0"/>
              <a:t> </a:t>
            </a:r>
            <a:r>
              <a:rPr lang="en-US" sz="2200" dirty="0" err="1" smtClean="0"/>
              <a:t>vyzkoušeným</a:t>
            </a:r>
            <a:endParaRPr lang="en-US" sz="2200" dirty="0" smtClean="0"/>
          </a:p>
          <a:p>
            <a:r>
              <a:rPr lang="en-US" sz="2200" dirty="0"/>
              <a:t>	</a:t>
            </a:r>
            <a:r>
              <a:rPr lang="en-US" sz="2200" dirty="0" smtClean="0"/>
              <a:t>	</a:t>
            </a:r>
            <a:r>
              <a:rPr lang="en-US" sz="2200" dirty="0" err="1" smtClean="0"/>
              <a:t>liniím</a:t>
            </a:r>
            <a:r>
              <a:rPr lang="en-US" sz="2200" dirty="0" smtClean="0"/>
              <a:t> a </a:t>
            </a:r>
            <a:r>
              <a:rPr lang="en-US" sz="2200" dirty="0" err="1" smtClean="0"/>
              <a:t>střihům</a:t>
            </a:r>
            <a:r>
              <a:rPr lang="en-US" sz="2200" dirty="0" smtClean="0"/>
              <a:t>)</a:t>
            </a:r>
          </a:p>
          <a:p>
            <a:r>
              <a:rPr lang="en-US" sz="2200" dirty="0"/>
              <a:t>	 </a:t>
            </a:r>
            <a:r>
              <a:rPr lang="en-US" sz="2200" dirty="0" smtClean="0"/>
              <a:t>    	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2308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Psychoanalýza</a:t>
            </a:r>
            <a:r>
              <a:rPr lang="en-US" dirty="0" smtClean="0"/>
              <a:t> + </a:t>
            </a:r>
            <a:r>
              <a:rPr lang="en-US" dirty="0" err="1" smtClean="0"/>
              <a:t>kostým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0399" y="1739505"/>
            <a:ext cx="8191592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err="1"/>
              <a:t>O</a:t>
            </a:r>
            <a:r>
              <a:rPr lang="en-US" sz="2200" dirty="0" err="1" smtClean="0"/>
              <a:t>šacené</a:t>
            </a:r>
            <a:r>
              <a:rPr lang="en-US" sz="2200" dirty="0" smtClean="0"/>
              <a:t> </a:t>
            </a:r>
            <a:r>
              <a:rPr lang="en-US" sz="2200" dirty="0" err="1"/>
              <a:t>tělo</a:t>
            </a:r>
            <a:r>
              <a:rPr lang="en-US" sz="2200" dirty="0"/>
              <a:t> </a:t>
            </a:r>
            <a:r>
              <a:rPr lang="en-US" sz="2200" dirty="0" smtClean="0"/>
              <a:t>je </a:t>
            </a:r>
            <a:r>
              <a:rPr lang="en-US" sz="2200" dirty="0" err="1"/>
              <a:t>víc</a:t>
            </a:r>
            <a:r>
              <a:rPr lang="en-US" sz="2200" dirty="0"/>
              <a:t> </a:t>
            </a:r>
            <a:r>
              <a:rPr lang="en-US" sz="2200" dirty="0" err="1" smtClean="0"/>
              <a:t>sexualizované</a:t>
            </a:r>
            <a:r>
              <a:rPr lang="en-US" sz="2200" dirty="0" smtClean="0"/>
              <a:t> </a:t>
            </a:r>
            <a:r>
              <a:rPr lang="en-US" sz="2200" dirty="0"/>
              <a:t>a </a:t>
            </a:r>
            <a:r>
              <a:rPr lang="en-US" sz="2200" dirty="0" err="1"/>
              <a:t>eroticky</a:t>
            </a:r>
            <a:r>
              <a:rPr lang="en-US" sz="2200" dirty="0"/>
              <a:t> </a:t>
            </a:r>
            <a:r>
              <a:rPr lang="en-US" sz="2200" dirty="0" err="1"/>
              <a:t>stimulující</a:t>
            </a:r>
            <a:r>
              <a:rPr lang="en-US" sz="2200" dirty="0"/>
              <a:t> </a:t>
            </a:r>
            <a:r>
              <a:rPr lang="en-US" sz="2200" dirty="0" err="1"/>
              <a:t>než</a:t>
            </a:r>
            <a:r>
              <a:rPr lang="en-US" sz="2200" dirty="0"/>
              <a:t> to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dirty="0" err="1" smtClean="0"/>
              <a:t>odhalené</a:t>
            </a:r>
            <a:r>
              <a:rPr lang="en-US" sz="2200" dirty="0"/>
              <a:t>. </a:t>
            </a:r>
            <a:r>
              <a:rPr lang="en-US" sz="2200" dirty="0" err="1"/>
              <a:t>P</a:t>
            </a:r>
            <a:r>
              <a:rPr lang="en-US" sz="2200" dirty="0" err="1" smtClean="0"/>
              <a:t>okud</a:t>
            </a:r>
            <a:r>
              <a:rPr lang="en-US" sz="2200" dirty="0" smtClean="0"/>
              <a:t> </a:t>
            </a:r>
            <a:r>
              <a:rPr lang="en-US" sz="2200" dirty="0" err="1"/>
              <a:t>takové</a:t>
            </a:r>
            <a:r>
              <a:rPr lang="en-US" sz="2200" dirty="0"/>
              <a:t> </a:t>
            </a:r>
            <a:r>
              <a:rPr lang="en-US" sz="2200" dirty="0" err="1"/>
              <a:t>tělo</a:t>
            </a:r>
            <a:r>
              <a:rPr lang="en-US" sz="2200" dirty="0"/>
              <a:t> </a:t>
            </a:r>
            <a:r>
              <a:rPr lang="en-US" sz="2200" dirty="0" err="1"/>
              <a:t>vidíme</a:t>
            </a:r>
            <a:r>
              <a:rPr lang="en-US" sz="2200" dirty="0"/>
              <a:t> </a:t>
            </a:r>
            <a:r>
              <a:rPr lang="en-US" sz="2200" dirty="0" err="1"/>
              <a:t>idealizované</a:t>
            </a:r>
            <a:r>
              <a:rPr lang="en-US" sz="2200" dirty="0"/>
              <a:t> v </a:t>
            </a:r>
            <a:r>
              <a:rPr lang="en-US" sz="2200" dirty="0" err="1" smtClean="0"/>
              <a:t>jakékoliv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dirty="0" err="1" smtClean="0"/>
              <a:t>umělecké</a:t>
            </a:r>
            <a:r>
              <a:rPr lang="en-US" sz="2200" dirty="0" smtClean="0"/>
              <a:t> </a:t>
            </a:r>
            <a:r>
              <a:rPr lang="en-US" sz="2200" dirty="0" err="1"/>
              <a:t>formě</a:t>
            </a:r>
            <a:r>
              <a:rPr lang="en-US" sz="2200" dirty="0"/>
              <a:t>, </a:t>
            </a:r>
            <a:r>
              <a:rPr lang="en-US" sz="2200" dirty="0" err="1" smtClean="0"/>
              <a:t>stimuluje</a:t>
            </a:r>
            <a:r>
              <a:rPr lang="en-US" sz="2200" dirty="0" smtClean="0"/>
              <a:t> se </a:t>
            </a:r>
            <a:r>
              <a:rPr lang="en-US" sz="2200" dirty="0" err="1" smtClean="0"/>
              <a:t>proces</a:t>
            </a:r>
            <a:r>
              <a:rPr lang="en-US" sz="2200" dirty="0" smtClean="0"/>
              <a:t> </a:t>
            </a:r>
            <a:r>
              <a:rPr lang="en-US" sz="2200" dirty="0" err="1" smtClean="0"/>
              <a:t>slasti</a:t>
            </a:r>
            <a:r>
              <a:rPr lang="en-US" sz="2200" dirty="0" smtClean="0"/>
              <a:t> z </a:t>
            </a:r>
            <a:r>
              <a:rPr lang="en-US" sz="2200" dirty="0" err="1" smtClean="0"/>
              <a:t>dívání</a:t>
            </a:r>
            <a:r>
              <a:rPr lang="en-US" sz="2200" dirty="0" smtClean="0"/>
              <a:t> se, </a:t>
            </a:r>
            <a:r>
              <a:rPr lang="en-US" sz="2200" dirty="0" err="1" smtClean="0"/>
              <a:t>stejně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dirty="0" err="1" smtClean="0"/>
              <a:t>jako</a:t>
            </a:r>
            <a:r>
              <a:rPr lang="en-US" sz="2200" dirty="0" smtClean="0"/>
              <a:t> </a:t>
            </a:r>
            <a:r>
              <a:rPr lang="en-US" sz="2200" dirty="0" err="1" smtClean="0"/>
              <a:t>snaha</a:t>
            </a:r>
            <a:r>
              <a:rPr lang="en-US" sz="2200" dirty="0" smtClean="0"/>
              <a:t> </a:t>
            </a:r>
            <a:r>
              <a:rPr lang="en-US" sz="2200" dirty="0" err="1" smtClean="0"/>
              <a:t>identifikovat</a:t>
            </a:r>
            <a:r>
              <a:rPr lang="en-US" sz="2200" dirty="0" smtClean="0"/>
              <a:t> se s </a:t>
            </a:r>
            <a:r>
              <a:rPr lang="en-US" sz="2200" dirty="0" err="1" smtClean="0"/>
              <a:t>něčím</a:t>
            </a:r>
            <a:r>
              <a:rPr lang="en-US" sz="2200" dirty="0" smtClean="0"/>
              <a:t> </a:t>
            </a:r>
            <a:r>
              <a:rPr lang="en-US" sz="2200" dirty="0" err="1" smtClean="0"/>
              <a:t>imaginárnějším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a </a:t>
            </a:r>
            <a:r>
              <a:rPr lang="en-US" sz="2200" dirty="0" err="1" smtClean="0"/>
              <a:t>dokonalejším</a:t>
            </a:r>
            <a:r>
              <a:rPr lang="en-US" sz="2200" dirty="0" smtClean="0"/>
              <a:t>. </a:t>
            </a:r>
            <a:r>
              <a:rPr lang="en-US" sz="2200" dirty="0" err="1" smtClean="0"/>
              <a:t>Právě</a:t>
            </a:r>
            <a:r>
              <a:rPr lang="en-US" sz="2200" dirty="0"/>
              <a:t> </a:t>
            </a:r>
            <a:r>
              <a:rPr lang="en-US" sz="2200" dirty="0" err="1" smtClean="0"/>
              <a:t>kinematografie</a:t>
            </a:r>
            <a:r>
              <a:rPr lang="en-US" sz="2200" dirty="0" smtClean="0"/>
              <a:t> (</a:t>
            </a:r>
            <a:r>
              <a:rPr lang="en-US" sz="2200" dirty="0" err="1"/>
              <a:t>charakterizovaná</a:t>
            </a:r>
            <a:r>
              <a:rPr lang="en-US" sz="2200" dirty="0"/>
              <a:t> </a:t>
            </a:r>
            <a:r>
              <a:rPr lang="en-US" sz="2200" dirty="0" err="1"/>
              <a:t>jako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dirty="0" err="1" smtClean="0"/>
              <a:t>pokročilý</a:t>
            </a:r>
            <a:r>
              <a:rPr lang="en-US" sz="2200" dirty="0" smtClean="0"/>
              <a:t> </a:t>
            </a:r>
            <a:r>
              <a:rPr lang="en-US" sz="2200" dirty="0" err="1"/>
              <a:t>systém</a:t>
            </a:r>
            <a:r>
              <a:rPr lang="en-US" sz="2200" dirty="0"/>
              <a:t> </a:t>
            </a:r>
            <a:r>
              <a:rPr lang="en-US" sz="2200" dirty="0" err="1"/>
              <a:t>zobrazování</a:t>
            </a:r>
            <a:r>
              <a:rPr lang="en-US" sz="2200" dirty="0"/>
              <a:t> ) </a:t>
            </a:r>
            <a:r>
              <a:rPr lang="en-US" sz="2200" dirty="0" err="1" smtClean="0"/>
              <a:t>dovede</a:t>
            </a:r>
            <a:r>
              <a:rPr lang="en-US" sz="2200" dirty="0" smtClean="0"/>
              <a:t> s  </a:t>
            </a:r>
            <a:r>
              <a:rPr lang="en-US" sz="2200" dirty="0" err="1"/>
              <a:t>touto</a:t>
            </a:r>
            <a:r>
              <a:rPr lang="en-US" sz="2200" dirty="0"/>
              <a:t> </a:t>
            </a:r>
            <a:r>
              <a:rPr lang="en-US" sz="2200" dirty="0" err="1"/>
              <a:t>slastí</a:t>
            </a:r>
            <a:r>
              <a:rPr lang="en-US" sz="2200" dirty="0"/>
              <a:t> z </a:t>
            </a:r>
            <a:r>
              <a:rPr lang="en-US" sz="2200" dirty="0" err="1"/>
              <a:t>dívání</a:t>
            </a:r>
            <a:r>
              <a:rPr lang="en-US" sz="2200" dirty="0"/>
              <a:t> se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 a </a:t>
            </a:r>
            <a:r>
              <a:rPr lang="en-US" sz="2200" dirty="0"/>
              <a:t>s </a:t>
            </a:r>
            <a:r>
              <a:rPr lang="en-US" sz="2200" dirty="0" err="1"/>
              <a:t>identifikačními</a:t>
            </a:r>
            <a:r>
              <a:rPr lang="en-US" sz="2200" dirty="0"/>
              <a:t> </a:t>
            </a:r>
            <a:r>
              <a:rPr lang="en-US" sz="2200" dirty="0" err="1" smtClean="0"/>
              <a:t>procesy</a:t>
            </a:r>
            <a:r>
              <a:rPr lang="en-US" sz="2200" dirty="0"/>
              <a:t> </a:t>
            </a:r>
            <a:r>
              <a:rPr lang="en-US" sz="2200" dirty="0" err="1" smtClean="0"/>
              <a:t>ideálně</a:t>
            </a:r>
            <a:r>
              <a:rPr lang="en-US" sz="2200" dirty="0" smtClean="0"/>
              <a:t> </a:t>
            </a:r>
            <a:r>
              <a:rPr lang="en-US" sz="2200" dirty="0" err="1" smtClean="0"/>
              <a:t>pracovat</a:t>
            </a:r>
            <a:r>
              <a:rPr lang="en-US" sz="2200" dirty="0" smtClean="0"/>
              <a:t>.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50399" y="4472123"/>
            <a:ext cx="8692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err="1" smtClean="0"/>
              <a:t>Psychoanalýza</a:t>
            </a:r>
            <a:r>
              <a:rPr lang="en-US" sz="2200" dirty="0" smtClean="0"/>
              <a:t> </a:t>
            </a:r>
            <a:r>
              <a:rPr lang="en-US" sz="2200" dirty="0" err="1"/>
              <a:t>popisuje</a:t>
            </a:r>
            <a:r>
              <a:rPr lang="en-US" sz="2200" dirty="0"/>
              <a:t> </a:t>
            </a:r>
            <a:r>
              <a:rPr lang="en-US" sz="2200" dirty="0" err="1"/>
              <a:t>vznik</a:t>
            </a:r>
            <a:r>
              <a:rPr lang="en-US" sz="2200" dirty="0"/>
              <a:t> </a:t>
            </a:r>
            <a:r>
              <a:rPr lang="en-US" sz="2200" dirty="0" err="1" smtClean="0"/>
              <a:t>subjektu</a:t>
            </a:r>
            <a:r>
              <a:rPr lang="en-US" sz="2200" dirty="0" smtClean="0"/>
              <a:t> - </a:t>
            </a:r>
            <a:r>
              <a:rPr lang="en-US" sz="2200" dirty="0" err="1"/>
              <a:t>lidské</a:t>
            </a:r>
            <a:r>
              <a:rPr lang="en-US" sz="2200" dirty="0"/>
              <a:t> </a:t>
            </a:r>
            <a:r>
              <a:rPr lang="en-US" sz="2200" dirty="0" err="1"/>
              <a:t>bytosti</a:t>
            </a:r>
            <a:r>
              <a:rPr lang="en-US" sz="2200" dirty="0"/>
              <a:t> </a:t>
            </a:r>
            <a:r>
              <a:rPr lang="en-US" sz="2200" dirty="0" err="1" smtClean="0"/>
              <a:t>mající</a:t>
            </a:r>
            <a:r>
              <a:rPr lang="en-US" sz="2200" dirty="0" smtClean="0"/>
              <a:t> </a:t>
            </a:r>
            <a:r>
              <a:rPr lang="en-US" sz="2200" dirty="0" err="1" smtClean="0"/>
              <a:t>přiznanou</a:t>
            </a:r>
            <a:r>
              <a:rPr lang="en-US" sz="2200" dirty="0" smtClean="0"/>
              <a:t> </a:t>
            </a:r>
            <a:r>
              <a:rPr lang="en-US" sz="2200" dirty="0" err="1" smtClean="0"/>
              <a:t>pozici</a:t>
            </a:r>
            <a:r>
              <a:rPr lang="en-US" sz="2200" dirty="0" smtClean="0"/>
              <a:t> v </a:t>
            </a:r>
            <a:r>
              <a:rPr lang="en-US" sz="2200" dirty="0" err="1"/>
              <a:t>symbolickém</a:t>
            </a:r>
            <a:r>
              <a:rPr lang="en-US" sz="2200" dirty="0"/>
              <a:t> </a:t>
            </a:r>
            <a:r>
              <a:rPr lang="en-US" sz="2200" dirty="0" err="1"/>
              <a:t>řádu</a:t>
            </a:r>
            <a:r>
              <a:rPr lang="en-US" sz="2200" dirty="0"/>
              <a:t> </a:t>
            </a:r>
            <a:r>
              <a:rPr lang="en-US" sz="2200" dirty="0" err="1" smtClean="0"/>
              <a:t>jazyka</a:t>
            </a:r>
            <a:r>
              <a:rPr lang="en-US" sz="2200" dirty="0" smtClean="0"/>
              <a:t>. </a:t>
            </a:r>
            <a:r>
              <a:rPr lang="en-US" sz="2200" dirty="0" err="1" smtClean="0"/>
              <a:t>Podobný</a:t>
            </a:r>
            <a:r>
              <a:rPr lang="en-US" sz="2200" dirty="0" smtClean="0"/>
              <a:t> </a:t>
            </a:r>
            <a:r>
              <a:rPr lang="en-US" sz="2200" dirty="0" err="1"/>
              <a:t>proces</a:t>
            </a:r>
            <a:r>
              <a:rPr lang="en-US" sz="2200" dirty="0"/>
              <a:t> </a:t>
            </a:r>
            <a:r>
              <a:rPr lang="en-US" sz="2200" dirty="0" err="1"/>
              <a:t>můžeme</a:t>
            </a:r>
            <a:r>
              <a:rPr lang="en-US" sz="2200" dirty="0"/>
              <a:t> </a:t>
            </a:r>
            <a:r>
              <a:rPr lang="en-US" sz="2200" dirty="0" err="1" smtClean="0"/>
              <a:t>analogicky</a:t>
            </a:r>
            <a:r>
              <a:rPr lang="en-US" sz="2200" dirty="0" smtClean="0"/>
              <a:t> </a:t>
            </a:r>
            <a:r>
              <a:rPr lang="en-US" sz="2200" dirty="0" err="1" smtClean="0"/>
              <a:t>sledovat</a:t>
            </a:r>
            <a:r>
              <a:rPr lang="en-US" sz="2200" dirty="0" smtClean="0"/>
              <a:t> </a:t>
            </a:r>
            <a:r>
              <a:rPr lang="en-US" sz="2200" dirty="0" err="1" smtClean="0"/>
              <a:t>také</a:t>
            </a:r>
            <a:r>
              <a:rPr lang="en-US" sz="2200" dirty="0" smtClean="0"/>
              <a:t> </a:t>
            </a:r>
            <a:r>
              <a:rPr lang="en-US" sz="2200" dirty="0"/>
              <a:t>v </a:t>
            </a:r>
            <a:r>
              <a:rPr lang="en-US" sz="2200" dirty="0" err="1"/>
              <a:t>rámci</a:t>
            </a:r>
            <a:r>
              <a:rPr lang="en-US" sz="2200" dirty="0"/>
              <a:t> </a:t>
            </a:r>
            <a:r>
              <a:rPr lang="en-US" sz="2200" dirty="0" err="1" smtClean="0"/>
              <a:t>narativního</a:t>
            </a:r>
            <a:r>
              <a:rPr lang="en-US" sz="2200" dirty="0" smtClean="0"/>
              <a:t> </a:t>
            </a:r>
            <a:r>
              <a:rPr lang="en-US" sz="2200" dirty="0" err="1"/>
              <a:t>filmového</a:t>
            </a:r>
            <a:r>
              <a:rPr lang="en-US" sz="2200" dirty="0"/>
              <a:t> </a:t>
            </a:r>
            <a:r>
              <a:rPr lang="en-US" sz="2200" dirty="0" err="1"/>
              <a:t>prostoru</a:t>
            </a:r>
            <a:r>
              <a:rPr lang="en-US" sz="2200" dirty="0"/>
              <a:t>;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plátně</a:t>
            </a:r>
            <a:r>
              <a:rPr lang="en-US" sz="2200" dirty="0"/>
              <a:t> </a:t>
            </a:r>
            <a:r>
              <a:rPr lang="en-US" sz="2200" dirty="0" err="1"/>
              <a:t>sledujeme</a:t>
            </a:r>
            <a:r>
              <a:rPr lang="en-US" sz="2200" dirty="0"/>
              <a:t> </a:t>
            </a:r>
            <a:r>
              <a:rPr lang="en-US" sz="2200" dirty="0" err="1"/>
              <a:t>příběhy</a:t>
            </a:r>
            <a:r>
              <a:rPr lang="en-US" sz="2200" dirty="0"/>
              <a:t> </a:t>
            </a:r>
            <a:r>
              <a:rPr lang="en-US" sz="2200" dirty="0" err="1" smtClean="0"/>
              <a:t>postav</a:t>
            </a:r>
            <a:r>
              <a:rPr lang="en-US" sz="2200" dirty="0" smtClean="0"/>
              <a:t> </a:t>
            </a:r>
            <a:r>
              <a:rPr lang="en-US" sz="2200" dirty="0"/>
              <a:t>v </a:t>
            </a:r>
            <a:r>
              <a:rPr lang="en-US" sz="2200" dirty="0" err="1"/>
              <a:t>jejich</a:t>
            </a:r>
            <a:r>
              <a:rPr lang="en-US" sz="2200" dirty="0"/>
              <a:t> </a:t>
            </a:r>
            <a:r>
              <a:rPr lang="en-US" sz="2200" dirty="0" err="1"/>
              <a:t>cestě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vstupem</a:t>
            </a:r>
            <a:r>
              <a:rPr lang="en-US" sz="2200" dirty="0"/>
              <a:t>, </a:t>
            </a:r>
            <a:r>
              <a:rPr lang="en-US" sz="2200" dirty="0" err="1"/>
              <a:t>přijetím</a:t>
            </a:r>
            <a:r>
              <a:rPr lang="en-US" sz="2200" dirty="0"/>
              <a:t> </a:t>
            </a:r>
            <a:r>
              <a:rPr lang="en-US" sz="2200" dirty="0" err="1"/>
              <a:t>nebo</a:t>
            </a:r>
            <a:r>
              <a:rPr lang="en-US" sz="2200" dirty="0"/>
              <a:t> </a:t>
            </a:r>
            <a:r>
              <a:rPr lang="en-US" sz="2200" dirty="0" err="1" smtClean="0"/>
              <a:t>naopak</a:t>
            </a:r>
            <a:r>
              <a:rPr lang="en-US" sz="2200" dirty="0" smtClean="0"/>
              <a:t> </a:t>
            </a:r>
            <a:r>
              <a:rPr lang="en-US" sz="2200" dirty="0" err="1" smtClean="0"/>
              <a:t>odmítnutím</a:t>
            </a:r>
            <a:r>
              <a:rPr lang="en-US" sz="2200" dirty="0" smtClean="0"/>
              <a:t> </a:t>
            </a:r>
            <a:r>
              <a:rPr lang="en-US" sz="2200" dirty="0" err="1" smtClean="0"/>
              <a:t>dominantního</a:t>
            </a:r>
            <a:r>
              <a:rPr lang="en-US" sz="2200" dirty="0" smtClean="0"/>
              <a:t> </a:t>
            </a:r>
            <a:r>
              <a:rPr lang="en-US" sz="2200" dirty="0" err="1"/>
              <a:t>ideologického</a:t>
            </a:r>
            <a:r>
              <a:rPr lang="en-US" sz="2200" dirty="0"/>
              <a:t> </a:t>
            </a:r>
            <a:r>
              <a:rPr lang="en-US" sz="2200" dirty="0" smtClean="0"/>
              <a:t>/ </a:t>
            </a:r>
            <a:r>
              <a:rPr lang="en-US" sz="2200" dirty="0" err="1"/>
              <a:t>společenského</a:t>
            </a:r>
            <a:r>
              <a:rPr lang="en-US" sz="2200" dirty="0"/>
              <a:t> </a:t>
            </a:r>
            <a:r>
              <a:rPr lang="en-US" sz="2200" dirty="0" err="1" smtClean="0"/>
              <a:t>řádu</a:t>
            </a:r>
            <a:r>
              <a:rPr lang="en-US" sz="2200" dirty="0" smtClean="0"/>
              <a:t>. </a:t>
            </a:r>
            <a:r>
              <a:rPr lang="en-US" sz="2200" dirty="0" err="1" smtClean="0"/>
              <a:t>Tento</a:t>
            </a:r>
            <a:r>
              <a:rPr lang="en-US" sz="2200" dirty="0" smtClean="0"/>
              <a:t> </a:t>
            </a:r>
            <a:r>
              <a:rPr lang="en-US" sz="2200" dirty="0" err="1" smtClean="0"/>
              <a:t>transformační</a:t>
            </a:r>
            <a:r>
              <a:rPr lang="en-US" sz="2200" dirty="0" smtClean="0"/>
              <a:t> </a:t>
            </a:r>
            <a:r>
              <a:rPr lang="en-US" sz="2200" dirty="0" err="1" smtClean="0"/>
              <a:t>proces</a:t>
            </a:r>
            <a:r>
              <a:rPr lang="en-US" sz="2200" dirty="0" smtClean="0"/>
              <a:t> </a:t>
            </a:r>
            <a:r>
              <a:rPr lang="en-US" sz="2200" dirty="0" err="1" smtClean="0"/>
              <a:t>bývá</a:t>
            </a:r>
            <a:r>
              <a:rPr lang="en-US" sz="2200" dirty="0" smtClean="0"/>
              <a:t> </a:t>
            </a:r>
            <a:r>
              <a:rPr lang="en-US" sz="2200" dirty="0" err="1" smtClean="0"/>
              <a:t>implikován</a:t>
            </a:r>
            <a:r>
              <a:rPr lang="en-US" sz="2200" dirty="0" smtClean="0"/>
              <a:t> </a:t>
            </a:r>
            <a:r>
              <a:rPr lang="en-US" sz="2200" dirty="0" err="1" smtClean="0"/>
              <a:t>také</a:t>
            </a:r>
            <a:r>
              <a:rPr lang="en-US" sz="2200" dirty="0" smtClean="0"/>
              <a:t> </a:t>
            </a:r>
            <a:r>
              <a:rPr lang="en-US" sz="2200" dirty="0" err="1" smtClean="0"/>
              <a:t>kostýmem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9145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Psychoanalýza</a:t>
            </a:r>
            <a:r>
              <a:rPr lang="en-US" sz="2800" dirty="0" smtClean="0"/>
              <a:t> + </a:t>
            </a:r>
            <a:r>
              <a:rPr lang="en-US" sz="2800" dirty="0" err="1" smtClean="0"/>
              <a:t>kostým</a:t>
            </a:r>
            <a:endParaRPr lang="en-US" sz="2800" dirty="0"/>
          </a:p>
        </p:txBody>
      </p:sp>
      <p:pic>
        <p:nvPicPr>
          <p:cNvPr id="11" name="Picture Placeholder 10" descr="Snímek obrazovky 2013-09-16 v 11.34.08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792287" y="5367337"/>
            <a:ext cx="5983917" cy="1312363"/>
          </a:xfrm>
        </p:spPr>
        <p:txBody>
          <a:bodyPr>
            <a:noAutofit/>
          </a:bodyPr>
          <a:lstStyle/>
          <a:p>
            <a:r>
              <a:rPr lang="en-US" sz="1600" dirty="0" err="1" smtClean="0">
                <a:latin typeface="Arial"/>
                <a:cs typeface="Arial"/>
              </a:rPr>
              <a:t>Psychoanalýza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vysvětluje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jakým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způsobem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vznikají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perverze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- </a:t>
            </a:r>
            <a:r>
              <a:rPr lang="en-US" sz="1600" dirty="0" err="1">
                <a:latin typeface="Arial"/>
                <a:cs typeface="Arial"/>
              </a:rPr>
              <a:t>fetišismus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sadomasochismus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voyerismus</a:t>
            </a:r>
            <a:r>
              <a:rPr lang="en-US" sz="1600" dirty="0">
                <a:latin typeface="Arial"/>
                <a:cs typeface="Arial"/>
              </a:rPr>
              <a:t> -  a </a:t>
            </a:r>
            <a:r>
              <a:rPr lang="en-US" sz="1600" dirty="0" err="1">
                <a:latin typeface="Arial"/>
                <a:cs typeface="Arial"/>
              </a:rPr>
              <a:t>Mulveyová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dále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vysvětluje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jak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tyto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struktují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filmovou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formu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ve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vztahu</a:t>
            </a:r>
            <a:r>
              <a:rPr lang="en-US" sz="1600" dirty="0">
                <a:latin typeface="Arial"/>
                <a:cs typeface="Arial"/>
              </a:rPr>
              <a:t> k </a:t>
            </a:r>
            <a:r>
              <a:rPr lang="en-US" sz="1600" dirty="0" err="1">
                <a:latin typeface="Arial"/>
                <a:cs typeface="Arial"/>
              </a:rPr>
              <a:t>obrazům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a </a:t>
            </a:r>
            <a:r>
              <a:rPr lang="en-US" sz="1600" dirty="0" err="1" smtClean="0">
                <a:latin typeface="Arial"/>
                <a:cs typeface="Arial"/>
              </a:rPr>
              <a:t>mužů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na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plátně</a:t>
            </a:r>
            <a:r>
              <a:rPr lang="en-US" sz="1600" dirty="0">
                <a:latin typeface="Arial"/>
                <a:cs typeface="Arial"/>
              </a:rPr>
              <a:t> a </a:t>
            </a:r>
            <a:r>
              <a:rPr lang="en-US" sz="1600" dirty="0" err="1" smtClean="0">
                <a:latin typeface="Arial"/>
                <a:cs typeface="Arial"/>
              </a:rPr>
              <a:t>i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pozici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diváka</a:t>
            </a:r>
            <a:r>
              <a:rPr lang="en-US" sz="1600" dirty="0" smtClean="0">
                <a:latin typeface="Arial"/>
                <a:cs typeface="Arial"/>
              </a:rPr>
              <a:t> (</a:t>
            </a:r>
            <a:r>
              <a:rPr lang="en-US" sz="1600" dirty="0" err="1" smtClean="0">
                <a:latin typeface="Arial"/>
                <a:cs typeface="Arial"/>
              </a:rPr>
              <a:t>genderovaného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jako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muže</a:t>
            </a:r>
            <a:r>
              <a:rPr lang="en-US" sz="1600" dirty="0" smtClean="0">
                <a:latin typeface="Arial"/>
                <a:cs typeface="Arial"/>
              </a:rPr>
              <a:t>)</a:t>
            </a:r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96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12974</TotalTime>
  <Words>768</Words>
  <Application>Microsoft Macintosh PowerPoint</Application>
  <PresentationFormat>On-screen Show (4:3)</PresentationFormat>
  <Paragraphs>118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Twilight</vt:lpstr>
      <vt:lpstr>PowerPoint Presentation</vt:lpstr>
      <vt:lpstr>Absolvování předmětu</vt:lpstr>
      <vt:lpstr>Literatura </vt:lpstr>
      <vt:lpstr>Literatura</vt:lpstr>
      <vt:lpstr>Literatura 18. 9.</vt:lpstr>
      <vt:lpstr>Šaty / Kostým / Móda</vt:lpstr>
      <vt:lpstr>PowerPoint Presentation</vt:lpstr>
      <vt:lpstr>Psychoanalýza + kostým</vt:lpstr>
      <vt:lpstr>Psychoanalýza + kostým</vt:lpstr>
      <vt:lpstr>Laura Mulvey – Vizuální slast a narativní film</vt:lpstr>
      <vt:lpstr>Překonání kastrační úzkosti</vt:lpstr>
      <vt:lpstr>Josef von Sternberg</vt:lpstr>
      <vt:lpstr>Klaustrofobická mizanscéna</vt:lpstr>
      <vt:lpstr>Kostým</vt:lpstr>
      <vt:lpstr>Finální kostým</vt:lpstr>
      <vt:lpstr>Velké detaily tváře Marlene Dietrichové</vt:lpstr>
      <vt:lpstr>Co se stalo s muži?</vt:lpstr>
    </vt:vector>
  </TitlesOfParts>
  <Company>sagm@seznam.cz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Šárka Gmiterková</dc:creator>
  <cp:lastModifiedBy>Šárka Gmiterková</cp:lastModifiedBy>
  <cp:revision>39</cp:revision>
  <dcterms:created xsi:type="dcterms:W3CDTF">2013-09-09T07:33:56Z</dcterms:created>
  <dcterms:modified xsi:type="dcterms:W3CDTF">2013-09-18T07:48:16Z</dcterms:modified>
</cp:coreProperties>
</file>