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5" r:id="rId32"/>
    <p:sldId id="286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20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9E40-60AA-1E47-B12C-2A3B08A6E3C6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0D20E-4B4A-134C-8442-A13EDFFAAC6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Relationship Id="rId3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FAV 259</a:t>
            </a:r>
            <a:endParaRPr lang="en-US" sz="4400" dirty="0"/>
          </a:p>
        </p:txBody>
      </p:sp>
      <p:pic>
        <p:nvPicPr>
          <p:cNvPr id="7" name="Content Placeholder 6" descr="vfhollywood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4" r="20234"/>
          <a:stretch>
            <a:fillRect/>
          </a:stretch>
        </p:blipFill>
        <p:spPr>
          <a:xfrm>
            <a:off x="3575050" y="447001"/>
            <a:ext cx="5111750" cy="58531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sz="2800" dirty="0" err="1" smtClean="0"/>
              <a:t>Šaty</a:t>
            </a:r>
            <a:r>
              <a:rPr lang="en-US" sz="2800" dirty="0" smtClean="0"/>
              <a:t> / </a:t>
            </a:r>
            <a:r>
              <a:rPr lang="en-US" sz="2800" dirty="0" err="1" smtClean="0"/>
              <a:t>Kostým</a:t>
            </a:r>
            <a:r>
              <a:rPr lang="en-US" sz="2800" dirty="0" smtClean="0"/>
              <a:t> / </a:t>
            </a:r>
            <a:r>
              <a:rPr lang="en-US" sz="2800" dirty="0" err="1" smtClean="0"/>
              <a:t>Móda</a:t>
            </a:r>
            <a:r>
              <a:rPr lang="en-US" sz="2800" dirty="0" smtClean="0"/>
              <a:t> </a:t>
            </a:r>
            <a:r>
              <a:rPr lang="en-US" sz="2800" dirty="0" err="1" smtClean="0"/>
              <a:t>ve</a:t>
            </a:r>
            <a:r>
              <a:rPr lang="en-US" sz="2800" dirty="0" smtClean="0"/>
              <a:t> </a:t>
            </a:r>
            <a:r>
              <a:rPr lang="en-US" sz="2800" dirty="0" err="1" smtClean="0"/>
              <a:t>filmu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Mgr. Šárka Gmiterková</a:t>
            </a:r>
          </a:p>
          <a:p>
            <a:endParaRPr lang="en-US" sz="2800" dirty="0"/>
          </a:p>
          <a:p>
            <a:endParaRPr lang="en-US" sz="2000" dirty="0" smtClean="0"/>
          </a:p>
          <a:p>
            <a:r>
              <a:rPr lang="en-US" sz="2000" dirty="0" smtClean="0"/>
              <a:t>30. 10. 2013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854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Intermezzo - </a:t>
            </a:r>
            <a:r>
              <a:rPr lang="en-US" dirty="0" err="1" smtClean="0"/>
              <a:t>Gyneceum</a:t>
            </a:r>
            <a:endParaRPr lang="en-US" dirty="0"/>
          </a:p>
        </p:txBody>
      </p:sp>
      <p:pic>
        <p:nvPicPr>
          <p:cNvPr id="12" name="Content Placeholder 11" descr="Intermezzo_Gyneceu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5" b="17224"/>
          <a:stretch/>
        </p:blipFill>
        <p:spPr>
          <a:xfrm>
            <a:off x="0" y="1861271"/>
            <a:ext cx="9144000" cy="3896492"/>
          </a:xfrm>
        </p:spPr>
      </p:pic>
    </p:spTree>
    <p:extLst>
      <p:ext uri="{BB962C8B-B14F-4D97-AF65-F5344CB8AC3E}">
        <p14:creationId xmlns:p14="http://schemas.microsoft.com/office/powerpoint/2010/main" val="185611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Satine</a:t>
            </a:r>
            <a:r>
              <a:rPr lang="en-US" dirty="0" smtClean="0"/>
              <a:t> – </a:t>
            </a:r>
            <a:r>
              <a:rPr lang="en-US" i="1" dirty="0" err="1" smtClean="0"/>
              <a:t>Rhytm</a:t>
            </a:r>
            <a:r>
              <a:rPr lang="en-US" i="1" dirty="0" smtClean="0"/>
              <a:t> of the night</a:t>
            </a:r>
            <a:endParaRPr lang="en-US" i="1" dirty="0"/>
          </a:p>
        </p:txBody>
      </p:sp>
      <p:pic>
        <p:nvPicPr>
          <p:cNvPr id="13" name="Content Placeholder 12" descr="Rita_1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b="892"/>
          <a:stretch/>
        </p:blipFill>
        <p:spPr>
          <a:xfrm>
            <a:off x="457200" y="1600200"/>
            <a:ext cx="4038600" cy="4975130"/>
          </a:xfrm>
        </p:spPr>
      </p:pic>
      <p:pic>
        <p:nvPicPr>
          <p:cNvPr id="14" name="Content Placeholder 13" descr="Baz-Luhrmann-14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b="9207"/>
          <a:stretch/>
        </p:blipFill>
        <p:spPr>
          <a:xfrm>
            <a:off x="4648200" y="1600200"/>
            <a:ext cx="4038600" cy="4975130"/>
          </a:xfrm>
        </p:spPr>
      </p:pic>
    </p:spTree>
    <p:extLst>
      <p:ext uri="{BB962C8B-B14F-4D97-AF65-F5344CB8AC3E}">
        <p14:creationId xmlns:p14="http://schemas.microsoft.com/office/powerpoint/2010/main" val="425467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u="sng" dirty="0" err="1" smtClean="0"/>
              <a:t>Satine</a:t>
            </a:r>
            <a:r>
              <a:rPr lang="en-US" sz="3200" dirty="0" smtClean="0"/>
              <a:t> (Nicole Kidman) / </a:t>
            </a:r>
            <a:r>
              <a:rPr lang="en-US" sz="3200" u="sng" dirty="0" smtClean="0"/>
              <a:t>Gilda</a:t>
            </a:r>
            <a:r>
              <a:rPr lang="en-US" sz="3200" dirty="0" smtClean="0"/>
              <a:t> (Rita Hayworth)</a:t>
            </a:r>
            <a:endParaRPr lang="en-US" sz="3200" dirty="0"/>
          </a:p>
        </p:txBody>
      </p:sp>
      <p:pic>
        <p:nvPicPr>
          <p:cNvPr id="5" name="Content Placeholder 4" descr="Satine_rit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r="20428"/>
          <a:stretch>
            <a:fillRect/>
          </a:stretch>
        </p:blipFill>
        <p:spPr/>
      </p:pic>
      <p:pic>
        <p:nvPicPr>
          <p:cNvPr id="6" name="Content Placeholder 5" descr="gilda_0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3" r="159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699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rectví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5" t="17923" r="27705" b="16709"/>
          <a:stretch/>
        </p:blipFill>
        <p:spPr>
          <a:xfrm>
            <a:off x="5733429" y="226136"/>
            <a:ext cx="3284881" cy="3026738"/>
          </a:xfrm>
          <a:prstGeom prst="rect">
            <a:avLst/>
          </a:prstGeom>
        </p:spPr>
      </p:pic>
      <p:pic>
        <p:nvPicPr>
          <p:cNvPr id="7" name="Picture 6" descr="Herectví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6" t="17698" r="33793" b="17774"/>
          <a:stretch/>
        </p:blipFill>
        <p:spPr>
          <a:xfrm>
            <a:off x="2731240" y="382691"/>
            <a:ext cx="2853015" cy="3687751"/>
          </a:xfrm>
          <a:prstGeom prst="rect">
            <a:avLst/>
          </a:prstGeom>
        </p:spPr>
      </p:pic>
      <p:pic>
        <p:nvPicPr>
          <p:cNvPr id="8" name="Picture 7" descr="Herectví_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7" t="18002" r="19715" b="17166"/>
          <a:stretch/>
        </p:blipFill>
        <p:spPr>
          <a:xfrm>
            <a:off x="961030" y="3470309"/>
            <a:ext cx="3540420" cy="3222434"/>
          </a:xfrm>
          <a:prstGeom prst="rect">
            <a:avLst/>
          </a:prstGeom>
        </p:spPr>
      </p:pic>
      <p:pic>
        <p:nvPicPr>
          <p:cNvPr id="9" name="Picture 8" descr="Herectví_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15872" r="26373" b="17166"/>
          <a:stretch/>
        </p:blipFill>
        <p:spPr>
          <a:xfrm>
            <a:off x="5392895" y="3422474"/>
            <a:ext cx="3434055" cy="32702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550" y="608827"/>
            <a:ext cx="2405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 smtClean="0"/>
              <a:t>Satine</a:t>
            </a:r>
            <a:r>
              <a:rPr lang="en-US" sz="3600" dirty="0" smtClean="0"/>
              <a:t> </a:t>
            </a:r>
            <a:r>
              <a:rPr lang="en-US" sz="3600" dirty="0" err="1" smtClean="0"/>
              <a:t>jako</a:t>
            </a:r>
            <a:r>
              <a:rPr lang="en-US" sz="3600" dirty="0" smtClean="0"/>
              <a:t> </a:t>
            </a:r>
          </a:p>
          <a:p>
            <a:r>
              <a:rPr lang="en-US" sz="3600" dirty="0" err="1" smtClean="0"/>
              <a:t>série</a:t>
            </a:r>
            <a:r>
              <a:rPr lang="en-US" sz="3600" dirty="0" smtClean="0"/>
              <a:t> </a:t>
            </a:r>
            <a:r>
              <a:rPr lang="en-US" sz="3600" dirty="0" err="1" smtClean="0"/>
              <a:t>masek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3472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Moulin Rouge!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módní</a:t>
            </a:r>
            <a:r>
              <a:rPr lang="en-US" dirty="0" smtClean="0"/>
              <a:t> </a:t>
            </a:r>
            <a:r>
              <a:rPr lang="en-US" dirty="0" err="1" smtClean="0"/>
              <a:t>událost</a:t>
            </a:r>
            <a:endParaRPr lang="en-US" dirty="0"/>
          </a:p>
        </p:txBody>
      </p:sp>
      <p:pic>
        <p:nvPicPr>
          <p:cNvPr id="5" name="Content Placeholder 4" descr="Móda_Moulin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r="2359"/>
          <a:stretch/>
        </p:blipFill>
        <p:spPr>
          <a:xfrm>
            <a:off x="0" y="1600200"/>
            <a:ext cx="4883505" cy="4525963"/>
          </a:xfrm>
        </p:spPr>
      </p:pic>
      <p:pic>
        <p:nvPicPr>
          <p:cNvPr id="6" name="Content Placeholder 5" descr="Moulin_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r="3648"/>
          <a:stretch>
            <a:fillRect/>
          </a:stretch>
        </p:blipFill>
        <p:spPr>
          <a:xfrm>
            <a:off x="51054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424037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Nicole Kidman </a:t>
            </a:r>
            <a:r>
              <a:rPr lang="en-US" sz="2400" dirty="0" err="1" smtClean="0"/>
              <a:t>jako</a:t>
            </a:r>
            <a:r>
              <a:rPr lang="en-US" sz="2400" dirty="0" smtClean="0"/>
              <a:t> </a:t>
            </a:r>
            <a:r>
              <a:rPr lang="en-US" sz="2400" dirty="0" err="1" smtClean="0"/>
              <a:t>tvář</a:t>
            </a:r>
            <a:r>
              <a:rPr lang="en-US" sz="2400" dirty="0" smtClean="0"/>
              <a:t> </a:t>
            </a:r>
            <a:r>
              <a:rPr lang="en-US" sz="2400" dirty="0" err="1" smtClean="0"/>
              <a:t>parfému</a:t>
            </a:r>
            <a:r>
              <a:rPr lang="en-US" sz="2400" dirty="0" smtClean="0"/>
              <a:t> Chanel č.5</a:t>
            </a:r>
            <a:endParaRPr lang="en-US" sz="2400" dirty="0"/>
          </a:p>
        </p:txBody>
      </p:sp>
      <p:pic>
        <p:nvPicPr>
          <p:cNvPr id="8" name="Content Placeholder 7" descr="Kidman_Chan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3" r="-1671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39172" y="1435100"/>
            <a:ext cx="3326342" cy="5227206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Reklamní</a:t>
            </a:r>
            <a:r>
              <a:rPr lang="en-US" sz="2000" dirty="0" smtClean="0"/>
              <a:t> spot z </a:t>
            </a:r>
            <a:r>
              <a:rPr lang="en-US" sz="2000" dirty="0" err="1" smtClean="0"/>
              <a:t>roku</a:t>
            </a:r>
            <a:r>
              <a:rPr lang="en-US" sz="2000" dirty="0" smtClean="0"/>
              <a:t> 2003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Koncipováno</a:t>
            </a:r>
            <a:r>
              <a:rPr lang="en-US" sz="2000" dirty="0" smtClean="0"/>
              <a:t> </a:t>
            </a:r>
            <a:r>
              <a:rPr lang="en-US" sz="2000" dirty="0" err="1" smtClean="0"/>
              <a:t>jako</a:t>
            </a:r>
            <a:r>
              <a:rPr lang="en-US" sz="2000" dirty="0" smtClean="0"/>
              <a:t> trailer k </a:t>
            </a:r>
            <a:r>
              <a:rPr lang="en-US" sz="2000" dirty="0" err="1" smtClean="0"/>
              <a:t>neexistujícímu</a:t>
            </a:r>
            <a:r>
              <a:rPr lang="en-US" sz="2000" dirty="0" smtClean="0"/>
              <a:t> </a:t>
            </a:r>
            <a:r>
              <a:rPr lang="en-US" sz="2000" dirty="0" err="1" smtClean="0"/>
              <a:t>filmu</a:t>
            </a:r>
            <a:r>
              <a:rPr lang="en-US" sz="2000" dirty="0" smtClean="0"/>
              <a:t>, </a:t>
            </a:r>
            <a:r>
              <a:rPr lang="en-US" sz="2000" dirty="0" err="1" smtClean="0"/>
              <a:t>avšak</a:t>
            </a:r>
            <a:r>
              <a:rPr lang="en-US" sz="2000" dirty="0" smtClean="0"/>
              <a:t> </a:t>
            </a:r>
            <a:r>
              <a:rPr lang="en-US" sz="2000" dirty="0" err="1" smtClean="0"/>
              <a:t>přítomné</a:t>
            </a:r>
            <a:r>
              <a:rPr lang="en-US" sz="2000" dirty="0" smtClean="0"/>
              <a:t> “</a:t>
            </a:r>
            <a:r>
              <a:rPr lang="en-US" sz="2000" dirty="0" err="1" smtClean="0"/>
              <a:t>dozvuky</a:t>
            </a:r>
            <a:r>
              <a:rPr lang="en-US" sz="2000" dirty="0" smtClean="0"/>
              <a:t>” </a:t>
            </a:r>
            <a:r>
              <a:rPr lang="en-US" sz="2000" i="1" dirty="0" smtClean="0"/>
              <a:t>Moulin Rouge!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R. </a:t>
            </a:r>
            <a:r>
              <a:rPr lang="en-US" sz="2000" dirty="0" err="1" smtClean="0"/>
              <a:t>Baz</a:t>
            </a:r>
            <a:r>
              <a:rPr lang="en-US" sz="2000" dirty="0" smtClean="0"/>
              <a:t> </a:t>
            </a:r>
            <a:r>
              <a:rPr lang="en-US" sz="2000" dirty="0" err="1" smtClean="0"/>
              <a:t>Luhrmann</a:t>
            </a:r>
            <a:r>
              <a:rPr lang="en-US" sz="2000" dirty="0" smtClean="0"/>
              <a:t>, </a:t>
            </a:r>
            <a:r>
              <a:rPr lang="en-US" sz="2000" dirty="0" err="1" smtClean="0"/>
              <a:t>šaty</a:t>
            </a:r>
            <a:r>
              <a:rPr lang="en-US" sz="2000" dirty="0" smtClean="0"/>
              <a:t> Karl Lagerfeld, </a:t>
            </a:r>
            <a:r>
              <a:rPr lang="en-US" sz="2000" dirty="0" err="1" smtClean="0"/>
              <a:t>doplňkové</a:t>
            </a:r>
            <a:r>
              <a:rPr lang="en-US" sz="2000" dirty="0" smtClean="0"/>
              <a:t> </a:t>
            </a:r>
            <a:r>
              <a:rPr lang="en-US" sz="2000" dirty="0" err="1" smtClean="0"/>
              <a:t>kostýmy</a:t>
            </a:r>
            <a:r>
              <a:rPr lang="en-US" sz="2000" dirty="0" smtClean="0"/>
              <a:t> Catherine Martin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Hudba</a:t>
            </a:r>
            <a:r>
              <a:rPr lang="en-US" sz="2000" dirty="0" smtClean="0"/>
              <a:t> Craig Armstrong:</a:t>
            </a:r>
          </a:p>
          <a:p>
            <a:r>
              <a:rPr lang="en-US" sz="2000" dirty="0" smtClean="0"/>
              <a:t>      Claire de </a:t>
            </a:r>
            <a:r>
              <a:rPr lang="en-US" sz="2000" dirty="0"/>
              <a:t>L</a:t>
            </a:r>
            <a:r>
              <a:rPr lang="en-US" sz="2000" dirty="0" smtClean="0"/>
              <a:t>une od </a:t>
            </a:r>
            <a:r>
              <a:rPr lang="en-US" sz="2000" dirty="0" err="1" smtClean="0"/>
              <a:t>Clauda</a:t>
            </a:r>
            <a:r>
              <a:rPr lang="en-US" sz="2000" dirty="0" smtClean="0"/>
              <a:t>    	</a:t>
            </a:r>
            <a:r>
              <a:rPr lang="en-US" sz="2000" dirty="0" err="1" smtClean="0"/>
              <a:t>Debussyho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Prodává</a:t>
            </a:r>
            <a:r>
              <a:rPr lang="en-US" sz="2000" dirty="0" smtClean="0"/>
              <a:t> </a:t>
            </a:r>
            <a:r>
              <a:rPr lang="en-US" sz="2000" dirty="0" err="1" smtClean="0"/>
              <a:t>ideu</a:t>
            </a:r>
            <a:r>
              <a:rPr lang="en-US" sz="2000" dirty="0" smtClean="0"/>
              <a:t> </a:t>
            </a:r>
            <a:r>
              <a:rPr lang="en-US" sz="2000" dirty="0" err="1" smtClean="0"/>
              <a:t>spojenou</a:t>
            </a:r>
            <a:r>
              <a:rPr lang="en-US" sz="2000" dirty="0" smtClean="0"/>
              <a:t> s </a:t>
            </a:r>
            <a:r>
              <a:rPr lang="en-US" sz="2000" dirty="0" err="1" smtClean="0"/>
              <a:t>parfémem</a:t>
            </a:r>
            <a:r>
              <a:rPr lang="en-US" sz="2000" dirty="0" smtClean="0"/>
              <a:t>, </a:t>
            </a:r>
            <a:r>
              <a:rPr lang="en-US" sz="2000" dirty="0" err="1" smtClean="0"/>
              <a:t>avšak</a:t>
            </a:r>
            <a:r>
              <a:rPr lang="en-US" sz="2000" dirty="0" smtClean="0"/>
              <a:t> </a:t>
            </a:r>
            <a:r>
              <a:rPr lang="en-US" sz="2000" dirty="0" err="1" smtClean="0"/>
              <a:t>flakon</a:t>
            </a:r>
            <a:r>
              <a:rPr lang="en-US" sz="2000" dirty="0" smtClean="0"/>
              <a:t> </a:t>
            </a:r>
            <a:r>
              <a:rPr lang="en-US" sz="2000" dirty="0" err="1" smtClean="0"/>
              <a:t>samotný</a:t>
            </a:r>
            <a:r>
              <a:rPr lang="en-US" sz="2000" dirty="0" smtClean="0"/>
              <a:t> v </a:t>
            </a:r>
            <a:r>
              <a:rPr lang="en-US" sz="2000" dirty="0" err="1" smtClean="0"/>
              <a:t>reklamě</a:t>
            </a:r>
            <a:r>
              <a:rPr lang="en-US" sz="2000" dirty="0" smtClean="0"/>
              <a:t> </a:t>
            </a:r>
            <a:r>
              <a:rPr lang="en-US" sz="2000" dirty="0" err="1" smtClean="0"/>
              <a:t>nefiguruje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838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Návaznost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tradice</a:t>
            </a:r>
            <a:r>
              <a:rPr lang="en-US" dirty="0" smtClean="0"/>
              <a:t> </a:t>
            </a:r>
            <a:r>
              <a:rPr lang="en-US" dirty="0" err="1" smtClean="0"/>
              <a:t>značky</a:t>
            </a:r>
            <a:endParaRPr lang="en-US" dirty="0"/>
          </a:p>
        </p:txBody>
      </p:sp>
      <p:pic>
        <p:nvPicPr>
          <p:cNvPr id="13" name="Content Placeholder 12" descr="Deneuve_Chane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02" r="-11602"/>
          <a:stretch>
            <a:fillRect/>
          </a:stretch>
        </p:blipFill>
        <p:spPr/>
      </p:pic>
      <p:pic>
        <p:nvPicPr>
          <p:cNvPr id="14" name="Content Placeholder 13" descr="Chanel_androgyny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" r="3594" b="9146"/>
          <a:stretch/>
        </p:blipFill>
        <p:spPr>
          <a:xfrm>
            <a:off x="4648200" y="1617595"/>
            <a:ext cx="3893449" cy="4525963"/>
          </a:xfrm>
        </p:spPr>
      </p:pic>
    </p:spTree>
    <p:extLst>
      <p:ext uri="{BB962C8B-B14F-4D97-AF65-F5344CB8AC3E}">
        <p14:creationId xmlns:p14="http://schemas.microsoft.com/office/powerpoint/2010/main" val="214351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Všudypřítomné</a:t>
            </a:r>
            <a:r>
              <a:rPr lang="en-US" sz="3200" dirty="0" smtClean="0"/>
              <a:t> logo </a:t>
            </a:r>
            <a:r>
              <a:rPr lang="en-US" sz="3200" dirty="0" err="1" smtClean="0"/>
              <a:t>jako</a:t>
            </a:r>
            <a:r>
              <a:rPr lang="en-US" sz="3200" dirty="0" smtClean="0"/>
              <a:t> </a:t>
            </a:r>
            <a:r>
              <a:rPr lang="en-US" sz="3200" dirty="0" err="1" smtClean="0"/>
              <a:t>Luhrmannův</a:t>
            </a:r>
            <a:r>
              <a:rPr lang="en-US" sz="3200" dirty="0" smtClean="0"/>
              <a:t> </a:t>
            </a:r>
            <a:r>
              <a:rPr lang="en-US" sz="3200" dirty="0" err="1" smtClean="0"/>
              <a:t>podpis</a:t>
            </a:r>
            <a:endParaRPr lang="en-US" sz="3200" dirty="0"/>
          </a:p>
        </p:txBody>
      </p:sp>
      <p:pic>
        <p:nvPicPr>
          <p:cNvPr id="5" name="Content Placeholder 4" descr="chan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8870"/>
          <a:stretch>
            <a:fillRect/>
          </a:stretch>
        </p:blipFill>
        <p:spPr>
          <a:xfrm>
            <a:off x="121775" y="1341272"/>
            <a:ext cx="4515227" cy="5060108"/>
          </a:xfrm>
        </p:spPr>
      </p:pic>
      <p:pic>
        <p:nvPicPr>
          <p:cNvPr id="6" name="Content Placeholder 5" descr="great-gatsby-baz-luhrmann-isms-04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" b="501"/>
          <a:stretch/>
        </p:blipFill>
        <p:spPr>
          <a:xfrm>
            <a:off x="4874353" y="1287234"/>
            <a:ext cx="4038600" cy="5114146"/>
          </a:xfrm>
        </p:spPr>
      </p:pic>
    </p:spTree>
    <p:extLst>
      <p:ext uri="{BB962C8B-B14F-4D97-AF65-F5344CB8AC3E}">
        <p14:creationId xmlns:p14="http://schemas.microsoft.com/office/powerpoint/2010/main" val="4947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Kondenzace</a:t>
            </a:r>
            <a:r>
              <a:rPr lang="en-US" dirty="0" smtClean="0"/>
              <a:t> </a:t>
            </a:r>
            <a:r>
              <a:rPr lang="en-US" dirty="0" err="1" smtClean="0"/>
              <a:t>příběhu</a:t>
            </a:r>
            <a:r>
              <a:rPr lang="en-US" dirty="0" smtClean="0"/>
              <a:t> do </a:t>
            </a:r>
            <a:r>
              <a:rPr lang="en-US" dirty="0" err="1" smtClean="0"/>
              <a:t>šatů</a:t>
            </a:r>
            <a:endParaRPr lang="en-US" dirty="0"/>
          </a:p>
        </p:txBody>
      </p:sp>
      <p:pic>
        <p:nvPicPr>
          <p:cNvPr id="5" name="Content Placeholder 4" descr="Chanel_Kidma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r="23230"/>
          <a:stretch>
            <a:fillRect/>
          </a:stretch>
        </p:blipFill>
        <p:spPr/>
      </p:pic>
      <p:pic>
        <p:nvPicPr>
          <p:cNvPr id="6" name="Content Placeholder 5" descr="nicole_kidman_chanel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 b="12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067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2288" y="4522714"/>
            <a:ext cx="5486400" cy="747987"/>
          </a:xfrm>
        </p:spPr>
        <p:txBody>
          <a:bodyPr>
            <a:noAutofit/>
          </a:bodyPr>
          <a:lstStyle/>
          <a:p>
            <a:r>
              <a:rPr lang="en-US" sz="2400" dirty="0" smtClean="0"/>
              <a:t>Nicole Kidman v </a:t>
            </a:r>
            <a:r>
              <a:rPr lang="en-US" sz="2400" dirty="0" err="1" smtClean="0"/>
              <a:t>roli</a:t>
            </a:r>
            <a:r>
              <a:rPr lang="en-US" sz="2400" dirty="0" smtClean="0"/>
              <a:t> </a:t>
            </a:r>
            <a:r>
              <a:rPr lang="en-US" sz="2400" dirty="0" err="1" smtClean="0"/>
              <a:t>Virginie</a:t>
            </a:r>
            <a:r>
              <a:rPr lang="en-US" sz="2400" dirty="0" smtClean="0"/>
              <a:t> </a:t>
            </a:r>
            <a:r>
              <a:rPr lang="en-US" sz="2400" dirty="0" err="1" smtClean="0"/>
              <a:t>Woolfové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i="1" dirty="0" err="1" smtClean="0"/>
              <a:t>Hodiny</a:t>
            </a:r>
            <a:r>
              <a:rPr lang="en-US" sz="2400" dirty="0" smtClean="0"/>
              <a:t>, r. Stephen </a:t>
            </a:r>
            <a:r>
              <a:rPr lang="en-US" sz="2400" dirty="0" err="1" smtClean="0"/>
              <a:t>Daldry</a:t>
            </a:r>
            <a:r>
              <a:rPr lang="en-US" sz="2400" dirty="0" smtClean="0"/>
              <a:t>, 2002)</a:t>
            </a:r>
            <a:endParaRPr lang="en-US" sz="2400" dirty="0"/>
          </a:p>
        </p:txBody>
      </p:sp>
      <p:pic>
        <p:nvPicPr>
          <p:cNvPr id="8" name="Picture Placeholder 7" descr="the-hour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>
            <a:fillRect/>
          </a:stretch>
        </p:blipFill>
        <p:spPr>
          <a:xfrm>
            <a:off x="1792288" y="247479"/>
            <a:ext cx="5486400" cy="41148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426507" y="5270701"/>
            <a:ext cx="6036563" cy="1200259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err="1" smtClean="0"/>
              <a:t>Definitivní</a:t>
            </a:r>
            <a:r>
              <a:rPr lang="en-US" sz="2000" dirty="0" smtClean="0"/>
              <a:t> </a:t>
            </a:r>
            <a:r>
              <a:rPr lang="en-US" sz="2000" dirty="0" err="1" smtClean="0"/>
              <a:t>potvrzení</a:t>
            </a:r>
            <a:r>
              <a:rPr lang="en-US" sz="2000" dirty="0" smtClean="0"/>
              <a:t> </a:t>
            </a:r>
            <a:r>
              <a:rPr lang="en-US" sz="2000" dirty="0" err="1" smtClean="0"/>
              <a:t>statusu</a:t>
            </a:r>
            <a:r>
              <a:rPr lang="en-US" sz="2000" dirty="0" smtClean="0"/>
              <a:t> Nicole Kidman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kvalitní</a:t>
            </a:r>
            <a:r>
              <a:rPr lang="en-US" sz="2000" dirty="0" smtClean="0"/>
              <a:t> </a:t>
            </a:r>
            <a:r>
              <a:rPr lang="en-US" sz="2000" dirty="0" err="1" smtClean="0"/>
              <a:t>herečky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I </a:t>
            </a:r>
            <a:r>
              <a:rPr lang="en-US" sz="2000" dirty="0" err="1" smtClean="0"/>
              <a:t>tuto</a:t>
            </a:r>
            <a:r>
              <a:rPr lang="en-US" sz="2000" dirty="0" smtClean="0"/>
              <a:t> </a:t>
            </a:r>
            <a:r>
              <a:rPr lang="en-US" sz="2000" dirty="0" err="1" smtClean="0"/>
              <a:t>roli</a:t>
            </a:r>
            <a:r>
              <a:rPr lang="en-US" sz="2000" dirty="0" smtClean="0"/>
              <a:t>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výrazně</a:t>
            </a:r>
            <a:r>
              <a:rPr lang="en-US" sz="2000" dirty="0" smtClean="0"/>
              <a:t> </a:t>
            </a:r>
            <a:r>
              <a:rPr lang="en-US" sz="2000" dirty="0" err="1" smtClean="0"/>
              <a:t>dotváří</a:t>
            </a:r>
            <a:r>
              <a:rPr lang="en-US" sz="2000" dirty="0" smtClean="0"/>
              <a:t> </a:t>
            </a:r>
            <a:r>
              <a:rPr lang="en-US" sz="2000" dirty="0" err="1" smtClean="0"/>
              <a:t>kostým</a:t>
            </a:r>
            <a:r>
              <a:rPr lang="en-US" sz="2000" dirty="0" smtClean="0"/>
              <a:t> a </a:t>
            </a:r>
            <a:r>
              <a:rPr lang="en-US" sz="2000" dirty="0" err="1" smtClean="0"/>
              <a:t>maska</a:t>
            </a:r>
            <a:r>
              <a:rPr lang="en-US" sz="2000" dirty="0" smtClean="0"/>
              <a:t>; </a:t>
            </a:r>
            <a:r>
              <a:rPr lang="en-US" sz="2000" dirty="0" err="1" smtClean="0"/>
              <a:t>základní</a:t>
            </a:r>
            <a:r>
              <a:rPr lang="en-US" sz="2000" dirty="0" smtClean="0"/>
              <a:t> </a:t>
            </a:r>
            <a:r>
              <a:rPr lang="en-US" sz="2000" dirty="0" err="1" smtClean="0"/>
              <a:t>opory</a:t>
            </a:r>
            <a:r>
              <a:rPr lang="en-US" sz="2000" dirty="0" smtClean="0"/>
              <a:t> </a:t>
            </a:r>
            <a:r>
              <a:rPr lang="en-US" sz="2000" dirty="0" err="1" smtClean="0"/>
              <a:t>jejích</a:t>
            </a:r>
            <a:r>
              <a:rPr lang="en-US" sz="2000" dirty="0" smtClean="0"/>
              <a:t> </a:t>
            </a:r>
            <a:r>
              <a:rPr lang="en-US" sz="2000" dirty="0" err="1" smtClean="0"/>
              <a:t>hereckých</a:t>
            </a:r>
            <a:r>
              <a:rPr lang="en-US" sz="2000" dirty="0" smtClean="0"/>
              <a:t> </a:t>
            </a:r>
            <a:r>
              <a:rPr lang="en-US" sz="2000" dirty="0" err="1" smtClean="0"/>
              <a:t>kreací</a:t>
            </a:r>
            <a:r>
              <a:rPr lang="en-US" sz="2000" dirty="0" smtClean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169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1766"/>
            <a:ext cx="8229600" cy="85235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Literatura</a:t>
            </a:r>
            <a:r>
              <a:rPr lang="en-US" dirty="0" smtClean="0"/>
              <a:t> 30. 10.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6568" y="817568"/>
            <a:ext cx="8987431" cy="6109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300" dirty="0" smtClean="0"/>
          </a:p>
          <a:p>
            <a:pPr marL="285750" indent="-285750">
              <a:buFont typeface="Arial"/>
              <a:buChar char="•"/>
            </a:pPr>
            <a:r>
              <a:rPr lang="en-US" sz="2300" dirty="0" smtClean="0"/>
              <a:t>DYER, Richard (1998): </a:t>
            </a:r>
            <a:r>
              <a:rPr lang="en-US" sz="2300" i="1" dirty="0" smtClean="0"/>
              <a:t>Stars</a:t>
            </a:r>
            <a:r>
              <a:rPr lang="en-US" sz="2300" dirty="0" smtClean="0"/>
              <a:t>. London: BFI (second edition).</a:t>
            </a:r>
          </a:p>
          <a:p>
            <a:pPr marL="285750" indent="-285750">
              <a:buFont typeface="Arial"/>
              <a:buChar char="•"/>
            </a:pPr>
            <a:r>
              <a:rPr lang="en-US" sz="2300" dirty="0" smtClean="0"/>
              <a:t>DYER, Richard (2004): </a:t>
            </a:r>
            <a:r>
              <a:rPr lang="en-US" sz="2300" i="1" dirty="0" smtClean="0"/>
              <a:t>Heavenly bodies. Film stars and society</a:t>
            </a:r>
            <a:r>
              <a:rPr lang="en-US" sz="2300" dirty="0" smtClean="0"/>
              <a:t>. London,</a:t>
            </a:r>
          </a:p>
          <a:p>
            <a:r>
              <a:rPr lang="en-US" sz="2300" dirty="0"/>
              <a:t> </a:t>
            </a:r>
            <a:r>
              <a:rPr lang="en-US" sz="2300" dirty="0" smtClean="0"/>
              <a:t>    New York: </a:t>
            </a:r>
            <a:r>
              <a:rPr lang="en-US" sz="2300" dirty="0" err="1" smtClean="0"/>
              <a:t>Routledge</a:t>
            </a:r>
            <a:r>
              <a:rPr lang="en-US" sz="2300" dirty="0" smtClean="0"/>
              <a:t> (second edition).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 smtClean="0"/>
              <a:t>SHINGLER, Martin (2012): </a:t>
            </a:r>
            <a:r>
              <a:rPr lang="en-US" sz="2300" i="1" dirty="0" smtClean="0"/>
              <a:t>Star studies. A critical guide</a:t>
            </a:r>
            <a:r>
              <a:rPr lang="en-US" sz="2300" dirty="0" smtClean="0"/>
              <a:t>. London: BFI, </a:t>
            </a:r>
          </a:p>
          <a:p>
            <a:r>
              <a:rPr lang="en-US" sz="2300" dirty="0"/>
              <a:t> </a:t>
            </a:r>
            <a:r>
              <a:rPr lang="en-US" sz="2300" dirty="0" smtClean="0"/>
              <a:t>    Palgrave Macmillan.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 smtClean="0"/>
              <a:t>VINCENDEAU, </a:t>
            </a:r>
            <a:r>
              <a:rPr lang="en-US" sz="2300" dirty="0" err="1" smtClean="0"/>
              <a:t>Ginette</a:t>
            </a:r>
            <a:r>
              <a:rPr lang="en-US" sz="2300" dirty="0" smtClean="0"/>
              <a:t> (2000): </a:t>
            </a:r>
            <a:r>
              <a:rPr lang="en-US" sz="2300" i="1" dirty="0" smtClean="0"/>
              <a:t>Stars and stardom in French Cinema</a:t>
            </a:r>
            <a:r>
              <a:rPr lang="en-US" sz="2300" dirty="0" smtClean="0"/>
              <a:t>. </a:t>
            </a:r>
          </a:p>
          <a:p>
            <a:r>
              <a:rPr lang="en-US" sz="2300" dirty="0"/>
              <a:t> </a:t>
            </a:r>
            <a:r>
              <a:rPr lang="en-US" sz="2300" dirty="0" smtClean="0"/>
              <a:t>     London: Continuum.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 smtClean="0"/>
              <a:t>HOLMES, Su – REDMOND, Sean (eds.) (2010): </a:t>
            </a:r>
            <a:r>
              <a:rPr lang="en-US" sz="2300" i="1" dirty="0" smtClean="0"/>
              <a:t>Stardom and celebrity.</a:t>
            </a:r>
          </a:p>
          <a:p>
            <a:r>
              <a:rPr lang="en-US" sz="2300" i="1" dirty="0"/>
              <a:t> </a:t>
            </a:r>
            <a:r>
              <a:rPr lang="en-US" sz="2300" i="1" dirty="0" smtClean="0"/>
              <a:t>    A Reader</a:t>
            </a:r>
            <a:r>
              <a:rPr lang="en-US" sz="2300" dirty="0" smtClean="0"/>
              <a:t>. Los Angeles, London, New Delhi: Sage Publication.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 smtClean="0"/>
              <a:t>CORBER, J. Robert (2006): </a:t>
            </a:r>
            <a:r>
              <a:rPr lang="en-US" sz="2300" i="1" dirty="0" smtClean="0"/>
              <a:t>Joan Crawford’s Padded Shoulders: Female</a:t>
            </a:r>
          </a:p>
          <a:p>
            <a:r>
              <a:rPr lang="en-US" sz="2300" i="1" dirty="0"/>
              <a:t> </a:t>
            </a:r>
            <a:r>
              <a:rPr lang="en-US" sz="2300" i="1" dirty="0" smtClean="0"/>
              <a:t>     Masculinity in Mildred Pearce</a:t>
            </a:r>
            <a:r>
              <a:rPr lang="en-US" sz="2300" dirty="0" smtClean="0"/>
              <a:t>. Camera </a:t>
            </a:r>
            <a:r>
              <a:rPr lang="en-US" sz="2300" dirty="0" err="1" smtClean="0"/>
              <a:t>Obscura</a:t>
            </a:r>
            <a:r>
              <a:rPr lang="en-US" sz="2300" dirty="0" smtClean="0"/>
              <a:t>, 21, 2006, </a:t>
            </a:r>
            <a:r>
              <a:rPr lang="en-US" sz="2300" dirty="0" err="1" smtClean="0"/>
              <a:t>č</a:t>
            </a:r>
            <a:r>
              <a:rPr lang="en-US" sz="2300" dirty="0" smtClean="0"/>
              <a:t>. 2, </a:t>
            </a:r>
          </a:p>
          <a:p>
            <a:r>
              <a:rPr lang="en-US" sz="2300" dirty="0"/>
              <a:t> </a:t>
            </a:r>
            <a:r>
              <a:rPr lang="en-US" sz="2300" dirty="0" smtClean="0"/>
              <a:t>      s. 1 – 26.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 smtClean="0"/>
              <a:t>SONNET, Esther (2010): </a:t>
            </a:r>
            <a:r>
              <a:rPr lang="en-US" sz="2300" i="1" dirty="0" smtClean="0"/>
              <a:t>Girl in the canoe: history, teleology and the work of star construction in the early roles of Marilyn Monroe</a:t>
            </a:r>
            <a:r>
              <a:rPr lang="en-US" sz="2300" dirty="0" smtClean="0"/>
              <a:t>. Screen 51, 2010, </a:t>
            </a:r>
            <a:r>
              <a:rPr lang="en-US" sz="2300" dirty="0" err="1" smtClean="0"/>
              <a:t>č</a:t>
            </a:r>
            <a:r>
              <a:rPr lang="en-US" sz="2300" dirty="0" smtClean="0"/>
              <a:t>. 1, s. 54 – 70.</a:t>
            </a:r>
          </a:p>
          <a:p>
            <a:r>
              <a:rPr lang="en-US" sz="2300" dirty="0"/>
              <a:t> </a:t>
            </a:r>
            <a:r>
              <a:rPr lang="en-US" sz="2300" dirty="0" smtClean="0"/>
              <a:t>         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7641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4023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Vogue </a:t>
            </a:r>
            <a:br>
              <a:rPr lang="en-US" sz="3200" dirty="0" smtClean="0"/>
            </a:br>
            <a:r>
              <a:rPr lang="en-US" sz="3200" dirty="0" err="1" smtClean="0"/>
              <a:t>Září</a:t>
            </a:r>
            <a:r>
              <a:rPr lang="en-US" sz="3200" dirty="0" smtClean="0"/>
              <a:t> 2003</a:t>
            </a:r>
            <a:endParaRPr lang="en-US" sz="3200" dirty="0"/>
          </a:p>
        </p:txBody>
      </p:sp>
      <p:pic>
        <p:nvPicPr>
          <p:cNvPr id="8" name="Content Placeholder 7" descr="annie-leibovitz-nicole-kidma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 r="7010"/>
          <a:stretch/>
        </p:blipFill>
        <p:spPr>
          <a:xfrm>
            <a:off x="3575050" y="464395"/>
            <a:ext cx="5111750" cy="58531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21776" y="1113283"/>
            <a:ext cx="3343738" cy="5566417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Kidman </a:t>
            </a:r>
            <a:r>
              <a:rPr lang="en-US" sz="1800" dirty="0" err="1" smtClean="0"/>
              <a:t>na</a:t>
            </a:r>
            <a:r>
              <a:rPr lang="en-US" sz="1800" dirty="0" smtClean="0"/>
              <a:t> 20 </a:t>
            </a:r>
            <a:r>
              <a:rPr lang="en-US" sz="1800" dirty="0" err="1" smtClean="0"/>
              <a:t>fotografiích</a:t>
            </a:r>
            <a:r>
              <a:rPr lang="en-US" sz="1800" dirty="0" smtClean="0"/>
              <a:t> </a:t>
            </a:r>
            <a:r>
              <a:rPr lang="en-US" sz="1800" dirty="0" err="1" smtClean="0"/>
              <a:t>prestižních</a:t>
            </a:r>
            <a:r>
              <a:rPr lang="en-US" sz="1800" dirty="0" smtClean="0"/>
              <a:t> </a:t>
            </a:r>
            <a:r>
              <a:rPr lang="en-US" sz="1800" dirty="0" err="1" smtClean="0"/>
              <a:t>fotografů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Doprovodný</a:t>
            </a:r>
            <a:r>
              <a:rPr lang="en-US" sz="1800" dirty="0" smtClean="0"/>
              <a:t> text </a:t>
            </a:r>
            <a:r>
              <a:rPr lang="en-US" sz="1800" dirty="0" err="1" smtClean="0"/>
              <a:t>zřetelně</a:t>
            </a:r>
            <a:r>
              <a:rPr lang="en-US" sz="1800" dirty="0" smtClean="0"/>
              <a:t> </a:t>
            </a:r>
            <a:r>
              <a:rPr lang="en-US" sz="1800" dirty="0" err="1" smtClean="0"/>
              <a:t>vytváří</a:t>
            </a:r>
            <a:r>
              <a:rPr lang="en-US" sz="1800" dirty="0" smtClean="0"/>
              <a:t> </a:t>
            </a:r>
            <a:r>
              <a:rPr lang="en-US" sz="1800" dirty="0" err="1" smtClean="0"/>
              <a:t>spojnice</a:t>
            </a:r>
            <a:r>
              <a:rPr lang="en-US" sz="1800" dirty="0" smtClean="0"/>
              <a:t> </a:t>
            </a:r>
            <a:r>
              <a:rPr lang="en-US" sz="1800" dirty="0" err="1" smtClean="0"/>
              <a:t>mezi</a:t>
            </a:r>
            <a:r>
              <a:rPr lang="en-US" sz="1800" dirty="0" smtClean="0"/>
              <a:t> </a:t>
            </a:r>
            <a:r>
              <a:rPr lang="en-US" sz="1800" dirty="0" err="1" smtClean="0"/>
              <a:t>jejím</a:t>
            </a:r>
            <a:r>
              <a:rPr lang="en-US" sz="1800" dirty="0" smtClean="0"/>
              <a:t> </a:t>
            </a:r>
            <a:r>
              <a:rPr lang="en-US" sz="1800" dirty="0" err="1" smtClean="0"/>
              <a:t>hereckým</a:t>
            </a:r>
            <a:r>
              <a:rPr lang="en-US" sz="1800" dirty="0" smtClean="0"/>
              <a:t> </a:t>
            </a:r>
            <a:r>
              <a:rPr lang="en-US" sz="1800" dirty="0" err="1" smtClean="0"/>
              <a:t>nadáním</a:t>
            </a:r>
            <a:r>
              <a:rPr lang="en-US" sz="1800" dirty="0" smtClean="0"/>
              <a:t> a </a:t>
            </a:r>
            <a:r>
              <a:rPr lang="en-US" sz="1800" dirty="0" err="1" smtClean="0"/>
              <a:t>citem</a:t>
            </a:r>
            <a:r>
              <a:rPr lang="en-US" sz="1800" dirty="0" smtClean="0"/>
              <a:t> pro </a:t>
            </a:r>
            <a:r>
              <a:rPr lang="en-US" sz="1800" dirty="0" err="1" smtClean="0"/>
              <a:t>módu</a:t>
            </a:r>
            <a:r>
              <a:rPr lang="en-US" sz="1800" dirty="0" smtClean="0"/>
              <a:t> a </a:t>
            </a:r>
            <a:r>
              <a:rPr lang="en-US" sz="1800" dirty="0" err="1" smtClean="0"/>
              <a:t>styl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Tom Ford: “</a:t>
            </a:r>
            <a:r>
              <a:rPr lang="en-US" sz="1800" dirty="0" err="1" smtClean="0"/>
              <a:t>Vytvořila</a:t>
            </a:r>
            <a:r>
              <a:rPr lang="en-US" sz="1800" dirty="0" smtClean="0"/>
              <a:t> </a:t>
            </a:r>
            <a:r>
              <a:rPr lang="en-US" sz="1800" dirty="0" err="1" smtClean="0"/>
              <a:t>si</a:t>
            </a:r>
            <a:r>
              <a:rPr lang="en-US" sz="1800" dirty="0" smtClean="0"/>
              <a:t> </a:t>
            </a:r>
            <a:r>
              <a:rPr lang="en-US" sz="1800" dirty="0" err="1" smtClean="0"/>
              <a:t>osobnost</a:t>
            </a:r>
            <a:r>
              <a:rPr lang="en-US" sz="1800" dirty="0" smtClean="0"/>
              <a:t> pro </a:t>
            </a:r>
            <a:r>
              <a:rPr lang="en-US" sz="1800" dirty="0" err="1" smtClean="0"/>
              <a:t>červený</a:t>
            </a:r>
            <a:r>
              <a:rPr lang="en-US" sz="1800" dirty="0" smtClean="0"/>
              <a:t> </a:t>
            </a:r>
            <a:r>
              <a:rPr lang="en-US" sz="1800" dirty="0" err="1" smtClean="0"/>
              <a:t>koberec</a:t>
            </a:r>
            <a:r>
              <a:rPr lang="en-US" sz="1800" dirty="0" smtClean="0"/>
              <a:t>; </a:t>
            </a:r>
            <a:r>
              <a:rPr lang="en-US" sz="1800" dirty="0" err="1" smtClean="0"/>
              <a:t>veřejnou</a:t>
            </a:r>
            <a:r>
              <a:rPr lang="en-US" sz="1800" dirty="0" smtClean="0"/>
              <a:t> </a:t>
            </a:r>
            <a:r>
              <a:rPr lang="en-US" sz="1800" dirty="0" err="1" smtClean="0"/>
              <a:t>osobnost</a:t>
            </a:r>
            <a:r>
              <a:rPr lang="en-US" sz="1800" dirty="0" smtClean="0"/>
              <a:t>, </a:t>
            </a:r>
            <a:r>
              <a:rPr lang="en-US" sz="1800" dirty="0" err="1" smtClean="0"/>
              <a:t>která</a:t>
            </a:r>
            <a:r>
              <a:rPr lang="en-US" sz="1800" dirty="0" smtClean="0"/>
              <a:t> je </a:t>
            </a:r>
            <a:r>
              <a:rPr lang="en-US" sz="1800" dirty="0" err="1" smtClean="0"/>
              <a:t>vždy</a:t>
            </a:r>
            <a:r>
              <a:rPr lang="en-US" sz="1800" dirty="0" smtClean="0"/>
              <a:t> </a:t>
            </a:r>
            <a:r>
              <a:rPr lang="en-US" sz="1800" dirty="0" err="1" smtClean="0"/>
              <a:t>upravená</a:t>
            </a:r>
            <a:r>
              <a:rPr lang="en-US" sz="1800" dirty="0" smtClean="0"/>
              <a:t>, </a:t>
            </a:r>
            <a:r>
              <a:rPr lang="en-US" sz="1800" dirty="0" err="1" smtClean="0"/>
              <a:t>uhlazená</a:t>
            </a:r>
            <a:r>
              <a:rPr lang="en-US" sz="1800" dirty="0" smtClean="0"/>
              <a:t> a </a:t>
            </a:r>
            <a:r>
              <a:rPr lang="en-US" sz="1800" dirty="0" err="1" smtClean="0"/>
              <a:t>vždy</a:t>
            </a:r>
            <a:r>
              <a:rPr lang="en-US" sz="1800" dirty="0" smtClean="0"/>
              <a:t> pod </a:t>
            </a:r>
            <a:r>
              <a:rPr lang="en-US" sz="1800" dirty="0" err="1" smtClean="0"/>
              <a:t>kontrolou</a:t>
            </a:r>
            <a:r>
              <a:rPr lang="en-US" sz="1800" dirty="0" smtClean="0"/>
              <a:t> … Je to </a:t>
            </a:r>
            <a:r>
              <a:rPr lang="en-US" sz="1800" dirty="0" err="1" smtClean="0"/>
              <a:t>naprosto</a:t>
            </a:r>
            <a:r>
              <a:rPr lang="en-US" sz="1800" dirty="0" smtClean="0"/>
              <a:t> </a:t>
            </a:r>
            <a:r>
              <a:rPr lang="en-US" sz="1800" dirty="0" err="1" smtClean="0"/>
              <a:t>jedinečná</a:t>
            </a:r>
            <a:r>
              <a:rPr lang="en-US" sz="1800" dirty="0" smtClean="0"/>
              <a:t> </a:t>
            </a:r>
            <a:r>
              <a:rPr lang="en-US" sz="1800" dirty="0" err="1" smtClean="0"/>
              <a:t>hvězda</a:t>
            </a:r>
            <a:r>
              <a:rPr lang="en-US" sz="1800" dirty="0" smtClean="0"/>
              <a:t>.”</a:t>
            </a:r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5731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Sharukh</a:t>
            </a:r>
            <a:r>
              <a:rPr lang="en-US" dirty="0" smtClean="0"/>
              <a:t> Khan</a:t>
            </a:r>
            <a:endParaRPr lang="en-US" dirty="0"/>
          </a:p>
        </p:txBody>
      </p:sp>
      <p:pic>
        <p:nvPicPr>
          <p:cNvPr id="8" name="Content Placeholder 7" descr="King Kha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9" name="Content Placeholder 8" descr="Sharuk_Cinepu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 b="65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3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107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“King Khan”</a:t>
            </a:r>
            <a:endParaRPr lang="en-US" sz="4000" dirty="0"/>
          </a:p>
        </p:txBody>
      </p:sp>
      <p:pic>
        <p:nvPicPr>
          <p:cNvPr id="8" name="Content Placeholder 7" descr="shahrukh-khan-new-look-tag-heu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21" r="-22021"/>
          <a:stretch/>
        </p:blipFill>
        <p:spPr>
          <a:xfrm>
            <a:off x="3575050" y="516580"/>
            <a:ext cx="5111750" cy="58531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148074"/>
            <a:ext cx="3456997" cy="4978089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Globální</a:t>
            </a:r>
            <a:r>
              <a:rPr lang="en-US" sz="2000" dirty="0" smtClean="0"/>
              <a:t> </a:t>
            </a:r>
            <a:r>
              <a:rPr lang="en-US" sz="2000" dirty="0" err="1" smtClean="0"/>
              <a:t>ikona</a:t>
            </a:r>
            <a:r>
              <a:rPr lang="en-US" sz="2000" dirty="0" smtClean="0"/>
              <a:t> </a:t>
            </a:r>
            <a:r>
              <a:rPr lang="en-US" sz="2000" dirty="0" err="1" smtClean="0"/>
              <a:t>bollywoodské</a:t>
            </a:r>
            <a:r>
              <a:rPr lang="en-US" sz="2000" dirty="0" smtClean="0"/>
              <a:t> </a:t>
            </a:r>
            <a:r>
              <a:rPr lang="en-US" sz="2000" dirty="0" err="1" smtClean="0"/>
              <a:t>kinematografie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Konstrukce</a:t>
            </a:r>
            <a:r>
              <a:rPr lang="en-US" sz="2000" dirty="0" smtClean="0"/>
              <a:t> </a:t>
            </a:r>
            <a:r>
              <a:rPr lang="en-US" sz="2000" dirty="0" err="1" smtClean="0"/>
              <a:t>hvězdné</a:t>
            </a:r>
            <a:r>
              <a:rPr lang="en-US" sz="2000" dirty="0" smtClean="0"/>
              <a:t> </a:t>
            </a:r>
            <a:r>
              <a:rPr lang="en-US" sz="2000" dirty="0" err="1" smtClean="0"/>
              <a:t>osobnosti</a:t>
            </a:r>
            <a:r>
              <a:rPr lang="en-US" sz="2000" dirty="0" smtClean="0"/>
              <a:t>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značky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Není</a:t>
            </a:r>
            <a:r>
              <a:rPr lang="en-US" sz="2000" dirty="0" smtClean="0"/>
              <a:t> </a:t>
            </a:r>
            <a:r>
              <a:rPr lang="en-US" sz="2000" dirty="0" err="1" smtClean="0"/>
              <a:t>ceněný</a:t>
            </a:r>
            <a:r>
              <a:rPr lang="en-US" sz="2000" dirty="0" smtClean="0"/>
              <a:t> pro </a:t>
            </a:r>
            <a:r>
              <a:rPr lang="en-US" sz="2000" dirty="0" err="1" smtClean="0"/>
              <a:t>své</a:t>
            </a:r>
            <a:r>
              <a:rPr lang="en-US" sz="2000" dirty="0" smtClean="0"/>
              <a:t> </a:t>
            </a:r>
            <a:r>
              <a:rPr lang="en-US" sz="2000" dirty="0" err="1" smtClean="0"/>
              <a:t>herecké</a:t>
            </a:r>
            <a:r>
              <a:rPr lang="en-US" sz="2000" dirty="0" smtClean="0"/>
              <a:t> </a:t>
            </a:r>
            <a:r>
              <a:rPr lang="en-US" sz="2000" dirty="0" err="1" smtClean="0"/>
              <a:t>schopnosti</a:t>
            </a:r>
            <a:r>
              <a:rPr lang="en-US" sz="2000" dirty="0" smtClean="0"/>
              <a:t>, ale </a:t>
            </a:r>
            <a:r>
              <a:rPr lang="en-US" sz="2000" dirty="0" err="1" smtClean="0"/>
              <a:t>taneční</a:t>
            </a:r>
            <a:r>
              <a:rPr lang="en-US" sz="2000" dirty="0" smtClean="0"/>
              <a:t> </a:t>
            </a:r>
            <a:r>
              <a:rPr lang="en-US" sz="2000" dirty="0" err="1" smtClean="0"/>
              <a:t>nadání</a:t>
            </a:r>
            <a:r>
              <a:rPr lang="en-US" sz="2000" dirty="0" smtClean="0"/>
              <a:t>, charisma a </a:t>
            </a:r>
            <a:r>
              <a:rPr lang="en-US" sz="2000" dirty="0" err="1" smtClean="0"/>
              <a:t>styl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Výrazné</a:t>
            </a:r>
            <a:r>
              <a:rPr lang="en-US" sz="2000" dirty="0" smtClean="0"/>
              <a:t> </a:t>
            </a:r>
            <a:r>
              <a:rPr lang="en-US" sz="2000" dirty="0" err="1" smtClean="0"/>
              <a:t>propojení</a:t>
            </a:r>
            <a:r>
              <a:rPr lang="en-US" sz="2000" dirty="0" smtClean="0"/>
              <a:t> </a:t>
            </a:r>
            <a:r>
              <a:rPr lang="en-US" sz="2000" dirty="0" err="1" smtClean="0"/>
              <a:t>hvězdného</a:t>
            </a:r>
            <a:r>
              <a:rPr lang="en-US" sz="2000" dirty="0" smtClean="0"/>
              <a:t> </a:t>
            </a:r>
            <a:r>
              <a:rPr lang="en-US" sz="2000" dirty="0" err="1" smtClean="0"/>
              <a:t>obrazu</a:t>
            </a:r>
            <a:r>
              <a:rPr lang="en-US" sz="2000" dirty="0" smtClean="0"/>
              <a:t> a </a:t>
            </a:r>
            <a:r>
              <a:rPr lang="en-US" sz="2000" dirty="0" err="1" smtClean="0"/>
              <a:t>hvězdné</a:t>
            </a:r>
            <a:r>
              <a:rPr lang="en-US" sz="2000" dirty="0" smtClean="0"/>
              <a:t> </a:t>
            </a:r>
            <a:r>
              <a:rPr lang="en-US" sz="2000" dirty="0" err="1" smtClean="0"/>
              <a:t>osobnosti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bázi</a:t>
            </a:r>
            <a:r>
              <a:rPr lang="en-US" sz="2000" dirty="0" smtClean="0"/>
              <a:t> </a:t>
            </a:r>
            <a:r>
              <a:rPr lang="en-US" sz="2000" dirty="0" err="1" smtClean="0"/>
              <a:t>kostýmu</a:t>
            </a:r>
            <a:r>
              <a:rPr lang="en-US" sz="2000" dirty="0" smtClean="0"/>
              <a:t> a </a:t>
            </a:r>
            <a:r>
              <a:rPr lang="en-US" sz="2000" dirty="0" err="1" smtClean="0"/>
              <a:t>stylingu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456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60"/>
            <a:ext cx="3008313" cy="730593"/>
          </a:xfrm>
        </p:spPr>
        <p:txBody>
          <a:bodyPr>
            <a:normAutofit fontScale="90000"/>
          </a:bodyPr>
          <a:lstStyle/>
          <a:p>
            <a:r>
              <a:rPr lang="en-US" sz="4400" dirty="0" err="1" smtClean="0"/>
              <a:t>Dil</a:t>
            </a:r>
            <a:r>
              <a:rPr lang="en-US" sz="4400" dirty="0" smtClean="0"/>
              <a:t> se..</a:t>
            </a:r>
            <a:endParaRPr lang="en-US" sz="4400" dirty="0"/>
          </a:p>
        </p:txBody>
      </p:sp>
      <p:pic>
        <p:nvPicPr>
          <p:cNvPr id="5" name="Content Placeholder 4" descr="dil 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r="660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362" y="1026308"/>
            <a:ext cx="3274152" cy="5099855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1998, r. Mani </a:t>
            </a:r>
            <a:r>
              <a:rPr lang="en-US" sz="1800" dirty="0" err="1" smtClean="0"/>
              <a:t>Ratnam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Hudba</a:t>
            </a:r>
            <a:r>
              <a:rPr lang="en-US" sz="1800" dirty="0"/>
              <a:t>:</a:t>
            </a:r>
            <a:r>
              <a:rPr lang="en-US" sz="1800" dirty="0" smtClean="0"/>
              <a:t> A. R. </a:t>
            </a:r>
            <a:r>
              <a:rPr lang="en-US" sz="1800" dirty="0" err="1" smtClean="0"/>
              <a:t>Rahman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Choreografie</a:t>
            </a:r>
            <a:r>
              <a:rPr lang="en-US" sz="1800" dirty="0" smtClean="0"/>
              <a:t>: Farah Khan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Příběh</a:t>
            </a:r>
            <a:r>
              <a:rPr lang="en-US" sz="1800" dirty="0" smtClean="0"/>
              <a:t> </a:t>
            </a:r>
            <a:r>
              <a:rPr lang="en-US" sz="1800" dirty="0" err="1" smtClean="0"/>
              <a:t>nenaplněného</a:t>
            </a:r>
            <a:r>
              <a:rPr lang="en-US" sz="1800" dirty="0" smtClean="0"/>
              <a:t> </a:t>
            </a:r>
            <a:r>
              <a:rPr lang="en-US" sz="1800" dirty="0" err="1" smtClean="0"/>
              <a:t>romantického</a:t>
            </a:r>
            <a:r>
              <a:rPr lang="en-US" sz="1800" dirty="0" smtClean="0"/>
              <a:t> </a:t>
            </a:r>
            <a:r>
              <a:rPr lang="en-US" sz="1800" dirty="0" err="1" smtClean="0"/>
              <a:t>vztahu</a:t>
            </a:r>
            <a:r>
              <a:rPr lang="en-US" sz="1800" dirty="0" smtClean="0"/>
              <a:t> </a:t>
            </a:r>
            <a:r>
              <a:rPr lang="en-US" sz="1800" dirty="0" err="1" smtClean="0"/>
              <a:t>mezi</a:t>
            </a:r>
            <a:r>
              <a:rPr lang="en-US" sz="1800" dirty="0" smtClean="0"/>
              <a:t> </a:t>
            </a:r>
            <a:r>
              <a:rPr lang="en-US" sz="1800" dirty="0" err="1" smtClean="0"/>
              <a:t>reportérem</a:t>
            </a:r>
            <a:r>
              <a:rPr lang="en-US" sz="1800" dirty="0" smtClean="0"/>
              <a:t> </a:t>
            </a:r>
            <a:r>
              <a:rPr lang="en-US" sz="1800" dirty="0" err="1" smtClean="0"/>
              <a:t>Amarem</a:t>
            </a:r>
            <a:r>
              <a:rPr lang="en-US" sz="1800" dirty="0" smtClean="0"/>
              <a:t> a </a:t>
            </a:r>
            <a:r>
              <a:rPr lang="en-US" sz="1800" dirty="0" err="1" smtClean="0"/>
              <a:t>dívkou</a:t>
            </a:r>
            <a:r>
              <a:rPr lang="en-US" sz="1800" dirty="0" smtClean="0"/>
              <a:t> </a:t>
            </a:r>
            <a:r>
              <a:rPr lang="en-US" sz="1800" dirty="0" err="1" smtClean="0"/>
              <a:t>Meghnou</a:t>
            </a:r>
            <a:r>
              <a:rPr lang="en-US" sz="1800" dirty="0" smtClean="0"/>
              <a:t>, </a:t>
            </a:r>
            <a:r>
              <a:rPr lang="en-US" sz="1800" dirty="0" err="1" smtClean="0"/>
              <a:t>pocházející</a:t>
            </a:r>
            <a:r>
              <a:rPr lang="en-US" sz="1800" dirty="0" smtClean="0"/>
              <a:t> </a:t>
            </a:r>
            <a:r>
              <a:rPr lang="en-US" sz="1800" dirty="0" err="1" smtClean="0"/>
              <a:t>ze</a:t>
            </a:r>
            <a:r>
              <a:rPr lang="en-US" sz="1800" dirty="0" smtClean="0"/>
              <a:t> </a:t>
            </a:r>
            <a:r>
              <a:rPr lang="en-US" sz="1800" dirty="0" err="1" smtClean="0"/>
              <a:t>separatistické</a:t>
            </a:r>
            <a:r>
              <a:rPr lang="en-US" sz="1800" dirty="0" smtClean="0"/>
              <a:t> </a:t>
            </a:r>
            <a:r>
              <a:rPr lang="en-US" sz="1800" dirty="0" err="1" smtClean="0"/>
              <a:t>provincie</a:t>
            </a:r>
            <a:r>
              <a:rPr lang="en-US" sz="1800" dirty="0" smtClean="0"/>
              <a:t> Assam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Taneční</a:t>
            </a:r>
            <a:r>
              <a:rPr lang="en-US" sz="1800" dirty="0" smtClean="0"/>
              <a:t> a </a:t>
            </a:r>
            <a:r>
              <a:rPr lang="en-US" sz="1800" dirty="0" err="1" smtClean="0"/>
              <a:t>pěvecká</a:t>
            </a:r>
            <a:r>
              <a:rPr lang="en-US" sz="1800" dirty="0" smtClean="0"/>
              <a:t> </a:t>
            </a:r>
            <a:r>
              <a:rPr lang="en-US" sz="1800" dirty="0" err="1" smtClean="0"/>
              <a:t>čísla</a:t>
            </a:r>
            <a:r>
              <a:rPr lang="en-US" sz="1800" dirty="0" smtClean="0"/>
              <a:t> </a:t>
            </a:r>
            <a:r>
              <a:rPr lang="en-US" sz="1800" dirty="0" err="1" smtClean="0"/>
              <a:t>jako</a:t>
            </a:r>
            <a:r>
              <a:rPr lang="en-US" sz="1800" dirty="0" smtClean="0"/>
              <a:t> </a:t>
            </a:r>
            <a:r>
              <a:rPr lang="en-US" sz="1800" dirty="0" err="1" smtClean="0"/>
              <a:t>Amarovy</a:t>
            </a:r>
            <a:r>
              <a:rPr lang="en-US" sz="1800" dirty="0" smtClean="0"/>
              <a:t> </a:t>
            </a:r>
            <a:r>
              <a:rPr lang="en-US" sz="1800" dirty="0" err="1" smtClean="0"/>
              <a:t>fantazie</a:t>
            </a:r>
            <a:r>
              <a:rPr lang="en-US" sz="1800" dirty="0" smtClean="0"/>
              <a:t> -&gt; </a:t>
            </a:r>
            <a:r>
              <a:rPr lang="en-US" sz="1800" dirty="0" err="1" smtClean="0"/>
              <a:t>pouze</a:t>
            </a:r>
            <a:r>
              <a:rPr lang="en-US" sz="1800" dirty="0" smtClean="0"/>
              <a:t> </a:t>
            </a:r>
            <a:r>
              <a:rPr lang="en-US" sz="1800" dirty="0" err="1" smtClean="0"/>
              <a:t>zde</a:t>
            </a:r>
            <a:r>
              <a:rPr lang="en-US" sz="1800" dirty="0" smtClean="0"/>
              <a:t> </a:t>
            </a:r>
            <a:r>
              <a:rPr lang="en-US" sz="1800" dirty="0" err="1" smtClean="0"/>
              <a:t>Meghna</a:t>
            </a:r>
            <a:r>
              <a:rPr lang="en-US" sz="1800" dirty="0" smtClean="0"/>
              <a:t> </a:t>
            </a:r>
            <a:r>
              <a:rPr lang="en-US" sz="1800" dirty="0" err="1" smtClean="0"/>
              <a:t>opětuje</a:t>
            </a:r>
            <a:r>
              <a:rPr lang="en-US" sz="1800" dirty="0" smtClean="0"/>
              <a:t> </a:t>
            </a:r>
            <a:r>
              <a:rPr lang="en-US" sz="1800" dirty="0" err="1" smtClean="0"/>
              <a:t>jeho</a:t>
            </a:r>
            <a:r>
              <a:rPr lang="en-US" sz="1800" dirty="0" smtClean="0"/>
              <a:t> city a </a:t>
            </a:r>
            <a:r>
              <a:rPr lang="en-US" sz="1800" dirty="0" err="1" smtClean="0"/>
              <a:t>vyznání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9696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Chayyia</a:t>
            </a:r>
            <a:r>
              <a:rPr lang="en-US" dirty="0" smtClean="0"/>
              <a:t> </a:t>
            </a:r>
            <a:r>
              <a:rPr lang="en-US" dirty="0" err="1" smtClean="0"/>
              <a:t>chayyia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 smtClean="0"/>
              <a:t>“</a:t>
            </a:r>
            <a:r>
              <a:rPr lang="en-US" sz="2400" dirty="0" err="1" smtClean="0"/>
              <a:t>Islamicate</a:t>
            </a:r>
            <a:r>
              <a:rPr lang="en-US" sz="2400" dirty="0" smtClean="0"/>
              <a:t> femininity”</a:t>
            </a:r>
            <a:endParaRPr lang="en-US" sz="2400" dirty="0"/>
          </a:p>
        </p:txBody>
      </p:sp>
      <p:pic>
        <p:nvPicPr>
          <p:cNvPr id="10" name="Content Placeholder 9" descr="Chayyia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4250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 err="1" smtClean="0"/>
              <a:t>Tradiční</a:t>
            </a:r>
            <a:r>
              <a:rPr lang="en-US" sz="2400" dirty="0" smtClean="0"/>
              <a:t> </a:t>
            </a:r>
            <a:r>
              <a:rPr lang="en-US" sz="2400" dirty="0" err="1" smtClean="0"/>
              <a:t>sárí</a:t>
            </a:r>
            <a:endParaRPr lang="en-US" sz="2400" dirty="0"/>
          </a:p>
        </p:txBody>
      </p:sp>
      <p:pic>
        <p:nvPicPr>
          <p:cNvPr id="11" name="Content Placeholder 10" descr="Manjula-Cream-&amp;-Maroon-Designer-One-Minute-Sari_b8a980158ffb3f622ef5ae62d5df2b66_images_1080_1440_mini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93" r="-181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81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l se 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0"/>
            <a:ext cx="9144000" cy="366474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Závoj</a:t>
            </a:r>
            <a:r>
              <a:rPr lang="en-US" dirty="0" smtClean="0"/>
              <a:t> a </a:t>
            </a:r>
            <a:r>
              <a:rPr lang="en-US" dirty="0" err="1" smtClean="0"/>
              <a:t>tradiční</a:t>
            </a:r>
            <a:r>
              <a:rPr lang="en-US" dirty="0" smtClean="0"/>
              <a:t> </a:t>
            </a:r>
            <a:r>
              <a:rPr lang="en-US" dirty="0" err="1" smtClean="0"/>
              <a:t>sárí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2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60"/>
            <a:ext cx="8229600" cy="949454"/>
          </a:xfrm>
        </p:spPr>
        <p:txBody>
          <a:bodyPr>
            <a:normAutofit/>
          </a:bodyPr>
          <a:lstStyle/>
          <a:p>
            <a:r>
              <a:rPr lang="en-US" sz="5400" dirty="0" err="1" smtClean="0"/>
              <a:t>Chayyia</a:t>
            </a:r>
            <a:r>
              <a:rPr lang="en-US" sz="5400" dirty="0" smtClean="0"/>
              <a:t> </a:t>
            </a:r>
            <a:r>
              <a:rPr lang="en-US" sz="5400" dirty="0" err="1" smtClean="0"/>
              <a:t>chayyia</a:t>
            </a:r>
            <a:endParaRPr lang="en-US" sz="5400" dirty="0"/>
          </a:p>
        </p:txBody>
      </p:sp>
      <p:pic>
        <p:nvPicPr>
          <p:cNvPr id="3" name="Picture 2" descr="dils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0" y="1088614"/>
            <a:ext cx="7857963" cy="56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9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527122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Chayyia</a:t>
            </a:r>
            <a:r>
              <a:rPr lang="en-US" sz="3200" dirty="0" smtClean="0"/>
              <a:t> </a:t>
            </a:r>
            <a:r>
              <a:rPr lang="en-US" sz="3200" dirty="0" err="1" smtClean="0"/>
              <a:t>chayyia</a:t>
            </a:r>
            <a:endParaRPr lang="en-US" sz="3200" dirty="0"/>
          </a:p>
        </p:txBody>
      </p:sp>
      <p:pic>
        <p:nvPicPr>
          <p:cNvPr id="6" name="Content Placeholder 5" descr="Chayyia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r="10924"/>
          <a:stretch>
            <a:fillRect/>
          </a:stretch>
        </p:blipFill>
        <p:spPr>
          <a:xfrm>
            <a:off x="3575050" y="447000"/>
            <a:ext cx="5111750" cy="58531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91361" y="1182864"/>
            <a:ext cx="3296441" cy="547944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Mizanscéna</a:t>
            </a:r>
            <a:r>
              <a:rPr lang="en-US" sz="1700" dirty="0" smtClean="0"/>
              <a:t> </a:t>
            </a:r>
            <a:r>
              <a:rPr lang="en-US" sz="1700" dirty="0" err="1" smtClean="0"/>
              <a:t>vytváří</a:t>
            </a:r>
            <a:r>
              <a:rPr lang="en-US" sz="1700" dirty="0" smtClean="0"/>
              <a:t> </a:t>
            </a:r>
            <a:r>
              <a:rPr lang="en-US" sz="1700" dirty="0" err="1" smtClean="0"/>
              <a:t>ideální</a:t>
            </a:r>
            <a:r>
              <a:rPr lang="en-US" sz="1700" dirty="0" smtClean="0"/>
              <a:t> </a:t>
            </a:r>
            <a:r>
              <a:rPr lang="en-US" sz="1700" dirty="0" err="1" smtClean="0"/>
              <a:t>prostor</a:t>
            </a:r>
            <a:r>
              <a:rPr lang="en-US" sz="1700" dirty="0" smtClean="0"/>
              <a:t> pro </a:t>
            </a:r>
            <a:r>
              <a:rPr lang="en-US" sz="1700" dirty="0" err="1" smtClean="0"/>
              <a:t>Amarovu</a:t>
            </a:r>
            <a:r>
              <a:rPr lang="en-US" sz="1700" dirty="0" smtClean="0"/>
              <a:t> </a:t>
            </a:r>
            <a:r>
              <a:rPr lang="en-US" sz="1700" dirty="0" err="1" smtClean="0"/>
              <a:t>romantizovanou</a:t>
            </a:r>
            <a:r>
              <a:rPr lang="en-US" sz="1700" dirty="0" smtClean="0"/>
              <a:t> </a:t>
            </a:r>
            <a:r>
              <a:rPr lang="en-US" sz="1700" dirty="0" err="1" smtClean="0"/>
              <a:t>vizi</a:t>
            </a:r>
            <a:r>
              <a:rPr lang="en-US" sz="1700" dirty="0" smtClean="0"/>
              <a:t> </a:t>
            </a:r>
            <a:r>
              <a:rPr lang="en-US" sz="1700" dirty="0" err="1" smtClean="0"/>
              <a:t>severovýchodní</a:t>
            </a:r>
            <a:r>
              <a:rPr lang="en-US" sz="1700" dirty="0" smtClean="0"/>
              <a:t> Indie </a:t>
            </a:r>
            <a:r>
              <a:rPr lang="en-US" sz="1700" dirty="0"/>
              <a:t>a</a:t>
            </a:r>
            <a:r>
              <a:rPr lang="en-US" sz="1700" dirty="0" smtClean="0"/>
              <a:t> </a:t>
            </a:r>
            <a:r>
              <a:rPr lang="en-US" sz="1700" dirty="0" err="1" smtClean="0"/>
              <a:t>jejích</a:t>
            </a:r>
            <a:r>
              <a:rPr lang="en-US" sz="1700" dirty="0" smtClean="0"/>
              <a:t> </a:t>
            </a:r>
            <a:r>
              <a:rPr lang="en-US" sz="1700" dirty="0" err="1" smtClean="0"/>
              <a:t>obyvatel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Standardní</a:t>
            </a:r>
            <a:r>
              <a:rPr lang="en-US" sz="1700" dirty="0" smtClean="0"/>
              <a:t> </a:t>
            </a:r>
            <a:r>
              <a:rPr lang="en-US" sz="1700" dirty="0" err="1" smtClean="0"/>
              <a:t>vizuální</a:t>
            </a:r>
            <a:r>
              <a:rPr lang="en-US" sz="1700" dirty="0" smtClean="0"/>
              <a:t> </a:t>
            </a:r>
            <a:r>
              <a:rPr lang="en-US" sz="1700" dirty="0" err="1" smtClean="0"/>
              <a:t>tropus</a:t>
            </a:r>
            <a:r>
              <a:rPr lang="en-US" sz="1700" dirty="0" smtClean="0"/>
              <a:t> </a:t>
            </a:r>
            <a:r>
              <a:rPr lang="en-US" sz="1700" dirty="0" err="1" smtClean="0"/>
              <a:t>moderně</a:t>
            </a:r>
            <a:r>
              <a:rPr lang="en-US" sz="1700" dirty="0" smtClean="0"/>
              <a:t> </a:t>
            </a:r>
            <a:r>
              <a:rPr lang="en-US" sz="1700" dirty="0" err="1" smtClean="0"/>
              <a:t>kostýmovaného</a:t>
            </a:r>
            <a:r>
              <a:rPr lang="en-US" sz="1700" dirty="0" smtClean="0"/>
              <a:t> </a:t>
            </a:r>
            <a:r>
              <a:rPr lang="en-US" sz="1700" dirty="0" err="1" smtClean="0"/>
              <a:t>hrdiny</a:t>
            </a:r>
            <a:r>
              <a:rPr lang="en-US" sz="1700" dirty="0" smtClean="0"/>
              <a:t> a </a:t>
            </a:r>
            <a:r>
              <a:rPr lang="en-US" sz="1700" dirty="0" err="1" smtClean="0"/>
              <a:t>tradičně</a:t>
            </a:r>
            <a:r>
              <a:rPr lang="en-US" sz="1700" dirty="0" smtClean="0"/>
              <a:t> </a:t>
            </a:r>
            <a:r>
              <a:rPr lang="en-US" sz="1700" dirty="0" err="1" smtClean="0"/>
              <a:t>odděné</a:t>
            </a:r>
            <a:r>
              <a:rPr lang="en-US" sz="1700" dirty="0" smtClean="0"/>
              <a:t> </a:t>
            </a:r>
            <a:r>
              <a:rPr lang="en-US" sz="1700" dirty="0" err="1" smtClean="0"/>
              <a:t>ženy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Černo-červená</a:t>
            </a:r>
            <a:r>
              <a:rPr lang="en-US" sz="1700" dirty="0" smtClean="0"/>
              <a:t> </a:t>
            </a:r>
            <a:r>
              <a:rPr lang="en-US" sz="1700" dirty="0" err="1" smtClean="0"/>
              <a:t>kombinace</a:t>
            </a:r>
            <a:r>
              <a:rPr lang="en-US" sz="1700" dirty="0" smtClean="0"/>
              <a:t> </a:t>
            </a:r>
            <a:r>
              <a:rPr lang="en-US" sz="1700" dirty="0" err="1" smtClean="0"/>
              <a:t>ústřední</a:t>
            </a:r>
            <a:r>
              <a:rPr lang="en-US" sz="1700" dirty="0" smtClean="0"/>
              <a:t> </a:t>
            </a:r>
            <a:r>
              <a:rPr lang="en-US" sz="1700" dirty="0" err="1" smtClean="0"/>
              <a:t>dvojice</a:t>
            </a:r>
            <a:r>
              <a:rPr lang="en-US" sz="1700" dirty="0" smtClean="0"/>
              <a:t> v </a:t>
            </a:r>
            <a:r>
              <a:rPr lang="en-US" sz="1700" dirty="0" err="1" smtClean="0"/>
              <a:t>kontrastu</a:t>
            </a:r>
            <a:r>
              <a:rPr lang="en-US" sz="1700" dirty="0" smtClean="0"/>
              <a:t> s </a:t>
            </a:r>
            <a:r>
              <a:rPr lang="en-US" sz="1700" dirty="0" err="1" smtClean="0"/>
              <a:t>doprovodnými</a:t>
            </a:r>
            <a:r>
              <a:rPr lang="en-US" sz="1700" dirty="0" smtClean="0"/>
              <a:t> </a:t>
            </a:r>
            <a:r>
              <a:rPr lang="en-US" sz="1700" dirty="0" err="1" smtClean="0"/>
              <a:t>tanečníky</a:t>
            </a:r>
            <a:r>
              <a:rPr lang="en-US" sz="1700" dirty="0" smtClean="0"/>
              <a:t> -&gt; </a:t>
            </a:r>
            <a:r>
              <a:rPr lang="en-US" sz="1700" dirty="0" err="1" smtClean="0"/>
              <a:t>navzdory</a:t>
            </a:r>
            <a:r>
              <a:rPr lang="en-US" sz="1700" dirty="0" smtClean="0"/>
              <a:t> </a:t>
            </a:r>
            <a:r>
              <a:rPr lang="en-US" sz="1700" dirty="0" err="1" smtClean="0"/>
              <a:t>rozdílné</a:t>
            </a:r>
            <a:r>
              <a:rPr lang="en-US" sz="1700" dirty="0" smtClean="0"/>
              <a:t> </a:t>
            </a:r>
            <a:r>
              <a:rPr lang="en-US" sz="1700" dirty="0" err="1" smtClean="0"/>
              <a:t>stylizaci</a:t>
            </a:r>
            <a:r>
              <a:rPr lang="en-US" sz="1700" dirty="0" smtClean="0"/>
              <a:t> </a:t>
            </a:r>
            <a:r>
              <a:rPr lang="en-US" sz="1700" dirty="0" err="1" smtClean="0"/>
              <a:t>barevné</a:t>
            </a:r>
            <a:r>
              <a:rPr lang="en-US" sz="1700" dirty="0" smtClean="0"/>
              <a:t> </a:t>
            </a:r>
            <a:r>
              <a:rPr lang="en-US" sz="1700" dirty="0" err="1" smtClean="0"/>
              <a:t>ladění</a:t>
            </a:r>
            <a:r>
              <a:rPr lang="en-US" sz="1700" dirty="0" smtClean="0"/>
              <a:t> </a:t>
            </a:r>
            <a:r>
              <a:rPr lang="en-US" sz="1700" dirty="0" err="1" smtClean="0"/>
              <a:t>svádí</a:t>
            </a:r>
            <a:r>
              <a:rPr lang="en-US" sz="1700" dirty="0" smtClean="0"/>
              <a:t> Amara a </a:t>
            </a:r>
            <a:r>
              <a:rPr lang="en-US" sz="1700" dirty="0" err="1" smtClean="0"/>
              <a:t>Meghnu</a:t>
            </a:r>
            <a:r>
              <a:rPr lang="en-US" sz="1700" dirty="0" smtClean="0"/>
              <a:t> </a:t>
            </a:r>
            <a:r>
              <a:rPr lang="en-US" sz="1700" dirty="0" err="1" smtClean="0"/>
              <a:t>dohromady</a:t>
            </a:r>
            <a:endParaRPr lang="en-US" sz="1700" dirty="0" smtClean="0"/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711565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mar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384" y="0"/>
            <a:ext cx="5775616" cy="2938160"/>
          </a:xfrm>
          <a:prstGeom prst="rect">
            <a:avLst/>
          </a:prstGeom>
        </p:spPr>
      </p:pic>
      <p:pic>
        <p:nvPicPr>
          <p:cNvPr id="7" name="Picture 6" descr="Amar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296"/>
            <a:ext cx="5388822" cy="3195772"/>
          </a:xfrm>
          <a:prstGeom prst="rect">
            <a:avLst/>
          </a:prstGeom>
        </p:spPr>
      </p:pic>
      <p:pic>
        <p:nvPicPr>
          <p:cNvPr id="8" name="Picture 7" descr="Amar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8" y="3282142"/>
            <a:ext cx="5388822" cy="33378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3952"/>
            <a:ext cx="33683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dirty="0" smtClean="0"/>
          </a:p>
          <a:p>
            <a:pPr algn="ctr"/>
            <a:r>
              <a:rPr lang="en-US" sz="2200" dirty="0" err="1" smtClean="0"/>
              <a:t>Choreografie</a:t>
            </a:r>
            <a:r>
              <a:rPr lang="en-US" sz="2200" dirty="0" smtClean="0"/>
              <a:t> </a:t>
            </a:r>
            <a:r>
              <a:rPr lang="en-US" sz="2200" i="1" dirty="0" err="1" smtClean="0"/>
              <a:t>namaaz</a:t>
            </a:r>
            <a:r>
              <a:rPr lang="en-US" sz="2200" dirty="0" smtClean="0"/>
              <a:t> – </a:t>
            </a:r>
          </a:p>
          <a:p>
            <a:pPr algn="ctr"/>
            <a:r>
              <a:rPr lang="en-US" sz="2200" dirty="0" smtClean="0"/>
              <a:t>“upbeat” </a:t>
            </a:r>
            <a:r>
              <a:rPr lang="en-US" sz="2200" dirty="0" err="1" smtClean="0"/>
              <a:t>islámské</a:t>
            </a:r>
            <a:r>
              <a:rPr lang="en-US" sz="2200" dirty="0" smtClean="0"/>
              <a:t> </a:t>
            </a:r>
            <a:r>
              <a:rPr lang="en-US" sz="2200" dirty="0" err="1" smtClean="0"/>
              <a:t>modlitby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3102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60"/>
            <a:ext cx="3008313" cy="765383"/>
          </a:xfrm>
        </p:spPr>
        <p:txBody>
          <a:bodyPr>
            <a:normAutofit/>
          </a:bodyPr>
          <a:lstStyle/>
          <a:p>
            <a:r>
              <a:rPr lang="en-US" sz="2500" i="1" dirty="0" smtClean="0"/>
              <a:t>… a </a:t>
            </a:r>
            <a:r>
              <a:rPr lang="en-US" sz="2500" i="1" dirty="0" err="1" smtClean="0"/>
              <a:t>Bůh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stvořil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ženu</a:t>
            </a:r>
            <a:endParaRPr lang="en-US" sz="2500" i="1" dirty="0"/>
          </a:p>
        </p:txBody>
      </p:sp>
      <p:pic>
        <p:nvPicPr>
          <p:cNvPr id="5" name="Content Placeholder 4" descr="B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4" b="8114"/>
          <a:stretch>
            <a:fillRect/>
          </a:stretch>
        </p:blipFill>
        <p:spPr>
          <a:xfrm>
            <a:off x="3575050" y="481790"/>
            <a:ext cx="5111750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154" y="1026308"/>
            <a:ext cx="3239359" cy="554902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900" dirty="0" err="1" smtClean="0"/>
              <a:t>Fr</a:t>
            </a:r>
            <a:r>
              <a:rPr lang="en-US" sz="1900" dirty="0" smtClean="0"/>
              <a:t>, 1956, r. Roger </a:t>
            </a:r>
            <a:r>
              <a:rPr lang="en-US" sz="1900" dirty="0" err="1" smtClean="0"/>
              <a:t>Vadim</a:t>
            </a:r>
            <a:endParaRPr lang="en-US" sz="1900" dirty="0" smtClean="0"/>
          </a:p>
          <a:p>
            <a:pPr marL="285750" indent="-285750">
              <a:buFont typeface="Arial"/>
              <a:buChar char="•"/>
            </a:pPr>
            <a:r>
              <a:rPr lang="en-US" sz="1900" dirty="0" err="1" smtClean="0"/>
              <a:t>Průlom</a:t>
            </a:r>
            <a:r>
              <a:rPr lang="en-US" sz="1900" dirty="0" smtClean="0"/>
              <a:t> v </a:t>
            </a:r>
            <a:r>
              <a:rPr lang="en-US" sz="1900" dirty="0" err="1" smtClean="0"/>
              <a:t>kariéře</a:t>
            </a:r>
            <a:r>
              <a:rPr lang="en-US" sz="1900" dirty="0" smtClean="0"/>
              <a:t> Brigitte Bardot </a:t>
            </a:r>
          </a:p>
          <a:p>
            <a:pPr marL="285750" indent="-285750">
              <a:buFont typeface="Arial"/>
              <a:buChar char="•"/>
            </a:pPr>
            <a:r>
              <a:rPr lang="en-US" sz="1900" dirty="0" err="1" smtClean="0"/>
              <a:t>Transnacionální</a:t>
            </a:r>
            <a:r>
              <a:rPr lang="en-US" sz="1900" dirty="0" smtClean="0"/>
              <a:t>, </a:t>
            </a:r>
            <a:r>
              <a:rPr lang="en-US" sz="1900" dirty="0" err="1" smtClean="0"/>
              <a:t>multimediální</a:t>
            </a:r>
            <a:r>
              <a:rPr lang="en-US" sz="1900" dirty="0" smtClean="0"/>
              <a:t> a </a:t>
            </a:r>
            <a:r>
              <a:rPr lang="en-US" sz="1900" dirty="0" err="1" smtClean="0"/>
              <a:t>módní</a:t>
            </a:r>
            <a:r>
              <a:rPr lang="en-US" sz="1900" dirty="0" smtClean="0"/>
              <a:t> </a:t>
            </a:r>
            <a:r>
              <a:rPr lang="en-US" sz="1900" dirty="0" err="1" smtClean="0"/>
              <a:t>ikona</a:t>
            </a:r>
            <a:r>
              <a:rPr lang="en-US" sz="1900" dirty="0"/>
              <a:t>;</a:t>
            </a:r>
            <a:r>
              <a:rPr lang="en-US" sz="1900" dirty="0" smtClean="0"/>
              <a:t> </a:t>
            </a:r>
            <a:r>
              <a:rPr lang="en-US" sz="1900" dirty="0" err="1" smtClean="0"/>
              <a:t>přesahuje</a:t>
            </a:r>
            <a:r>
              <a:rPr lang="en-US" sz="1900" dirty="0" smtClean="0"/>
              <a:t> </a:t>
            </a:r>
            <a:r>
              <a:rPr lang="en-US" sz="1900" dirty="0" err="1" smtClean="0"/>
              <a:t>svou</a:t>
            </a:r>
            <a:r>
              <a:rPr lang="en-US" sz="1900" dirty="0" smtClean="0"/>
              <a:t> </a:t>
            </a:r>
            <a:r>
              <a:rPr lang="en-US" sz="1900" dirty="0" err="1" smtClean="0"/>
              <a:t>dobu</a:t>
            </a:r>
            <a:r>
              <a:rPr lang="en-US" sz="1900" dirty="0" smtClean="0"/>
              <a:t> a </a:t>
            </a:r>
            <a:r>
              <a:rPr lang="en-US" sz="1900" dirty="0" err="1" smtClean="0"/>
              <a:t>zároveň</a:t>
            </a:r>
            <a:r>
              <a:rPr lang="en-US" sz="1900" dirty="0" smtClean="0"/>
              <a:t> </a:t>
            </a:r>
            <a:r>
              <a:rPr lang="en-US" sz="1900" dirty="0" err="1" smtClean="0"/>
              <a:t>vyjadřuje</a:t>
            </a:r>
            <a:r>
              <a:rPr lang="en-US" sz="1900" dirty="0" smtClean="0"/>
              <a:t> </a:t>
            </a:r>
            <a:r>
              <a:rPr lang="en-US" sz="1900" dirty="0" err="1" smtClean="0"/>
              <a:t>její</a:t>
            </a:r>
            <a:r>
              <a:rPr lang="en-US" sz="1900" dirty="0" smtClean="0"/>
              <a:t> </a:t>
            </a:r>
            <a:r>
              <a:rPr lang="en-US" sz="1900" dirty="0" err="1" smtClean="0"/>
              <a:t>kontradikce</a:t>
            </a:r>
            <a:endParaRPr lang="en-US" sz="1900" dirty="0" smtClean="0"/>
          </a:p>
          <a:p>
            <a:pPr marL="285750" indent="-285750">
              <a:buFont typeface="Arial"/>
              <a:buChar char="•"/>
            </a:pPr>
            <a:r>
              <a:rPr lang="en-US" sz="1900" dirty="0" err="1" smtClean="0"/>
              <a:t>Konstrukce</a:t>
            </a:r>
            <a:r>
              <a:rPr lang="en-US" sz="1900" dirty="0" smtClean="0"/>
              <a:t> </a:t>
            </a:r>
            <a:r>
              <a:rPr lang="en-US" sz="1900" dirty="0" err="1" smtClean="0"/>
              <a:t>hvězdného</a:t>
            </a:r>
            <a:r>
              <a:rPr lang="en-US" sz="1900" dirty="0" smtClean="0"/>
              <a:t> </a:t>
            </a:r>
            <a:r>
              <a:rPr lang="en-US" sz="1900" dirty="0" err="1" smtClean="0"/>
              <a:t>obrazu</a:t>
            </a:r>
            <a:r>
              <a:rPr lang="en-US" sz="1900" dirty="0" smtClean="0"/>
              <a:t> a </a:t>
            </a:r>
            <a:r>
              <a:rPr lang="en-US" sz="1900" dirty="0" err="1" smtClean="0"/>
              <a:t>hvězdné</a:t>
            </a:r>
            <a:r>
              <a:rPr lang="en-US" sz="1900" dirty="0" smtClean="0"/>
              <a:t> </a:t>
            </a:r>
            <a:r>
              <a:rPr lang="en-US" sz="1900" dirty="0" err="1" smtClean="0"/>
              <a:t>osobnosti</a:t>
            </a:r>
            <a:r>
              <a:rPr lang="en-US" sz="1900" dirty="0" smtClean="0"/>
              <a:t> B.B. </a:t>
            </a:r>
            <a:r>
              <a:rPr lang="en-US" sz="1900" dirty="0" err="1" smtClean="0"/>
              <a:t>vyzdvihuje</a:t>
            </a:r>
            <a:r>
              <a:rPr lang="en-US" sz="1900" dirty="0" smtClean="0"/>
              <a:t> </a:t>
            </a:r>
            <a:r>
              <a:rPr lang="en-US" sz="1900" dirty="0" err="1" smtClean="0"/>
              <a:t>její</a:t>
            </a:r>
            <a:r>
              <a:rPr lang="en-US" sz="1900" dirty="0" smtClean="0"/>
              <a:t> </a:t>
            </a:r>
            <a:r>
              <a:rPr lang="en-US" sz="1900" dirty="0" err="1" smtClean="0"/>
              <a:t>mládí</a:t>
            </a:r>
            <a:r>
              <a:rPr lang="en-US" sz="1900" dirty="0" smtClean="0"/>
              <a:t>, </a:t>
            </a:r>
            <a:r>
              <a:rPr lang="en-US" sz="1900" dirty="0" err="1" smtClean="0"/>
              <a:t>sexualitu</a:t>
            </a:r>
            <a:r>
              <a:rPr lang="en-US" sz="1900" dirty="0" smtClean="0"/>
              <a:t> a </a:t>
            </a:r>
            <a:r>
              <a:rPr lang="en-US" sz="1900" dirty="0" err="1" smtClean="0"/>
              <a:t>přirozenost</a:t>
            </a:r>
            <a:endParaRPr lang="en-US" sz="1900" dirty="0" smtClean="0"/>
          </a:p>
          <a:p>
            <a:pPr marL="285750" indent="-285750">
              <a:buFont typeface="Arial"/>
              <a:buChar char="•"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91823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1519"/>
          </a:xfrm>
        </p:spPr>
        <p:txBody>
          <a:bodyPr>
            <a:normAutofit/>
          </a:bodyPr>
          <a:lstStyle/>
          <a:p>
            <a:r>
              <a:rPr lang="en-US" dirty="0" smtClean="0"/>
              <a:t>Star Studies - </a:t>
            </a:r>
            <a:r>
              <a:rPr lang="en-US" dirty="0" err="1" smtClean="0"/>
              <a:t>Pojmy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" y="991519"/>
            <a:ext cx="9324487" cy="584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Metodologie</a:t>
            </a:r>
            <a:r>
              <a:rPr lang="en-US" sz="2200" dirty="0" smtClean="0"/>
              <a:t> </a:t>
            </a:r>
            <a:r>
              <a:rPr lang="en-US" sz="2200" dirty="0" err="1" smtClean="0"/>
              <a:t>výzkumu</a:t>
            </a:r>
            <a:r>
              <a:rPr lang="en-US" sz="2200" dirty="0" smtClean="0"/>
              <a:t> </a:t>
            </a:r>
            <a:r>
              <a:rPr lang="en-US" sz="2200" dirty="0" err="1" smtClean="0"/>
              <a:t>hvězdných</a:t>
            </a:r>
            <a:r>
              <a:rPr lang="en-US" sz="2200" dirty="0" smtClean="0"/>
              <a:t> </a:t>
            </a:r>
            <a:r>
              <a:rPr lang="en-US" sz="2200" dirty="0" err="1" smtClean="0"/>
              <a:t>systémů</a:t>
            </a:r>
            <a:endParaRPr lang="en-US" sz="2200" b="1" dirty="0" smtClean="0"/>
          </a:p>
          <a:p>
            <a:pPr marL="342900" indent="-342900">
              <a:buFont typeface="Arial"/>
              <a:buChar char="•"/>
            </a:pPr>
            <a:r>
              <a:rPr lang="en-US" sz="2200" b="1" dirty="0" err="1" smtClean="0"/>
              <a:t>Obraz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hvězdy</a:t>
            </a:r>
            <a:r>
              <a:rPr lang="en-US" sz="2200" b="1" dirty="0" smtClean="0"/>
              <a:t> </a:t>
            </a:r>
            <a:r>
              <a:rPr lang="en-US" sz="2200" dirty="0" smtClean="0"/>
              <a:t>(Star image) – </a:t>
            </a:r>
            <a:r>
              <a:rPr lang="en-US" sz="2200" dirty="0" err="1" smtClean="0"/>
              <a:t>prioritně</a:t>
            </a:r>
            <a:r>
              <a:rPr lang="en-US" sz="2200" dirty="0" smtClean="0"/>
              <a:t> </a:t>
            </a:r>
            <a:r>
              <a:rPr lang="en-US" sz="2200" dirty="0" err="1" smtClean="0"/>
              <a:t>znamená</a:t>
            </a:r>
            <a:r>
              <a:rPr lang="en-US" sz="2200" dirty="0" smtClean="0"/>
              <a:t> </a:t>
            </a:r>
            <a:r>
              <a:rPr lang="en-US" sz="2200" dirty="0" err="1" smtClean="0"/>
              <a:t>obraz</a:t>
            </a:r>
            <a:r>
              <a:rPr lang="en-US" sz="2200" dirty="0" smtClean="0"/>
              <a:t> </a:t>
            </a:r>
            <a:r>
              <a:rPr lang="en-US" sz="2200" dirty="0" err="1" smtClean="0"/>
              <a:t>hvězdy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plátně</a:t>
            </a:r>
            <a:endParaRPr lang="en-US" sz="2200" dirty="0" smtClean="0"/>
          </a:p>
          <a:p>
            <a:r>
              <a:rPr lang="en-US" sz="2200" dirty="0"/>
              <a:t>	</a:t>
            </a:r>
            <a:r>
              <a:rPr lang="en-US" sz="2200" dirty="0" smtClean="0"/>
              <a:t>forma </a:t>
            </a:r>
            <a:r>
              <a:rPr lang="en-US" sz="2200" dirty="0" err="1" smtClean="0"/>
              <a:t>strukturované</a:t>
            </a:r>
            <a:r>
              <a:rPr lang="en-US" sz="2200" dirty="0" smtClean="0"/>
              <a:t> </a:t>
            </a:r>
            <a:r>
              <a:rPr lang="en-US" sz="2200" dirty="0" err="1" smtClean="0"/>
              <a:t>polysémie</a:t>
            </a:r>
            <a:r>
              <a:rPr lang="en-US" sz="2200" dirty="0" smtClean="0"/>
              <a:t> – </a:t>
            </a:r>
            <a:r>
              <a:rPr lang="en-US" sz="2200" dirty="0" err="1" smtClean="0"/>
              <a:t>početná</a:t>
            </a:r>
            <a:r>
              <a:rPr lang="en-US" sz="2200" dirty="0" smtClean="0"/>
              <a:t>, ale </a:t>
            </a:r>
            <a:r>
              <a:rPr lang="en-US" sz="2200" dirty="0" err="1" smtClean="0"/>
              <a:t>uzavřená</a:t>
            </a:r>
            <a:r>
              <a:rPr lang="en-US" sz="2200" dirty="0" smtClean="0"/>
              <a:t> </a:t>
            </a:r>
            <a:r>
              <a:rPr lang="en-US" sz="2200" dirty="0" err="1" smtClean="0"/>
              <a:t>skupina</a:t>
            </a:r>
            <a:r>
              <a:rPr lang="en-US" sz="2200" dirty="0" smtClean="0"/>
              <a:t> </a:t>
            </a:r>
            <a:r>
              <a:rPr lang="en-US" sz="2200" dirty="0" err="1" smtClean="0"/>
              <a:t>významů</a:t>
            </a:r>
            <a:r>
              <a:rPr lang="en-US" sz="2200" dirty="0" smtClean="0"/>
              <a:t>,</a:t>
            </a:r>
          </a:p>
          <a:p>
            <a:r>
              <a:rPr lang="en-US" sz="2200" dirty="0"/>
              <a:t>	</a:t>
            </a:r>
            <a:r>
              <a:rPr lang="en-US" sz="2200" dirty="0" err="1" smtClean="0"/>
              <a:t>které</a:t>
            </a:r>
            <a:r>
              <a:rPr lang="en-US" sz="2200" dirty="0" smtClean="0"/>
              <a:t> </a:t>
            </a:r>
            <a:r>
              <a:rPr lang="en-US" sz="2200" dirty="0" err="1" smtClean="0"/>
              <a:t>obraz</a:t>
            </a:r>
            <a:r>
              <a:rPr lang="en-US" sz="2200" dirty="0" smtClean="0"/>
              <a:t> </a:t>
            </a:r>
            <a:r>
              <a:rPr lang="en-US" sz="2200" dirty="0" err="1" smtClean="0"/>
              <a:t>hvězdy</a:t>
            </a:r>
            <a:r>
              <a:rPr lang="en-US" sz="2200" dirty="0" smtClean="0"/>
              <a:t> </a:t>
            </a:r>
            <a:r>
              <a:rPr lang="en-US" sz="2200" dirty="0" err="1" smtClean="0"/>
              <a:t>jako</a:t>
            </a:r>
            <a:r>
              <a:rPr lang="en-US" sz="2200" dirty="0" smtClean="0"/>
              <a:t> </a:t>
            </a:r>
            <a:r>
              <a:rPr lang="en-US" sz="2200" dirty="0" err="1" smtClean="0"/>
              <a:t>soubor</a:t>
            </a:r>
            <a:r>
              <a:rPr lang="en-US" sz="2200" dirty="0" smtClean="0"/>
              <a:t> </a:t>
            </a:r>
            <a:r>
              <a:rPr lang="en-US" sz="2200" dirty="0" err="1" smtClean="0"/>
              <a:t>obsahuje</a:t>
            </a:r>
            <a:endParaRPr lang="en-US" sz="2200" dirty="0" smtClean="0"/>
          </a:p>
          <a:p>
            <a:r>
              <a:rPr lang="en-US" sz="2200" dirty="0"/>
              <a:t>	</a:t>
            </a:r>
            <a:r>
              <a:rPr lang="en-US" sz="2200" dirty="0" err="1" smtClean="0"/>
              <a:t>jednotlivé</a:t>
            </a:r>
            <a:r>
              <a:rPr lang="en-US" sz="2200" dirty="0" smtClean="0"/>
              <a:t> </a:t>
            </a:r>
            <a:r>
              <a:rPr lang="en-US" sz="2200" dirty="0" err="1" smtClean="0"/>
              <a:t>elementy</a:t>
            </a:r>
            <a:r>
              <a:rPr lang="en-US" sz="2200" dirty="0" smtClean="0"/>
              <a:t> </a:t>
            </a:r>
            <a:r>
              <a:rPr lang="en-US" sz="2200" dirty="0" err="1" smtClean="0"/>
              <a:t>obrazu</a:t>
            </a:r>
            <a:r>
              <a:rPr lang="en-US" sz="2200" dirty="0" smtClean="0"/>
              <a:t> </a:t>
            </a:r>
            <a:r>
              <a:rPr lang="en-US" sz="2200" dirty="0" err="1" smtClean="0"/>
              <a:t>nemusí</a:t>
            </a:r>
            <a:r>
              <a:rPr lang="en-US" sz="2200" dirty="0" smtClean="0"/>
              <a:t> </a:t>
            </a:r>
            <a:r>
              <a:rPr lang="en-US" sz="2200" dirty="0" err="1" smtClean="0"/>
              <a:t>být</a:t>
            </a:r>
            <a:r>
              <a:rPr lang="en-US" sz="2200" dirty="0" smtClean="0"/>
              <a:t> </a:t>
            </a:r>
            <a:r>
              <a:rPr lang="en-US" sz="2200" dirty="0" err="1" smtClean="0"/>
              <a:t>vždy</a:t>
            </a:r>
            <a:r>
              <a:rPr lang="en-US" sz="2200" dirty="0" smtClean="0"/>
              <a:t> v </a:t>
            </a:r>
            <a:r>
              <a:rPr lang="en-US" sz="2200" dirty="0" err="1" smtClean="0"/>
              <a:t>souhře</a:t>
            </a:r>
            <a:r>
              <a:rPr lang="en-US" sz="2200" dirty="0" smtClean="0"/>
              <a:t>, </a:t>
            </a:r>
            <a:r>
              <a:rPr lang="en-US" sz="2200" dirty="0" err="1" smtClean="0"/>
              <a:t>naopak</a:t>
            </a:r>
            <a:r>
              <a:rPr lang="en-US" sz="2200" dirty="0" smtClean="0"/>
              <a:t> </a:t>
            </a:r>
            <a:r>
              <a:rPr lang="en-US" sz="2200" dirty="0" err="1" smtClean="0"/>
              <a:t>jsou</a:t>
            </a:r>
            <a:r>
              <a:rPr lang="en-US" sz="2200" dirty="0" smtClean="0"/>
              <a:t> </a:t>
            </a:r>
            <a:r>
              <a:rPr lang="en-US" sz="2200" dirty="0" err="1" smtClean="0"/>
              <a:t>často</a:t>
            </a:r>
            <a:endParaRPr lang="en-US" sz="2200" dirty="0" smtClean="0"/>
          </a:p>
          <a:p>
            <a:r>
              <a:rPr lang="en-US" sz="2200" dirty="0"/>
              <a:t>	</a:t>
            </a:r>
            <a:r>
              <a:rPr lang="en-US" sz="2200" dirty="0" err="1" smtClean="0"/>
              <a:t>kontrapunktické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b="1" dirty="0" err="1" smtClean="0"/>
              <a:t>Osobnost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hvězdy</a:t>
            </a:r>
            <a:r>
              <a:rPr lang="en-US" sz="2200" b="1" dirty="0" smtClean="0"/>
              <a:t> </a:t>
            </a:r>
            <a:r>
              <a:rPr lang="en-US" sz="2200" dirty="0" smtClean="0"/>
              <a:t>(Star </a:t>
            </a:r>
            <a:r>
              <a:rPr lang="en-US" sz="2200" dirty="0" err="1" smtClean="0"/>
              <a:t>personna</a:t>
            </a:r>
            <a:r>
              <a:rPr lang="en-US" sz="2200" dirty="0" smtClean="0"/>
              <a:t>) – </a:t>
            </a:r>
            <a:r>
              <a:rPr lang="en-US" sz="2200" dirty="0" err="1" smtClean="0"/>
              <a:t>prioritně</a:t>
            </a:r>
            <a:r>
              <a:rPr lang="en-US" sz="2200" dirty="0" smtClean="0"/>
              <a:t> </a:t>
            </a:r>
            <a:r>
              <a:rPr lang="en-US" sz="2200" dirty="0" err="1" smtClean="0"/>
              <a:t>všechny</a:t>
            </a:r>
            <a:r>
              <a:rPr lang="en-US" sz="2200" dirty="0" smtClean="0"/>
              <a:t> </a:t>
            </a:r>
            <a:r>
              <a:rPr lang="en-US" sz="2200" dirty="0" err="1" smtClean="0"/>
              <a:t>mimofilmové</a:t>
            </a:r>
            <a:r>
              <a:rPr lang="en-US" sz="2200" dirty="0" smtClean="0"/>
              <a:t> </a:t>
            </a:r>
            <a:r>
              <a:rPr lang="en-US" sz="2200" dirty="0" err="1" smtClean="0"/>
              <a:t>diskurzy</a:t>
            </a:r>
            <a:r>
              <a:rPr lang="en-US" sz="2200" dirty="0" smtClean="0"/>
              <a:t>,</a:t>
            </a:r>
          </a:p>
          <a:p>
            <a:r>
              <a:rPr lang="en-US" sz="2200" dirty="0" smtClean="0"/>
              <a:t>	</a:t>
            </a:r>
            <a:r>
              <a:rPr lang="en-US" sz="2200" dirty="0" err="1" smtClean="0"/>
              <a:t>materiály</a:t>
            </a:r>
            <a:r>
              <a:rPr lang="en-US" sz="2200" dirty="0" smtClean="0"/>
              <a:t> a </a:t>
            </a:r>
            <a:r>
              <a:rPr lang="en-US" sz="2200" dirty="0" err="1" smtClean="0"/>
              <a:t>mediální</a:t>
            </a:r>
            <a:r>
              <a:rPr lang="en-US" sz="2200" dirty="0" smtClean="0"/>
              <a:t> </a:t>
            </a:r>
            <a:r>
              <a:rPr lang="en-US" sz="2200" dirty="0" err="1" smtClean="0"/>
              <a:t>formy</a:t>
            </a:r>
            <a:r>
              <a:rPr lang="en-US" sz="2200" dirty="0" smtClean="0"/>
              <a:t> </a:t>
            </a:r>
            <a:r>
              <a:rPr lang="en-US" sz="2200" dirty="0" err="1" smtClean="0"/>
              <a:t>utvářející</a:t>
            </a:r>
            <a:r>
              <a:rPr lang="en-US" sz="2200" dirty="0" smtClean="0"/>
              <a:t> </a:t>
            </a:r>
            <a:r>
              <a:rPr lang="en-US" sz="2200" dirty="0" err="1" smtClean="0"/>
              <a:t>naše</a:t>
            </a:r>
            <a:r>
              <a:rPr lang="en-US" sz="2200" dirty="0" smtClean="0"/>
              <a:t> </a:t>
            </a:r>
            <a:r>
              <a:rPr lang="en-US" sz="2200" dirty="0" err="1" smtClean="0"/>
              <a:t>povědomí</a:t>
            </a:r>
            <a:r>
              <a:rPr lang="en-US" sz="2200" dirty="0" smtClean="0"/>
              <a:t> o </a:t>
            </a:r>
            <a:r>
              <a:rPr lang="en-US" sz="2200" dirty="0" err="1" smtClean="0"/>
              <a:t>hvězdě</a:t>
            </a:r>
            <a:endParaRPr lang="en-US" sz="2200" dirty="0" smtClean="0"/>
          </a:p>
          <a:p>
            <a:r>
              <a:rPr lang="en-US" sz="2200" dirty="0"/>
              <a:t>	</a:t>
            </a:r>
            <a:r>
              <a:rPr lang="en-US" sz="2200" dirty="0" err="1" smtClean="0"/>
              <a:t>časově</a:t>
            </a:r>
            <a:r>
              <a:rPr lang="en-US" sz="2200" dirty="0" smtClean="0"/>
              <a:t> </a:t>
            </a:r>
            <a:r>
              <a:rPr lang="en-US" sz="2200" dirty="0" err="1" smtClean="0"/>
              <a:t>podmíněné</a:t>
            </a:r>
            <a:r>
              <a:rPr lang="en-US" sz="2200" dirty="0" smtClean="0"/>
              <a:t>  - </a:t>
            </a:r>
            <a:r>
              <a:rPr lang="en-US" sz="2200" dirty="0" err="1" smtClean="0"/>
              <a:t>často</a:t>
            </a:r>
            <a:r>
              <a:rPr lang="en-US" sz="2200" dirty="0" smtClean="0"/>
              <a:t> </a:t>
            </a:r>
            <a:r>
              <a:rPr lang="en-US" sz="2200" dirty="0" err="1" smtClean="0"/>
              <a:t>podléhá</a:t>
            </a:r>
            <a:r>
              <a:rPr lang="en-US" sz="2200" dirty="0" smtClean="0"/>
              <a:t> </a:t>
            </a:r>
            <a:r>
              <a:rPr lang="en-US" sz="2200" dirty="0" err="1" smtClean="0"/>
              <a:t>redefinici</a:t>
            </a:r>
            <a:r>
              <a:rPr lang="en-US" sz="2200" dirty="0" smtClean="0"/>
              <a:t> a </a:t>
            </a:r>
            <a:r>
              <a:rPr lang="en-US" sz="2200" dirty="0" err="1" smtClean="0"/>
              <a:t>rekonstrukci</a:t>
            </a:r>
            <a:endParaRPr lang="en-US" sz="2200" dirty="0" smtClean="0"/>
          </a:p>
          <a:p>
            <a:r>
              <a:rPr lang="en-US" sz="2200" b="1" dirty="0" smtClean="0"/>
              <a:t>=&gt;</a:t>
            </a:r>
            <a:r>
              <a:rPr lang="en-US" sz="2200" dirty="0" smtClean="0"/>
              <a:t> </a:t>
            </a:r>
            <a:r>
              <a:rPr lang="en-US" sz="2200" dirty="0" err="1" smtClean="0"/>
              <a:t>Mezi</a:t>
            </a:r>
            <a:r>
              <a:rPr lang="en-US" sz="2200" dirty="0" smtClean="0"/>
              <a:t> </a:t>
            </a:r>
            <a:r>
              <a:rPr lang="en-US" sz="2200" dirty="0" err="1" smtClean="0"/>
              <a:t>obrazem</a:t>
            </a:r>
            <a:r>
              <a:rPr lang="en-US" sz="2200" dirty="0" smtClean="0"/>
              <a:t> </a:t>
            </a:r>
            <a:r>
              <a:rPr lang="en-US" sz="2200" dirty="0" err="1" smtClean="0"/>
              <a:t>hvězdy</a:t>
            </a:r>
            <a:r>
              <a:rPr lang="en-US" sz="2200" dirty="0" smtClean="0"/>
              <a:t> a </a:t>
            </a:r>
            <a:r>
              <a:rPr lang="en-US" sz="2200" dirty="0" err="1" smtClean="0"/>
              <a:t>osobností</a:t>
            </a:r>
            <a:r>
              <a:rPr lang="en-US" sz="2200" dirty="0" smtClean="0"/>
              <a:t> </a:t>
            </a:r>
            <a:r>
              <a:rPr lang="en-US" sz="2200" dirty="0" err="1" smtClean="0"/>
              <a:t>hvězdy</a:t>
            </a:r>
            <a:r>
              <a:rPr lang="en-US" sz="2200" dirty="0" smtClean="0"/>
              <a:t> </a:t>
            </a:r>
            <a:r>
              <a:rPr lang="en-US" sz="2200" dirty="0" err="1" smtClean="0"/>
              <a:t>existuje</a:t>
            </a:r>
            <a:r>
              <a:rPr lang="en-US" sz="2200" dirty="0" smtClean="0"/>
              <a:t> </a:t>
            </a:r>
            <a:r>
              <a:rPr lang="en-US" sz="2200" dirty="0" err="1" smtClean="0"/>
              <a:t>vždy</a:t>
            </a:r>
            <a:r>
              <a:rPr lang="en-US" sz="2200" dirty="0" smtClean="0"/>
              <a:t> </a:t>
            </a:r>
            <a:r>
              <a:rPr lang="en-US" sz="2200" dirty="0" err="1" smtClean="0"/>
              <a:t>nějaká</a:t>
            </a:r>
            <a:r>
              <a:rPr lang="en-US" sz="2200" dirty="0" smtClean="0"/>
              <a:t> forma </a:t>
            </a:r>
          </a:p>
          <a:p>
            <a:r>
              <a:rPr lang="en-US" sz="2200" dirty="0"/>
              <a:t>	</a:t>
            </a:r>
            <a:r>
              <a:rPr lang="en-US" sz="2200" dirty="0" err="1" smtClean="0"/>
              <a:t>analogie</a:t>
            </a:r>
            <a:r>
              <a:rPr lang="en-US" sz="2200" dirty="0" smtClean="0"/>
              <a:t> ( type casting, miscasting, casting against the type, PR)</a:t>
            </a:r>
          </a:p>
          <a:p>
            <a:pPr marL="342900" indent="-342900">
              <a:buFont typeface="Arial"/>
              <a:buChar char="•"/>
            </a:pPr>
            <a:r>
              <a:rPr lang="en-US" sz="2200" b="1" i="1" dirty="0"/>
              <a:t>Star vehicle </a:t>
            </a:r>
            <a:r>
              <a:rPr lang="en-US" sz="2200" dirty="0" smtClean="0"/>
              <a:t>– </a:t>
            </a:r>
            <a:r>
              <a:rPr lang="en-US" sz="2200" dirty="0" err="1" smtClean="0"/>
              <a:t>termín</a:t>
            </a:r>
            <a:r>
              <a:rPr lang="en-US" sz="2200" dirty="0" smtClean="0"/>
              <a:t> </a:t>
            </a:r>
            <a:r>
              <a:rPr lang="en-US" sz="2200" dirty="0" err="1" smtClean="0"/>
              <a:t>má</a:t>
            </a:r>
            <a:r>
              <a:rPr lang="en-US" sz="2200" dirty="0" smtClean="0"/>
              <a:t> </a:t>
            </a:r>
            <a:r>
              <a:rPr lang="en-US" sz="2200" dirty="0" err="1" smtClean="0"/>
              <a:t>původ</a:t>
            </a:r>
            <a:r>
              <a:rPr lang="en-US" sz="2200" dirty="0" smtClean="0"/>
              <a:t> v </a:t>
            </a:r>
            <a:r>
              <a:rPr lang="en-US" sz="2200" dirty="0" err="1" smtClean="0"/>
              <a:t>klasickém</a:t>
            </a:r>
            <a:r>
              <a:rPr lang="en-US" sz="2200" dirty="0" smtClean="0"/>
              <a:t> </a:t>
            </a:r>
            <a:r>
              <a:rPr lang="en-US" sz="2200" dirty="0" err="1" smtClean="0"/>
              <a:t>Hollywoodu</a:t>
            </a:r>
            <a:r>
              <a:rPr lang="en-US" sz="2200" dirty="0" smtClean="0"/>
              <a:t>, </a:t>
            </a:r>
            <a:r>
              <a:rPr lang="en-US" sz="2200" dirty="0" err="1" smtClean="0"/>
              <a:t>popisuje</a:t>
            </a:r>
            <a:r>
              <a:rPr lang="en-US" sz="2200" dirty="0"/>
              <a:t> </a:t>
            </a:r>
            <a:r>
              <a:rPr lang="en-US" sz="2200" dirty="0" err="1" smtClean="0"/>
              <a:t>přípravy</a:t>
            </a:r>
            <a:r>
              <a:rPr lang="en-US" sz="2200" dirty="0" smtClean="0"/>
              <a:t>, </a:t>
            </a:r>
          </a:p>
          <a:p>
            <a:r>
              <a:rPr lang="en-US" sz="2200" dirty="0"/>
              <a:t>	</a:t>
            </a:r>
            <a:r>
              <a:rPr lang="en-US" sz="2200" dirty="0" err="1" smtClean="0"/>
              <a:t>natáčení</a:t>
            </a:r>
            <a:r>
              <a:rPr lang="en-US" sz="2200" dirty="0" smtClean="0"/>
              <a:t> a </a:t>
            </a:r>
            <a:r>
              <a:rPr lang="en-US" sz="2200" dirty="0" err="1" smtClean="0"/>
              <a:t>propagaci</a:t>
            </a:r>
            <a:r>
              <a:rPr lang="en-US" sz="2200" dirty="0" smtClean="0"/>
              <a:t> </a:t>
            </a:r>
            <a:r>
              <a:rPr lang="en-US" sz="2200" dirty="0" err="1" smtClean="0"/>
              <a:t>filmů</a:t>
            </a:r>
            <a:r>
              <a:rPr lang="en-US" sz="2200" dirty="0" smtClean="0"/>
              <a:t> </a:t>
            </a:r>
            <a:r>
              <a:rPr lang="en-US" sz="2200" dirty="0" err="1" smtClean="0"/>
              <a:t>uzpůsobených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míru</a:t>
            </a:r>
            <a:r>
              <a:rPr lang="en-US" sz="2200" dirty="0" smtClean="0"/>
              <a:t> </a:t>
            </a:r>
            <a:r>
              <a:rPr lang="en-US" sz="2200" dirty="0" err="1" smtClean="0"/>
              <a:t>konkrétní</a:t>
            </a:r>
            <a:r>
              <a:rPr lang="en-US" sz="2200" dirty="0" smtClean="0"/>
              <a:t> </a:t>
            </a:r>
            <a:r>
              <a:rPr lang="en-US" sz="2200" dirty="0" err="1" smtClean="0"/>
              <a:t>hvězdě</a:t>
            </a:r>
            <a:endParaRPr lang="en-US" sz="2200" dirty="0" smtClean="0"/>
          </a:p>
          <a:p>
            <a:r>
              <a:rPr lang="en-US" sz="2200" dirty="0"/>
              <a:t>	</a:t>
            </a:r>
            <a:r>
              <a:rPr lang="en-US" sz="2200" dirty="0" err="1" smtClean="0"/>
              <a:t>vs</a:t>
            </a:r>
            <a:r>
              <a:rPr lang="en-US" sz="2200" dirty="0" smtClean="0"/>
              <a:t> </a:t>
            </a:r>
            <a:r>
              <a:rPr lang="en-US" sz="2200" b="1" dirty="0" smtClean="0"/>
              <a:t>Unit - Package system </a:t>
            </a:r>
            <a:r>
              <a:rPr lang="en-US" sz="2200" dirty="0" smtClean="0"/>
              <a:t>– </a:t>
            </a:r>
            <a:r>
              <a:rPr lang="en-US" sz="2200" dirty="0" err="1" smtClean="0"/>
              <a:t>hvězdy</a:t>
            </a:r>
            <a:r>
              <a:rPr lang="en-US" sz="2200" dirty="0" smtClean="0"/>
              <a:t> </a:t>
            </a:r>
            <a:r>
              <a:rPr lang="en-US" sz="2200" dirty="0" err="1" smtClean="0"/>
              <a:t>uzavírají</a:t>
            </a:r>
            <a:r>
              <a:rPr lang="en-US" sz="2200" dirty="0" smtClean="0"/>
              <a:t> </a:t>
            </a:r>
            <a:r>
              <a:rPr lang="en-US" sz="2200" dirty="0" err="1" smtClean="0"/>
              <a:t>kontrakty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produkci</a:t>
            </a:r>
            <a:r>
              <a:rPr lang="en-US" sz="2200" dirty="0" smtClean="0"/>
              <a:t>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  </a:t>
            </a:r>
            <a:r>
              <a:rPr lang="en-US" sz="2200" dirty="0" err="1" smtClean="0"/>
              <a:t>jediného</a:t>
            </a:r>
            <a:r>
              <a:rPr lang="en-US" sz="2200" dirty="0" smtClean="0"/>
              <a:t> </a:t>
            </a:r>
            <a:r>
              <a:rPr lang="en-US" sz="2200" dirty="0" err="1" smtClean="0"/>
              <a:t>filmu</a:t>
            </a:r>
            <a:endParaRPr lang="en-US" sz="2200" dirty="0" smtClean="0"/>
          </a:p>
          <a:p>
            <a:r>
              <a:rPr lang="en-US" sz="2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6107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Brigitte Bardot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rokem</a:t>
            </a:r>
            <a:r>
              <a:rPr lang="en-US" dirty="0" smtClean="0"/>
              <a:t> 1956</a:t>
            </a:r>
            <a:endParaRPr lang="en-US" dirty="0"/>
          </a:p>
        </p:txBody>
      </p:sp>
      <p:pic>
        <p:nvPicPr>
          <p:cNvPr id="8" name="Content Placeholder 7" descr="BB_Canne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7933"/>
          <a:stretch>
            <a:fillRect/>
          </a:stretch>
        </p:blipFill>
        <p:spPr/>
      </p:pic>
      <p:pic>
        <p:nvPicPr>
          <p:cNvPr id="9" name="Content Placeholder 8" descr="BB_young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r="5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08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1766"/>
            <a:ext cx="8229600" cy="7827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1947 – Christian Dior, New Look</a:t>
            </a:r>
            <a:endParaRPr lang="en-US" dirty="0"/>
          </a:p>
        </p:txBody>
      </p:sp>
      <p:pic>
        <p:nvPicPr>
          <p:cNvPr id="8" name="Content Placeholder 7" descr="Dior_1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" b="1360"/>
          <a:stretch/>
        </p:blipFill>
        <p:spPr>
          <a:xfrm>
            <a:off x="457200" y="1182864"/>
            <a:ext cx="4038600" cy="5322886"/>
          </a:xfrm>
        </p:spPr>
      </p:pic>
      <p:pic>
        <p:nvPicPr>
          <p:cNvPr id="9" name="Content Placeholder 8" descr="bardot young elle magazine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2469"/>
          <a:stretch/>
        </p:blipFill>
        <p:spPr>
          <a:xfrm>
            <a:off x="4648200" y="1182864"/>
            <a:ext cx="4038600" cy="5322886"/>
          </a:xfrm>
        </p:spPr>
      </p:pic>
    </p:spTree>
    <p:extLst>
      <p:ext uri="{BB962C8B-B14F-4D97-AF65-F5344CB8AC3E}">
        <p14:creationId xmlns:p14="http://schemas.microsoft.com/office/powerpoint/2010/main" val="112929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…a </a:t>
            </a:r>
            <a:r>
              <a:rPr lang="en-US" i="1" dirty="0" err="1" smtClean="0"/>
              <a:t>Bůh</a:t>
            </a:r>
            <a:r>
              <a:rPr lang="en-US" i="1" dirty="0" smtClean="0"/>
              <a:t> </a:t>
            </a:r>
            <a:r>
              <a:rPr lang="en-US" i="1" dirty="0" err="1" smtClean="0"/>
              <a:t>stvořil</a:t>
            </a:r>
            <a:r>
              <a:rPr lang="en-US" i="1" dirty="0" smtClean="0"/>
              <a:t> </a:t>
            </a:r>
            <a:r>
              <a:rPr lang="en-US" i="1" dirty="0" err="1" smtClean="0"/>
              <a:t>ženu</a:t>
            </a:r>
            <a:endParaRPr lang="en-US" i="1" dirty="0"/>
          </a:p>
        </p:txBody>
      </p:sp>
      <p:pic>
        <p:nvPicPr>
          <p:cNvPr id="5" name="Content Placeholder 4" descr="Brigitte-Bardot01_spokesandheels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" b="8180"/>
          <a:stretch/>
        </p:blipFill>
        <p:spPr/>
      </p:pic>
      <p:pic>
        <p:nvPicPr>
          <p:cNvPr id="6" name="Content Placeholder 5" descr="Citac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 b="91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140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…a </a:t>
            </a:r>
            <a:r>
              <a:rPr lang="en-US" i="1" dirty="0" err="1" smtClean="0"/>
              <a:t>Bůh</a:t>
            </a:r>
            <a:r>
              <a:rPr lang="en-US" i="1" dirty="0" smtClean="0"/>
              <a:t> </a:t>
            </a:r>
            <a:r>
              <a:rPr lang="en-US" i="1" dirty="0" err="1" smtClean="0"/>
              <a:t>stvořil</a:t>
            </a:r>
            <a:r>
              <a:rPr lang="en-US" i="1" dirty="0" smtClean="0"/>
              <a:t> </a:t>
            </a:r>
            <a:r>
              <a:rPr lang="en-US" i="1" dirty="0" err="1" smtClean="0"/>
              <a:t>ženu</a:t>
            </a:r>
            <a:endParaRPr lang="en-US" i="1" dirty="0"/>
          </a:p>
        </p:txBody>
      </p:sp>
      <p:pic>
        <p:nvPicPr>
          <p:cNvPr id="5" name="Content Placeholder 4" descr="et-dieu-crea-la-femme-2-e135137817940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8" r="23888"/>
          <a:stretch>
            <a:fillRect/>
          </a:stretch>
        </p:blipFill>
        <p:spPr/>
      </p:pic>
      <p:pic>
        <p:nvPicPr>
          <p:cNvPr id="6" name="Content Placeholder 5" descr="harpers-bazaar-march2006-gemma-ward-lagerfeld-1_thumb[5]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9" b="96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150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Finální</a:t>
            </a:r>
            <a:r>
              <a:rPr lang="en-US" dirty="0" smtClean="0"/>
              <a:t> </a:t>
            </a:r>
            <a:r>
              <a:rPr lang="en-US" dirty="0" err="1" smtClean="0"/>
              <a:t>scéna</a:t>
            </a:r>
            <a:endParaRPr lang="en-US" dirty="0"/>
          </a:p>
        </p:txBody>
      </p:sp>
      <p:pic>
        <p:nvPicPr>
          <p:cNvPr id="5" name="Content Placeholder 4" descr="0dbe04d938782e786fd21c32a9d94aac.large_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b="8115"/>
          <a:stretch>
            <a:fillRect/>
          </a:stretch>
        </p:blipFill>
        <p:spPr/>
      </p:pic>
      <p:pic>
        <p:nvPicPr>
          <p:cNvPr id="6" name="Content Placeholder 5" descr="dancing 2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/>
        </p:blipFill>
        <p:spPr/>
      </p:pic>
    </p:spTree>
    <p:extLst>
      <p:ext uri="{BB962C8B-B14F-4D97-AF65-F5344CB8AC3E}">
        <p14:creationId xmlns:p14="http://schemas.microsoft.com/office/powerpoint/2010/main" val="335290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Brigitte Bardot - </a:t>
            </a:r>
            <a:r>
              <a:rPr lang="en-US" dirty="0" err="1"/>
              <a:t>c</a:t>
            </a:r>
            <a:r>
              <a:rPr lang="en-US" dirty="0" err="1" smtClean="0"/>
              <a:t>houcroute</a:t>
            </a:r>
            <a:endParaRPr lang="en-US" dirty="0"/>
          </a:p>
        </p:txBody>
      </p:sp>
      <p:pic>
        <p:nvPicPr>
          <p:cNvPr id="5" name="Content Placeholder 4" descr="ma166jso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" b="7223"/>
          <a:stretch/>
        </p:blipFill>
        <p:spPr>
          <a:xfrm>
            <a:off x="700750" y="1582805"/>
            <a:ext cx="3386474" cy="5057843"/>
          </a:xfrm>
        </p:spPr>
      </p:pic>
      <p:pic>
        <p:nvPicPr>
          <p:cNvPr id="6" name="Content Placeholder 5" descr="brigitte-bardot-1960-218x300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5" b="-783"/>
          <a:stretch/>
        </p:blipFill>
        <p:spPr>
          <a:xfrm>
            <a:off x="4811910" y="1582805"/>
            <a:ext cx="3622799" cy="5075238"/>
          </a:xfrm>
        </p:spPr>
      </p:pic>
    </p:spTree>
    <p:extLst>
      <p:ext uri="{BB962C8B-B14F-4D97-AF65-F5344CB8AC3E}">
        <p14:creationId xmlns:p14="http://schemas.microsoft.com/office/powerpoint/2010/main" val="280296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8804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Nicole Kidman</a:t>
            </a:r>
            <a:endParaRPr lang="en-US" sz="3600" dirty="0"/>
          </a:p>
        </p:txBody>
      </p:sp>
      <p:pic>
        <p:nvPicPr>
          <p:cNvPr id="6" name="Content Placeholder 5" descr="Omega_Kidma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r="42825"/>
          <a:stretch/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43550" y="1061098"/>
            <a:ext cx="3221963" cy="5065065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Ukázkový</a:t>
            </a:r>
            <a:r>
              <a:rPr lang="en-US" sz="2000" dirty="0" smtClean="0"/>
              <a:t> </a:t>
            </a:r>
            <a:r>
              <a:rPr lang="en-US" sz="2000" dirty="0" err="1" smtClean="0"/>
              <a:t>příklad</a:t>
            </a:r>
            <a:r>
              <a:rPr lang="en-US" sz="2000" dirty="0" smtClean="0"/>
              <a:t> </a:t>
            </a:r>
            <a:r>
              <a:rPr lang="en-US" sz="2000" dirty="0" err="1" smtClean="0"/>
              <a:t>hvězdnosti</a:t>
            </a:r>
            <a:r>
              <a:rPr lang="en-US" sz="2000" dirty="0" smtClean="0"/>
              <a:t>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značky</a:t>
            </a:r>
            <a:r>
              <a:rPr lang="en-US" sz="2000" dirty="0" smtClean="0"/>
              <a:t>, </a:t>
            </a:r>
            <a:r>
              <a:rPr lang="en-US" sz="2000" dirty="0" err="1" smtClean="0"/>
              <a:t>tzv</a:t>
            </a:r>
            <a:r>
              <a:rPr lang="en-US" sz="2000" dirty="0" smtClean="0"/>
              <a:t>. Branding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Výsostná</a:t>
            </a:r>
            <a:r>
              <a:rPr lang="en-US" sz="2000" dirty="0" smtClean="0"/>
              <a:t> </a:t>
            </a:r>
            <a:r>
              <a:rPr lang="en-US" sz="2000" dirty="0" err="1" smtClean="0"/>
              <a:t>pozice</a:t>
            </a:r>
            <a:r>
              <a:rPr lang="en-US" sz="2000" dirty="0" smtClean="0"/>
              <a:t> </a:t>
            </a:r>
            <a:r>
              <a:rPr lang="en-US" sz="2000" dirty="0" err="1" smtClean="0"/>
              <a:t>globální</a:t>
            </a:r>
            <a:r>
              <a:rPr lang="en-US" sz="2000" dirty="0" smtClean="0"/>
              <a:t> a </a:t>
            </a:r>
            <a:r>
              <a:rPr lang="en-US" sz="2000" dirty="0" err="1" smtClean="0"/>
              <a:t>transnacionální</a:t>
            </a:r>
            <a:r>
              <a:rPr lang="en-US" sz="2000" dirty="0" smtClean="0"/>
              <a:t> celebrity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V </a:t>
            </a:r>
            <a:r>
              <a:rPr lang="en-US" sz="2000" dirty="0" err="1" smtClean="0"/>
              <a:t>letech</a:t>
            </a:r>
            <a:r>
              <a:rPr lang="en-US" sz="2000" dirty="0" smtClean="0"/>
              <a:t> 2001 </a:t>
            </a:r>
            <a:r>
              <a:rPr lang="en-US" sz="2000" dirty="0" err="1" smtClean="0"/>
              <a:t>až</a:t>
            </a:r>
            <a:r>
              <a:rPr lang="en-US" sz="2000" dirty="0" smtClean="0"/>
              <a:t> 2003 </a:t>
            </a:r>
            <a:r>
              <a:rPr lang="en-US" sz="2000" dirty="0" err="1" smtClean="0"/>
              <a:t>lze</a:t>
            </a:r>
            <a:r>
              <a:rPr lang="en-US" sz="2000" dirty="0" smtClean="0"/>
              <a:t> </a:t>
            </a:r>
            <a:r>
              <a:rPr lang="en-US" sz="2000" dirty="0" err="1" smtClean="0"/>
              <a:t>vysledovat</a:t>
            </a:r>
            <a:r>
              <a:rPr lang="en-US" sz="2000" dirty="0" smtClean="0"/>
              <a:t> </a:t>
            </a:r>
            <a:r>
              <a:rPr lang="en-US" sz="2000" dirty="0" err="1" smtClean="0"/>
              <a:t>dosažení</a:t>
            </a:r>
            <a:r>
              <a:rPr lang="en-US" sz="2000" dirty="0" smtClean="0"/>
              <a:t> </a:t>
            </a:r>
            <a:r>
              <a:rPr lang="en-US" sz="2000" dirty="0" err="1" smtClean="0"/>
              <a:t>unikátního</a:t>
            </a:r>
            <a:r>
              <a:rPr lang="en-US" sz="2000" dirty="0" smtClean="0"/>
              <a:t> </a:t>
            </a:r>
            <a:r>
              <a:rPr lang="en-US" sz="2000" dirty="0" err="1" smtClean="0"/>
              <a:t>statusu</a:t>
            </a:r>
            <a:r>
              <a:rPr lang="en-US" sz="2000" dirty="0" smtClean="0"/>
              <a:t> </a:t>
            </a:r>
            <a:r>
              <a:rPr lang="en-US" sz="2000" dirty="0" err="1" smtClean="0"/>
              <a:t>módní</a:t>
            </a:r>
            <a:r>
              <a:rPr lang="en-US" sz="2000" dirty="0" smtClean="0"/>
              <a:t> </a:t>
            </a:r>
            <a:r>
              <a:rPr lang="en-US" sz="2000" dirty="0" err="1" smtClean="0"/>
              <a:t>ikony</a:t>
            </a:r>
            <a:r>
              <a:rPr lang="en-US" sz="2000" dirty="0" smtClean="0"/>
              <a:t> a </a:t>
            </a:r>
            <a:r>
              <a:rPr lang="en-US" sz="2000" dirty="0" err="1" smtClean="0"/>
              <a:t>zároveň</a:t>
            </a:r>
            <a:r>
              <a:rPr lang="en-US" sz="2000" dirty="0" smtClean="0"/>
              <a:t> </a:t>
            </a:r>
            <a:r>
              <a:rPr lang="en-US" sz="2000" dirty="0" err="1" smtClean="0"/>
              <a:t>respektované</a:t>
            </a:r>
            <a:r>
              <a:rPr lang="en-US" sz="2000" dirty="0" smtClean="0"/>
              <a:t> </a:t>
            </a:r>
            <a:r>
              <a:rPr lang="en-US" sz="2000" dirty="0" err="1" smtClean="0"/>
              <a:t>herečky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64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64361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Moulin Rouge!</a:t>
            </a:r>
            <a:endParaRPr lang="en-US" sz="3200" dirty="0"/>
          </a:p>
        </p:txBody>
      </p:sp>
      <p:pic>
        <p:nvPicPr>
          <p:cNvPr id="6" name="Content Placeholder 5" descr="Plakat Mouli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4"/>
          <a:stretch/>
        </p:blipFill>
        <p:spPr>
          <a:xfrm>
            <a:off x="3575050" y="273050"/>
            <a:ext cx="5111750" cy="630228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39172" y="800173"/>
            <a:ext cx="3326342" cy="5775157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2001, r. </a:t>
            </a:r>
            <a:r>
              <a:rPr lang="en-US" sz="1700" dirty="0" err="1" smtClean="0"/>
              <a:t>Baz</a:t>
            </a:r>
            <a:r>
              <a:rPr lang="en-US" sz="1700" dirty="0" smtClean="0"/>
              <a:t> </a:t>
            </a:r>
            <a:r>
              <a:rPr lang="en-US" sz="1700" dirty="0" err="1" smtClean="0"/>
              <a:t>Luhrmann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Kostým</a:t>
            </a:r>
            <a:r>
              <a:rPr lang="en-US" sz="1700" dirty="0" smtClean="0"/>
              <a:t>: Catherine Martin a Angus </a:t>
            </a:r>
            <a:r>
              <a:rPr lang="en-US" sz="1700" dirty="0" err="1" smtClean="0"/>
              <a:t>Strathie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Forma “</a:t>
            </a:r>
            <a:r>
              <a:rPr lang="en-US" sz="1700" dirty="0" err="1" smtClean="0"/>
              <a:t>integrovaného</a:t>
            </a:r>
            <a:r>
              <a:rPr lang="en-US" sz="1700" dirty="0" smtClean="0"/>
              <a:t>” </a:t>
            </a:r>
            <a:r>
              <a:rPr lang="en-US" sz="1700" dirty="0" err="1" smtClean="0"/>
              <a:t>muzikálu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Hravá</a:t>
            </a:r>
            <a:r>
              <a:rPr lang="en-US" sz="1700" dirty="0" smtClean="0"/>
              <a:t> </a:t>
            </a:r>
            <a:r>
              <a:rPr lang="en-US" sz="1700" dirty="0" err="1" smtClean="0"/>
              <a:t>asambláž</a:t>
            </a:r>
            <a:r>
              <a:rPr lang="en-US" sz="1700" dirty="0" smtClean="0"/>
              <a:t> </a:t>
            </a:r>
            <a:r>
              <a:rPr lang="en-US" sz="1700" dirty="0" err="1" smtClean="0"/>
              <a:t>různých</a:t>
            </a:r>
            <a:r>
              <a:rPr lang="en-US" sz="1700" dirty="0" smtClean="0"/>
              <a:t> </a:t>
            </a:r>
            <a:r>
              <a:rPr lang="en-US" sz="1700" dirty="0" err="1" smtClean="0"/>
              <a:t>vlivů</a:t>
            </a:r>
            <a:r>
              <a:rPr lang="en-US" sz="1700" dirty="0" smtClean="0"/>
              <a:t> a </a:t>
            </a:r>
            <a:r>
              <a:rPr lang="en-US" sz="1700" dirty="0" err="1" smtClean="0"/>
              <a:t>citací</a:t>
            </a:r>
            <a:r>
              <a:rPr lang="en-US" sz="1700" dirty="0" smtClean="0"/>
              <a:t> (</a:t>
            </a:r>
            <a:r>
              <a:rPr lang="en-US" sz="1700" dirty="0" err="1" smtClean="0"/>
              <a:t>mýtus</a:t>
            </a:r>
            <a:r>
              <a:rPr lang="en-US" sz="1700" dirty="0" smtClean="0"/>
              <a:t> o </a:t>
            </a:r>
            <a:r>
              <a:rPr lang="en-US" sz="1700" dirty="0" err="1" smtClean="0"/>
              <a:t>Orfeovi</a:t>
            </a:r>
            <a:r>
              <a:rPr lang="en-US" sz="1700" dirty="0" smtClean="0"/>
              <a:t>, </a:t>
            </a:r>
            <a:r>
              <a:rPr lang="en-US" sz="1700" dirty="0" err="1" smtClean="0"/>
              <a:t>Puccinniho</a:t>
            </a:r>
            <a:r>
              <a:rPr lang="en-US" sz="1700" dirty="0" smtClean="0"/>
              <a:t> </a:t>
            </a:r>
            <a:r>
              <a:rPr lang="en-US" sz="1700" dirty="0" err="1" smtClean="0"/>
              <a:t>Bohéma,Bollywood</a:t>
            </a:r>
            <a:r>
              <a:rPr lang="en-US" sz="1700" dirty="0" smtClean="0"/>
              <a:t>, Studio 54…)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Nicole Kidman v </a:t>
            </a:r>
            <a:r>
              <a:rPr lang="en-US" sz="1700" dirty="0" err="1" smtClean="0"/>
              <a:t>roli</a:t>
            </a:r>
            <a:r>
              <a:rPr lang="en-US" sz="1700" dirty="0" smtClean="0"/>
              <a:t> </a:t>
            </a:r>
            <a:r>
              <a:rPr lang="en-US" sz="1700" dirty="0" err="1" smtClean="0"/>
              <a:t>kurtizány</a:t>
            </a:r>
            <a:r>
              <a:rPr lang="en-US" sz="1700" dirty="0" smtClean="0"/>
              <a:t> </a:t>
            </a:r>
            <a:r>
              <a:rPr lang="en-US" sz="1700" dirty="0" err="1" smtClean="0"/>
              <a:t>Satine</a:t>
            </a:r>
            <a:r>
              <a:rPr lang="en-US" sz="17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Úvodní</a:t>
            </a:r>
            <a:r>
              <a:rPr lang="en-US" sz="1700" dirty="0" smtClean="0"/>
              <a:t> </a:t>
            </a:r>
            <a:r>
              <a:rPr lang="en-US" sz="1700" dirty="0" err="1" smtClean="0"/>
              <a:t>scéna</a:t>
            </a:r>
            <a:r>
              <a:rPr lang="en-US" sz="1700" dirty="0" smtClean="0"/>
              <a:t>: </a:t>
            </a:r>
            <a:r>
              <a:rPr lang="en-US" sz="1700" dirty="0" err="1" smtClean="0"/>
              <a:t>Satine</a:t>
            </a:r>
            <a:r>
              <a:rPr lang="en-US" sz="1700" dirty="0" smtClean="0"/>
              <a:t> </a:t>
            </a:r>
            <a:r>
              <a:rPr lang="en-US" sz="1700" dirty="0" err="1" smtClean="0"/>
              <a:t>kostýmově</a:t>
            </a:r>
            <a:r>
              <a:rPr lang="en-US" sz="1700" dirty="0" smtClean="0"/>
              <a:t>, </a:t>
            </a:r>
            <a:r>
              <a:rPr lang="en-US" sz="1700" dirty="0" err="1" smtClean="0"/>
              <a:t>herecky</a:t>
            </a:r>
            <a:r>
              <a:rPr lang="en-US" sz="1700" dirty="0"/>
              <a:t> </a:t>
            </a:r>
            <a:r>
              <a:rPr lang="en-US" sz="1700" dirty="0" smtClean="0"/>
              <a:t>a </a:t>
            </a:r>
            <a:r>
              <a:rPr lang="en-US" sz="1700" dirty="0" err="1" smtClean="0"/>
              <a:t>hudebně</a:t>
            </a:r>
            <a:r>
              <a:rPr lang="en-US" sz="1700" dirty="0" smtClean="0"/>
              <a:t> </a:t>
            </a:r>
            <a:r>
              <a:rPr lang="en-US" sz="1700" dirty="0" err="1" smtClean="0"/>
              <a:t>prezentována</a:t>
            </a:r>
            <a:r>
              <a:rPr lang="en-US" sz="1700" dirty="0" smtClean="0"/>
              <a:t> </a:t>
            </a:r>
            <a:r>
              <a:rPr lang="en-US" sz="1700" dirty="0" err="1" smtClean="0"/>
              <a:t>jako</a:t>
            </a:r>
            <a:r>
              <a:rPr lang="en-US" sz="1700" dirty="0" smtClean="0"/>
              <a:t> </a:t>
            </a:r>
            <a:r>
              <a:rPr lang="en-US" sz="1700" dirty="0" err="1" smtClean="0"/>
              <a:t>kombinace</a:t>
            </a:r>
            <a:r>
              <a:rPr lang="en-US" sz="1700" dirty="0" smtClean="0"/>
              <a:t> </a:t>
            </a:r>
            <a:r>
              <a:rPr lang="en-US" sz="1700" dirty="0" err="1" smtClean="0"/>
              <a:t>klasických</a:t>
            </a:r>
            <a:r>
              <a:rPr lang="en-US" sz="1700" dirty="0" smtClean="0"/>
              <a:t> </a:t>
            </a:r>
            <a:r>
              <a:rPr lang="en-US" sz="1700" dirty="0" err="1" smtClean="0"/>
              <a:t>hollywoodských</a:t>
            </a:r>
            <a:r>
              <a:rPr lang="en-US" sz="1700" dirty="0" smtClean="0"/>
              <a:t> </a:t>
            </a:r>
            <a:r>
              <a:rPr lang="en-US" sz="1700" dirty="0" err="1" smtClean="0"/>
              <a:t>ikon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6051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48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Kankán</a:t>
            </a:r>
            <a:endParaRPr lang="en-US" dirty="0"/>
          </a:p>
        </p:txBody>
      </p:sp>
      <p:pic>
        <p:nvPicPr>
          <p:cNvPr id="8" name="Picture 7" descr="Kalhotky_Moulin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4704"/>
          <a:stretch/>
        </p:blipFill>
        <p:spPr>
          <a:xfrm>
            <a:off x="4464360" y="161511"/>
            <a:ext cx="4483387" cy="3008153"/>
          </a:xfrm>
          <a:prstGeom prst="rect">
            <a:avLst/>
          </a:prstGeom>
        </p:spPr>
      </p:pic>
      <p:pic>
        <p:nvPicPr>
          <p:cNvPr id="9" name="Picture 8" descr="Tanečnice_Moulin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11790"/>
          <a:stretch/>
        </p:blipFill>
        <p:spPr>
          <a:xfrm>
            <a:off x="1845110" y="3548590"/>
            <a:ext cx="7102637" cy="3136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974124"/>
            <a:ext cx="4464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Taneční</a:t>
            </a:r>
            <a:r>
              <a:rPr lang="en-US" sz="2000" dirty="0" smtClean="0"/>
              <a:t> </a:t>
            </a:r>
            <a:r>
              <a:rPr lang="en-US" sz="2000" dirty="0" err="1" smtClean="0"/>
              <a:t>scéna</a:t>
            </a:r>
            <a:r>
              <a:rPr lang="en-US" sz="2000" dirty="0" smtClean="0"/>
              <a:t> </a:t>
            </a:r>
            <a:r>
              <a:rPr lang="en-US" sz="2000" dirty="0" err="1" smtClean="0"/>
              <a:t>netočená</a:t>
            </a:r>
            <a:r>
              <a:rPr lang="en-US" sz="2000" dirty="0" smtClean="0"/>
              <a:t> </a:t>
            </a:r>
            <a:r>
              <a:rPr lang="en-US" sz="2000" dirty="0" err="1" smtClean="0"/>
              <a:t>frontálně</a:t>
            </a:r>
            <a:r>
              <a:rPr lang="en-US" sz="2000" dirty="0" smtClean="0"/>
              <a:t>, ale</a:t>
            </a:r>
          </a:p>
          <a:p>
            <a:r>
              <a:rPr lang="en-US" sz="2000" dirty="0" smtClean="0"/>
              <a:t>      </a:t>
            </a:r>
            <a:r>
              <a:rPr lang="en-US" sz="2000" dirty="0" err="1" smtClean="0"/>
              <a:t>dynamicky</a:t>
            </a:r>
            <a:r>
              <a:rPr lang="en-US" sz="2000" dirty="0" smtClean="0"/>
              <a:t> -&gt; </a:t>
            </a:r>
            <a:r>
              <a:rPr lang="en-US" sz="2000" dirty="0" err="1" smtClean="0"/>
              <a:t>kankán</a:t>
            </a:r>
            <a:r>
              <a:rPr lang="en-US" sz="2000" dirty="0" smtClean="0"/>
              <a:t> </a:t>
            </a:r>
            <a:r>
              <a:rPr lang="en-US" sz="2000" dirty="0" err="1" smtClean="0"/>
              <a:t>jakou</a:t>
            </a:r>
            <a:r>
              <a:rPr lang="en-US" sz="2000" dirty="0" smtClean="0"/>
              <a:t> </a:t>
            </a:r>
            <a:r>
              <a:rPr lang="en-US" sz="2000" dirty="0" err="1" smtClean="0"/>
              <a:t>současný</a:t>
            </a:r>
            <a:endParaRPr lang="en-US" sz="2000" dirty="0" smtClean="0"/>
          </a:p>
          <a:p>
            <a:r>
              <a:rPr lang="en-US" sz="2000" dirty="0" smtClean="0"/>
              <a:t>      </a:t>
            </a:r>
            <a:r>
              <a:rPr lang="en-US" sz="2000" dirty="0" err="1" smtClean="0"/>
              <a:t>taneční</a:t>
            </a:r>
            <a:r>
              <a:rPr lang="en-US" sz="2000" dirty="0" smtClean="0"/>
              <a:t> battle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Kostýmově</a:t>
            </a:r>
            <a:r>
              <a:rPr lang="en-US" sz="2000" dirty="0" smtClean="0"/>
              <a:t> </a:t>
            </a:r>
            <a:r>
              <a:rPr lang="en-US" sz="2000" dirty="0" err="1" smtClean="0"/>
              <a:t>jsou</a:t>
            </a:r>
            <a:r>
              <a:rPr lang="en-US" sz="2000" dirty="0" smtClean="0"/>
              <a:t> </a:t>
            </a:r>
            <a:r>
              <a:rPr lang="en-US" sz="2000" dirty="0" err="1" smtClean="0"/>
              <a:t>sboristky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výrazně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2000" dirty="0" err="1" smtClean="0"/>
              <a:t>odlišené</a:t>
            </a:r>
            <a:r>
              <a:rPr lang="en-US" sz="2000" dirty="0" smtClean="0"/>
              <a:t> a </a:t>
            </a:r>
            <a:r>
              <a:rPr lang="en-US" sz="2000" dirty="0" err="1" smtClean="0"/>
              <a:t>individualizované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Lascivní</a:t>
            </a:r>
            <a:r>
              <a:rPr lang="en-US" sz="2000" dirty="0" smtClean="0"/>
              <a:t> a </a:t>
            </a:r>
            <a:r>
              <a:rPr lang="en-US" sz="2000" dirty="0" err="1" smtClean="0"/>
              <a:t>dráždivá</a:t>
            </a:r>
            <a:r>
              <a:rPr lang="en-US" sz="2000" dirty="0" smtClean="0"/>
              <a:t> </a:t>
            </a:r>
            <a:r>
              <a:rPr lang="en-US" sz="2000" dirty="0" err="1" smtClean="0"/>
              <a:t>atmosféra</a:t>
            </a:r>
            <a:r>
              <a:rPr lang="en-US" sz="2000" dirty="0" smtClean="0"/>
              <a:t> </a:t>
            </a:r>
            <a:r>
              <a:rPr lang="en-US" sz="2000" dirty="0" err="1" smtClean="0"/>
              <a:t>navzdory</a:t>
            </a:r>
            <a:r>
              <a:rPr lang="en-US" sz="2000" dirty="0" smtClean="0"/>
              <a:t> </a:t>
            </a:r>
            <a:r>
              <a:rPr lang="en-US" sz="2000" dirty="0" err="1" smtClean="0"/>
              <a:t>ratingu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703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donn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1" r="6472"/>
          <a:stretch/>
        </p:blipFill>
        <p:spPr>
          <a:xfrm>
            <a:off x="5949580" y="121765"/>
            <a:ext cx="2870411" cy="3883446"/>
          </a:xfrm>
          <a:prstGeom prst="rect">
            <a:avLst/>
          </a:prstGeom>
        </p:spPr>
      </p:pic>
      <p:pic>
        <p:nvPicPr>
          <p:cNvPr id="4" name="Picture 3" descr="M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r="7965" b="11817"/>
          <a:stretch/>
        </p:blipFill>
        <p:spPr>
          <a:xfrm>
            <a:off x="2513784" y="121765"/>
            <a:ext cx="2966092" cy="3797463"/>
          </a:xfrm>
          <a:prstGeom prst="rect">
            <a:avLst/>
          </a:prstGeom>
        </p:spPr>
      </p:pic>
      <p:pic>
        <p:nvPicPr>
          <p:cNvPr id="5" name="Picture 4" descr="Satine_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/>
          <a:stretch/>
        </p:blipFill>
        <p:spPr>
          <a:xfrm>
            <a:off x="217455" y="3711978"/>
            <a:ext cx="6558455" cy="2989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455" y="608827"/>
            <a:ext cx="231802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/>
              <a:t>Satine</a:t>
            </a:r>
            <a:endParaRPr lang="en-US" sz="4000" u="sng" dirty="0" smtClean="0"/>
          </a:p>
          <a:p>
            <a:r>
              <a:rPr lang="en-US" sz="2800" i="1" dirty="0" smtClean="0"/>
              <a:t>Diamonds are </a:t>
            </a:r>
          </a:p>
          <a:p>
            <a:r>
              <a:rPr lang="en-US" sz="2800" i="1" dirty="0" smtClean="0"/>
              <a:t>a girl’s best </a:t>
            </a:r>
          </a:p>
          <a:p>
            <a:r>
              <a:rPr lang="en-US" sz="2800" i="1" dirty="0" smtClean="0"/>
              <a:t>friend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56085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Kostým</a:t>
            </a:r>
            <a:r>
              <a:rPr lang="en-US" dirty="0" smtClean="0"/>
              <a:t> – </a:t>
            </a:r>
            <a:r>
              <a:rPr lang="en-US" dirty="0" err="1" smtClean="0"/>
              <a:t>vizuální</a:t>
            </a:r>
            <a:r>
              <a:rPr lang="en-US" dirty="0" smtClean="0"/>
              <a:t> </a:t>
            </a:r>
            <a:r>
              <a:rPr lang="en-US" dirty="0" err="1" smtClean="0"/>
              <a:t>citace</a:t>
            </a:r>
            <a:endParaRPr lang="en-US" dirty="0"/>
          </a:p>
        </p:txBody>
      </p:sp>
      <p:pic>
        <p:nvPicPr>
          <p:cNvPr id="12" name="Content Placeholder 11" descr="Marlene_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r="20448"/>
          <a:stretch>
            <a:fillRect/>
          </a:stretch>
        </p:blipFill>
        <p:spPr/>
      </p:pic>
      <p:pic>
        <p:nvPicPr>
          <p:cNvPr id="13" name="Content Placeholder 12" descr="Marlene_Moulin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r="181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636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6982" y="274638"/>
            <a:ext cx="8924370" cy="1143000"/>
          </a:xfrm>
        </p:spPr>
        <p:txBody>
          <a:bodyPr>
            <a:noAutofit/>
          </a:bodyPr>
          <a:lstStyle/>
          <a:p>
            <a:r>
              <a:rPr lang="en-US" sz="2500" dirty="0" err="1" smtClean="0"/>
              <a:t>Kostýmově</a:t>
            </a:r>
            <a:r>
              <a:rPr lang="en-US" sz="2500" dirty="0" smtClean="0"/>
              <a:t> je </a:t>
            </a:r>
            <a:r>
              <a:rPr lang="en-US" sz="2500" dirty="0" err="1" smtClean="0"/>
              <a:t>Satine</a:t>
            </a:r>
            <a:r>
              <a:rPr lang="en-US" sz="2500" dirty="0" smtClean="0"/>
              <a:t> v </a:t>
            </a:r>
            <a:r>
              <a:rPr lang="en-US" sz="2500" dirty="0" err="1" smtClean="0"/>
              <a:t>tomto</a:t>
            </a:r>
            <a:r>
              <a:rPr lang="en-US" sz="2500" dirty="0" smtClean="0"/>
              <a:t> </a:t>
            </a:r>
            <a:r>
              <a:rPr lang="en-US" sz="2500" dirty="0" err="1" smtClean="0"/>
              <a:t>čísle</a:t>
            </a:r>
            <a:r>
              <a:rPr lang="en-US" sz="2500" dirty="0" smtClean="0"/>
              <a:t> </a:t>
            </a:r>
            <a:r>
              <a:rPr lang="en-US" sz="2500" dirty="0" err="1" smtClean="0"/>
              <a:t>reinkarnací</a:t>
            </a:r>
            <a:r>
              <a:rPr lang="en-US" sz="2500" dirty="0" smtClean="0"/>
              <a:t> Marlene Dietrich, </a:t>
            </a:r>
            <a:r>
              <a:rPr lang="en-US" sz="2500" dirty="0" err="1" smtClean="0"/>
              <a:t>zatímco</a:t>
            </a:r>
            <a:r>
              <a:rPr lang="en-US" sz="2500" dirty="0" smtClean="0"/>
              <a:t> </a:t>
            </a:r>
            <a:r>
              <a:rPr lang="en-US" sz="2500" dirty="0" err="1" smtClean="0"/>
              <a:t>mizanscéna</a:t>
            </a:r>
            <a:r>
              <a:rPr lang="en-US" sz="2500" dirty="0" smtClean="0"/>
              <a:t> </a:t>
            </a:r>
            <a:r>
              <a:rPr lang="en-US" sz="2500" dirty="0" err="1" smtClean="0"/>
              <a:t>odkazuje</a:t>
            </a:r>
            <a:r>
              <a:rPr lang="en-US" sz="2500" dirty="0" smtClean="0"/>
              <a:t> </a:t>
            </a:r>
            <a:r>
              <a:rPr lang="en-US" sz="2500" dirty="0" err="1" smtClean="0"/>
              <a:t>na</a:t>
            </a:r>
            <a:r>
              <a:rPr lang="en-US" sz="2500" dirty="0" smtClean="0"/>
              <a:t> </a:t>
            </a:r>
            <a:r>
              <a:rPr lang="en-US" sz="2500" i="1" dirty="0" smtClean="0"/>
              <a:t>Diamonds are a girl’s best friend</a:t>
            </a:r>
            <a:endParaRPr lang="en-US" sz="2500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 err="1" smtClean="0"/>
              <a:t>Kostým</a:t>
            </a:r>
            <a:endParaRPr lang="en-US" sz="3200" dirty="0"/>
          </a:p>
        </p:txBody>
      </p:sp>
      <p:pic>
        <p:nvPicPr>
          <p:cNvPr id="10" name="Content Placeholder 9" descr="Moulin_Satine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r="11656"/>
          <a:stretch/>
        </p:blipFill>
        <p:spPr>
          <a:xfrm>
            <a:off x="86982" y="2174875"/>
            <a:ext cx="4410406" cy="3951288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 err="1" smtClean="0"/>
              <a:t>Mizanscéna</a:t>
            </a:r>
            <a:endParaRPr lang="en-US" sz="3200" dirty="0"/>
          </a:p>
        </p:txBody>
      </p:sp>
      <p:pic>
        <p:nvPicPr>
          <p:cNvPr id="11" name="Content Placeholder 10" descr="moulin rouge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r="211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342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8745</TotalTime>
  <Words>827</Words>
  <Application>Microsoft Macintosh PowerPoint</Application>
  <PresentationFormat>On-screen Show (4:3)</PresentationFormat>
  <Paragraphs>129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Twilight</vt:lpstr>
      <vt:lpstr>FAV 259</vt:lpstr>
      <vt:lpstr>Literatura 30. 10.</vt:lpstr>
      <vt:lpstr>Star Studies - Pojmy</vt:lpstr>
      <vt:lpstr>Nicole Kidman</vt:lpstr>
      <vt:lpstr>Moulin Rouge!</vt:lpstr>
      <vt:lpstr>Kankán</vt:lpstr>
      <vt:lpstr>PowerPoint Presentation</vt:lpstr>
      <vt:lpstr>Kostým – vizuální citace</vt:lpstr>
      <vt:lpstr>Kostýmově je Satine v tomto čísle reinkarnací Marlene Dietrich, zatímco mizanscéna odkazuje na Diamonds are a girl’s best friend</vt:lpstr>
      <vt:lpstr>Intermezzo - Gyneceum</vt:lpstr>
      <vt:lpstr>Satine – Rhytm of the night</vt:lpstr>
      <vt:lpstr>Satine (Nicole Kidman) / Gilda (Rita Hayworth)</vt:lpstr>
      <vt:lpstr>PowerPoint Presentation</vt:lpstr>
      <vt:lpstr>Moulin Rouge! jako módní událost</vt:lpstr>
      <vt:lpstr>Nicole Kidman jako tvář parfému Chanel č.5</vt:lpstr>
      <vt:lpstr>Návaznost na tradice značky</vt:lpstr>
      <vt:lpstr>Všudypřítomné logo jako Luhrmannův podpis</vt:lpstr>
      <vt:lpstr>Kondenzace příběhu do šatů</vt:lpstr>
      <vt:lpstr>Nicole Kidman v roli Virginie Woolfové  (Hodiny, r. Stephen Daldry, 2002)</vt:lpstr>
      <vt:lpstr>Vogue  Září 2003</vt:lpstr>
      <vt:lpstr>Sharukh Khan</vt:lpstr>
      <vt:lpstr>“King Khan”</vt:lpstr>
      <vt:lpstr>Dil se..</vt:lpstr>
      <vt:lpstr>Chayyia chayyia</vt:lpstr>
      <vt:lpstr>Závoj a tradiční sárí</vt:lpstr>
      <vt:lpstr>Chayyia chayyia</vt:lpstr>
      <vt:lpstr>Chayyia chayyia</vt:lpstr>
      <vt:lpstr>PowerPoint Presentation</vt:lpstr>
      <vt:lpstr>… a Bůh stvořil ženu</vt:lpstr>
      <vt:lpstr>Brigitte Bardot před rokem 1956</vt:lpstr>
      <vt:lpstr>1947 – Christian Dior, New Look</vt:lpstr>
      <vt:lpstr>…a Bůh stvořil ženu</vt:lpstr>
      <vt:lpstr>…a Bůh stvořil ženu</vt:lpstr>
      <vt:lpstr>Finální scéna</vt:lpstr>
      <vt:lpstr>Brigitte Bardot - choucroute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Šárka Gmiterková</dc:creator>
  <cp:lastModifiedBy>Šárka Gmiterková</cp:lastModifiedBy>
  <cp:revision>58</cp:revision>
  <dcterms:created xsi:type="dcterms:W3CDTF">2013-10-21T08:11:08Z</dcterms:created>
  <dcterms:modified xsi:type="dcterms:W3CDTF">2013-10-28T09:11:19Z</dcterms:modified>
</cp:coreProperties>
</file>