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20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05162-3439-EA47-8DE9-391BCD619CC3}" type="datetimeFigureOut">
              <a:rPr lang="en-US" smtClean="0"/>
              <a:t>12.11.13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675A0-7133-3E47-B1F1-F902D03D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59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675A0-7133-3E47-B1F1-F902D03D8A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04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61D56-32A3-C14F-A757-9F14C6A144D1}" type="datetimeFigureOut">
              <a:rPr lang="en-US" smtClean="0"/>
              <a:t>10.11.13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E584F-844E-EC43-9525-E95B5FFA3BF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rth-by-Northwest-1959_gallery_prima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t="12781" r="12083"/>
          <a:stretch/>
        </p:blipFill>
        <p:spPr>
          <a:xfrm>
            <a:off x="4436090" y="243531"/>
            <a:ext cx="4494041" cy="3426551"/>
          </a:xfrm>
          <a:prstGeom prst="rect">
            <a:avLst/>
          </a:prstGeom>
        </p:spPr>
      </p:pic>
      <p:pic>
        <p:nvPicPr>
          <p:cNvPr id="6" name="Picture 5" descr="Dior_Nort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6374"/>
          <a:stretch/>
        </p:blipFill>
        <p:spPr>
          <a:xfrm>
            <a:off x="260945" y="2365727"/>
            <a:ext cx="6242788" cy="41861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775" y="243532"/>
            <a:ext cx="44028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FAV 259</a:t>
            </a:r>
          </a:p>
          <a:p>
            <a:r>
              <a:rPr lang="en-US" sz="2400" b="1" dirty="0" err="1" smtClean="0"/>
              <a:t>Šaty</a:t>
            </a:r>
            <a:r>
              <a:rPr lang="en-US" sz="2400" b="1" dirty="0" smtClean="0"/>
              <a:t> / </a:t>
            </a:r>
            <a:r>
              <a:rPr lang="en-US" sz="2400" b="1" dirty="0" err="1" smtClean="0"/>
              <a:t>Kostým</a:t>
            </a:r>
            <a:r>
              <a:rPr lang="en-US" sz="2400" b="1" dirty="0" smtClean="0"/>
              <a:t> / </a:t>
            </a:r>
            <a:r>
              <a:rPr lang="en-US" sz="2400" b="1" dirty="0" err="1" smtClean="0"/>
              <a:t>Móda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filmu</a:t>
            </a:r>
            <a:endParaRPr lang="en-US" sz="2400" b="1" dirty="0" smtClean="0"/>
          </a:p>
          <a:p>
            <a:endParaRPr lang="en-US" dirty="0" smtClean="0"/>
          </a:p>
          <a:p>
            <a:r>
              <a:rPr lang="en-US" sz="2000" dirty="0" smtClean="0"/>
              <a:t>Mgr. Šárka Gmiterková</a:t>
            </a:r>
          </a:p>
          <a:p>
            <a:endParaRPr lang="en-US" sz="1600" dirty="0" smtClean="0"/>
          </a:p>
          <a:p>
            <a:r>
              <a:rPr lang="en-US" sz="1600" dirty="0" smtClean="0"/>
              <a:t>13. 11. 2013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42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Spor</a:t>
            </a:r>
            <a:r>
              <a:rPr lang="en-US" dirty="0" smtClean="0"/>
              <a:t> Edith Head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Hubert de Givenchy</a:t>
            </a:r>
            <a:endParaRPr lang="en-US" dirty="0"/>
          </a:p>
        </p:txBody>
      </p:sp>
      <p:pic>
        <p:nvPicPr>
          <p:cNvPr id="10" name="Content Placeholder 9" descr="Audrey-Hepburn-in-black-Sabrina-frock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 b="4332"/>
          <a:stretch/>
        </p:blipFill>
        <p:spPr>
          <a:xfrm>
            <a:off x="457200" y="2069866"/>
            <a:ext cx="4038600" cy="4525963"/>
          </a:xfrm>
        </p:spPr>
      </p:pic>
      <p:pic>
        <p:nvPicPr>
          <p:cNvPr id="11" name="Content Placeholder 10" descr="Annex - Hepburn, Audrey (Sabrina)_0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r="15828"/>
          <a:stretch>
            <a:fillRect/>
          </a:stretch>
        </p:blipFill>
        <p:spPr>
          <a:xfrm>
            <a:off x="4648200" y="2069866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8707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9160"/>
            <a:ext cx="8229600" cy="974123"/>
          </a:xfrm>
        </p:spPr>
        <p:txBody>
          <a:bodyPr/>
          <a:lstStyle/>
          <a:p>
            <a:r>
              <a:rPr lang="en-US" dirty="0" err="1" smtClean="0"/>
              <a:t>Geografie</a:t>
            </a:r>
            <a:r>
              <a:rPr lang="en-US" dirty="0" smtClean="0"/>
              <a:t> </a:t>
            </a:r>
            <a:r>
              <a:rPr lang="en-US" dirty="0" err="1" smtClean="0"/>
              <a:t>módní</a:t>
            </a:r>
            <a:r>
              <a:rPr lang="en-US" dirty="0" smtClean="0"/>
              <a:t> </a:t>
            </a:r>
            <a:r>
              <a:rPr lang="en-US" dirty="0" err="1" smtClean="0"/>
              <a:t>kultury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04543"/>
            <a:ext cx="9144000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Mapa</a:t>
            </a:r>
            <a:r>
              <a:rPr lang="en-US" sz="2200" dirty="0" smtClean="0"/>
              <a:t> </a:t>
            </a:r>
            <a:r>
              <a:rPr lang="en-US" sz="2200" dirty="0" err="1" smtClean="0"/>
              <a:t>světových</a:t>
            </a:r>
            <a:r>
              <a:rPr lang="en-US" sz="2200" dirty="0" smtClean="0"/>
              <a:t> </a:t>
            </a:r>
            <a:r>
              <a:rPr lang="en-US" sz="2200" dirty="0" err="1" smtClean="0"/>
              <a:t>módních</a:t>
            </a:r>
            <a:r>
              <a:rPr lang="en-US" sz="2200" dirty="0" smtClean="0"/>
              <a:t> center – </a:t>
            </a:r>
            <a:r>
              <a:rPr lang="en-US" sz="2200" dirty="0" err="1" smtClean="0"/>
              <a:t>Paříž</a:t>
            </a:r>
            <a:r>
              <a:rPr lang="en-US" sz="2200" dirty="0" smtClean="0"/>
              <a:t>, New York, </a:t>
            </a:r>
            <a:r>
              <a:rPr lang="en-US" sz="2200" dirty="0" err="1" smtClean="0"/>
              <a:t>Miláno</a:t>
            </a:r>
            <a:r>
              <a:rPr lang="en-US" sz="2200" dirty="0" smtClean="0"/>
              <a:t>, </a:t>
            </a:r>
            <a:r>
              <a:rPr lang="en-US" sz="2200" dirty="0" err="1" smtClean="0"/>
              <a:t>Londýn</a:t>
            </a: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Ani</a:t>
            </a:r>
            <a:r>
              <a:rPr lang="en-US" sz="2200" dirty="0" smtClean="0"/>
              <a:t> </a:t>
            </a:r>
            <a:r>
              <a:rPr lang="en-US" sz="2200" dirty="0" err="1" smtClean="0"/>
              <a:t>současné</a:t>
            </a:r>
            <a:r>
              <a:rPr lang="en-US" sz="2200" dirty="0" smtClean="0"/>
              <a:t> </a:t>
            </a:r>
            <a:r>
              <a:rPr lang="en-US" sz="2200" dirty="0" err="1" smtClean="0"/>
              <a:t>globální</a:t>
            </a:r>
            <a:r>
              <a:rPr lang="en-US" sz="2200" dirty="0" smtClean="0"/>
              <a:t> </a:t>
            </a:r>
            <a:r>
              <a:rPr lang="en-US" sz="2200" dirty="0" err="1" smtClean="0"/>
              <a:t>modely</a:t>
            </a:r>
            <a:r>
              <a:rPr lang="en-US" sz="2200" dirty="0" smtClean="0"/>
              <a:t> </a:t>
            </a:r>
            <a:r>
              <a:rPr lang="en-US" sz="2200" dirty="0" err="1" smtClean="0"/>
              <a:t>konzumpce</a:t>
            </a:r>
            <a:r>
              <a:rPr lang="en-US" sz="2200" dirty="0" smtClean="0"/>
              <a:t>, </a:t>
            </a:r>
            <a:r>
              <a:rPr lang="en-US" sz="2200" dirty="0" err="1" smtClean="0"/>
              <a:t>ve</a:t>
            </a:r>
            <a:r>
              <a:rPr lang="en-US" sz="2200" dirty="0" smtClean="0"/>
              <a:t> </a:t>
            </a:r>
            <a:r>
              <a:rPr lang="en-US" sz="2200" dirty="0" err="1" smtClean="0"/>
              <a:t>zkratce</a:t>
            </a:r>
            <a:r>
              <a:rPr lang="en-US" sz="2200" dirty="0" smtClean="0"/>
              <a:t> </a:t>
            </a:r>
            <a:r>
              <a:rPr lang="en-US" sz="2200" dirty="0" err="1" smtClean="0"/>
              <a:t>nazývané</a:t>
            </a:r>
            <a:r>
              <a:rPr lang="en-US" sz="2200" dirty="0" smtClean="0"/>
              <a:t> </a:t>
            </a:r>
            <a:r>
              <a:rPr lang="en-US" sz="2200" dirty="0" err="1" smtClean="0"/>
              <a:t>jako</a:t>
            </a:r>
            <a:endParaRPr lang="en-US" sz="2200" dirty="0" smtClean="0"/>
          </a:p>
          <a:p>
            <a:r>
              <a:rPr lang="en-US" sz="2200" dirty="0"/>
              <a:t> </a:t>
            </a:r>
            <a:r>
              <a:rPr lang="en-US" sz="2200" dirty="0" smtClean="0"/>
              <a:t>    “mall and modem” (</a:t>
            </a:r>
            <a:r>
              <a:rPr lang="en-US" sz="2200" dirty="0" err="1" smtClean="0"/>
              <a:t>nakupování</a:t>
            </a:r>
            <a:r>
              <a:rPr lang="en-US" sz="2200" dirty="0" smtClean="0"/>
              <a:t> </a:t>
            </a:r>
            <a:r>
              <a:rPr lang="en-US" sz="2200" dirty="0" err="1" smtClean="0"/>
              <a:t>mimo</a:t>
            </a:r>
            <a:r>
              <a:rPr lang="en-US" sz="2200" dirty="0" smtClean="0"/>
              <a:t> </a:t>
            </a:r>
            <a:r>
              <a:rPr lang="en-US" sz="2200" dirty="0" err="1" smtClean="0"/>
              <a:t>centrální</a:t>
            </a:r>
            <a:r>
              <a:rPr lang="en-US" sz="2200" dirty="0" smtClean="0"/>
              <a:t> </a:t>
            </a:r>
            <a:r>
              <a:rPr lang="en-US" sz="2200" dirty="0" err="1" smtClean="0"/>
              <a:t>městské</a:t>
            </a:r>
            <a:r>
              <a:rPr lang="en-US" sz="2200" dirty="0" smtClean="0"/>
              <a:t> </a:t>
            </a:r>
            <a:r>
              <a:rPr lang="en-US" sz="2200" dirty="0" err="1" smtClean="0"/>
              <a:t>části</a:t>
            </a:r>
            <a:r>
              <a:rPr lang="en-US" sz="2200" dirty="0" smtClean="0"/>
              <a:t> </a:t>
            </a:r>
            <a:r>
              <a:rPr lang="en-US" sz="2200" dirty="0" err="1" smtClean="0"/>
              <a:t>nebo</a:t>
            </a:r>
            <a:r>
              <a:rPr lang="en-US" sz="2200" dirty="0" smtClean="0"/>
              <a:t>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</a:t>
            </a:r>
            <a:r>
              <a:rPr lang="en-US" sz="2200" dirty="0" err="1" smtClean="0"/>
              <a:t>prostřednictvím</a:t>
            </a:r>
            <a:r>
              <a:rPr lang="en-US" sz="2200" dirty="0"/>
              <a:t> </a:t>
            </a:r>
            <a:r>
              <a:rPr lang="en-US" sz="2200" dirty="0" smtClean="0"/>
              <a:t>e-</a:t>
            </a:r>
            <a:r>
              <a:rPr lang="en-US" sz="2200" dirty="0" err="1" smtClean="0"/>
              <a:t>shopů</a:t>
            </a:r>
            <a:r>
              <a:rPr lang="en-US" sz="2200" dirty="0" smtClean="0"/>
              <a:t>) </a:t>
            </a:r>
            <a:r>
              <a:rPr lang="en-US" sz="2200" dirty="0" err="1" smtClean="0"/>
              <a:t>nedovedou</a:t>
            </a:r>
            <a:r>
              <a:rPr lang="en-US" sz="2200" dirty="0" smtClean="0"/>
              <a:t> </a:t>
            </a:r>
            <a:r>
              <a:rPr lang="en-US" sz="2200" dirty="0" err="1" smtClean="0"/>
              <a:t>narušit</a:t>
            </a:r>
            <a:r>
              <a:rPr lang="en-US" sz="2200" dirty="0"/>
              <a:t> </a:t>
            </a:r>
            <a:r>
              <a:rPr lang="en-US" sz="2200" dirty="0" err="1" smtClean="0"/>
              <a:t>unikátní</a:t>
            </a:r>
            <a:r>
              <a:rPr lang="en-US" sz="2200" dirty="0" smtClean="0"/>
              <a:t> status </a:t>
            </a:r>
            <a:r>
              <a:rPr lang="en-US" sz="2200" dirty="0" err="1" smtClean="0"/>
              <a:t>módních</a:t>
            </a:r>
            <a:r>
              <a:rPr lang="en-US" sz="2200" dirty="0" smtClean="0"/>
              <a:t>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</a:t>
            </a:r>
            <a:r>
              <a:rPr lang="en-US" sz="2200" dirty="0" err="1" smtClean="0"/>
              <a:t>metropolí</a:t>
            </a: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P</a:t>
            </a:r>
            <a:r>
              <a:rPr lang="en-US" sz="2200" dirty="0" err="1" smtClean="0"/>
              <a:t>ercepce</a:t>
            </a:r>
            <a:r>
              <a:rPr lang="en-US" sz="2200" dirty="0" smtClean="0"/>
              <a:t>, </a:t>
            </a:r>
            <a:r>
              <a:rPr lang="en-US" sz="2200" dirty="0" err="1" smtClean="0"/>
              <a:t>předvádění</a:t>
            </a:r>
            <a:r>
              <a:rPr lang="en-US" sz="2200" dirty="0" smtClean="0"/>
              <a:t>, </a:t>
            </a:r>
            <a:r>
              <a:rPr lang="en-US" sz="2200" dirty="0" err="1" smtClean="0"/>
              <a:t>hledání</a:t>
            </a:r>
            <a:r>
              <a:rPr lang="en-US" sz="2200" dirty="0" smtClean="0"/>
              <a:t> a </a:t>
            </a:r>
            <a:r>
              <a:rPr lang="en-US" sz="2200" dirty="0" err="1" smtClean="0"/>
              <a:t>nakupování</a:t>
            </a:r>
            <a:r>
              <a:rPr lang="en-US" sz="2200" dirty="0" smtClean="0"/>
              <a:t> </a:t>
            </a:r>
            <a:r>
              <a:rPr lang="en-US" sz="2200" dirty="0" err="1" smtClean="0"/>
              <a:t>módy</a:t>
            </a:r>
            <a:r>
              <a:rPr lang="en-US" sz="2200" dirty="0" smtClean="0"/>
              <a:t> </a:t>
            </a:r>
            <a:r>
              <a:rPr lang="en-US" sz="2200" dirty="0" err="1" smtClean="0"/>
              <a:t>zůstává</a:t>
            </a:r>
            <a:r>
              <a:rPr lang="en-US" sz="2200" dirty="0" smtClean="0"/>
              <a:t> </a:t>
            </a:r>
            <a:r>
              <a:rPr lang="en-US" sz="2200" dirty="0" err="1" smtClean="0"/>
              <a:t>nadále</a:t>
            </a:r>
            <a:r>
              <a:rPr lang="en-US" sz="2200" dirty="0" smtClean="0"/>
              <a:t> </a:t>
            </a:r>
            <a:r>
              <a:rPr lang="en-US" sz="2200" dirty="0" err="1" smtClean="0"/>
              <a:t>výsostně</a:t>
            </a:r>
            <a:endParaRPr lang="en-US" sz="2200" dirty="0" smtClean="0"/>
          </a:p>
          <a:p>
            <a:r>
              <a:rPr lang="en-US" sz="2200" dirty="0"/>
              <a:t> </a:t>
            </a:r>
            <a:r>
              <a:rPr lang="en-US" sz="2200" dirty="0" smtClean="0"/>
              <a:t>     </a:t>
            </a:r>
            <a:r>
              <a:rPr lang="en-US" sz="2200" dirty="0" err="1" smtClean="0"/>
              <a:t>metropolitním</a:t>
            </a:r>
            <a:r>
              <a:rPr lang="en-US" sz="2200" dirty="0" smtClean="0"/>
              <a:t> </a:t>
            </a:r>
            <a:r>
              <a:rPr lang="en-US" sz="2200" dirty="0" err="1" smtClean="0"/>
              <a:t>zážitkem</a:t>
            </a: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“</a:t>
            </a:r>
            <a:r>
              <a:rPr lang="en-US" sz="2200" dirty="0" err="1" smtClean="0"/>
              <a:t>Silnou</a:t>
            </a:r>
            <a:r>
              <a:rPr lang="en-US" sz="2200" dirty="0" smtClean="0"/>
              <a:t> </a:t>
            </a:r>
            <a:r>
              <a:rPr lang="en-US" sz="2200" dirty="0" err="1" smtClean="0"/>
              <a:t>čtyřku”definuje</a:t>
            </a:r>
            <a:r>
              <a:rPr lang="en-US" sz="2200" dirty="0" smtClean="0"/>
              <a:t> </a:t>
            </a:r>
            <a:r>
              <a:rPr lang="en-US" sz="2200" dirty="0" err="1" smtClean="0"/>
              <a:t>jak</a:t>
            </a:r>
            <a:r>
              <a:rPr lang="en-US" sz="2200" dirty="0" smtClean="0"/>
              <a:t> </a:t>
            </a:r>
            <a:r>
              <a:rPr lang="en-US" sz="2200" dirty="0" err="1" smtClean="0"/>
              <a:t>jejich</a:t>
            </a:r>
            <a:r>
              <a:rPr lang="en-US" sz="2200" dirty="0" smtClean="0"/>
              <a:t> </a:t>
            </a:r>
            <a:r>
              <a:rPr lang="en-US" sz="2200" dirty="0" err="1" smtClean="0"/>
              <a:t>pozice</a:t>
            </a:r>
            <a:r>
              <a:rPr lang="en-US" sz="2200" dirty="0" smtClean="0"/>
              <a:t> </a:t>
            </a:r>
            <a:r>
              <a:rPr lang="en-US" sz="2200" dirty="0" err="1" smtClean="0"/>
              <a:t>globálních</a:t>
            </a:r>
            <a:r>
              <a:rPr lang="en-US" sz="2200" dirty="0" smtClean="0"/>
              <a:t> </a:t>
            </a:r>
            <a:r>
              <a:rPr lang="en-US" sz="2200" dirty="0" err="1" smtClean="0"/>
              <a:t>finančních</a:t>
            </a:r>
            <a:r>
              <a:rPr lang="en-US" sz="2200" dirty="0" smtClean="0"/>
              <a:t> center, </a:t>
            </a:r>
            <a:r>
              <a:rPr lang="en-US" sz="2200" dirty="0" err="1" smtClean="0"/>
              <a:t>tak</a:t>
            </a:r>
            <a:r>
              <a:rPr lang="en-US" sz="2200" dirty="0" smtClean="0"/>
              <a:t>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</a:t>
            </a:r>
            <a:r>
              <a:rPr lang="en-US" sz="2200" dirty="0" err="1" smtClean="0"/>
              <a:t>širší</a:t>
            </a:r>
            <a:r>
              <a:rPr lang="en-US" sz="2200" dirty="0" smtClean="0"/>
              <a:t> </a:t>
            </a:r>
            <a:r>
              <a:rPr lang="en-US" sz="2200" dirty="0" err="1" smtClean="0"/>
              <a:t>historické</a:t>
            </a:r>
            <a:r>
              <a:rPr lang="en-US" sz="2200" dirty="0" smtClean="0"/>
              <a:t> </a:t>
            </a:r>
            <a:r>
              <a:rPr lang="en-US" sz="2200" dirty="0" err="1" smtClean="0"/>
              <a:t>procesy</a:t>
            </a:r>
            <a:r>
              <a:rPr lang="en-US" sz="2200" dirty="0" smtClean="0"/>
              <a:t> ( </a:t>
            </a:r>
            <a:r>
              <a:rPr lang="en-US" sz="2200" dirty="0" err="1" smtClean="0"/>
              <a:t>modernistická</a:t>
            </a:r>
            <a:r>
              <a:rPr lang="en-US" sz="2200" dirty="0" smtClean="0"/>
              <a:t> </a:t>
            </a:r>
            <a:r>
              <a:rPr lang="en-US" sz="2200" dirty="0" err="1" smtClean="0"/>
              <a:t>reforma</a:t>
            </a:r>
            <a:r>
              <a:rPr lang="en-US" sz="2200" dirty="0" smtClean="0"/>
              <a:t> </a:t>
            </a:r>
            <a:r>
              <a:rPr lang="en-US" sz="2200" dirty="0" err="1" smtClean="0"/>
              <a:t>organizace</a:t>
            </a:r>
            <a:r>
              <a:rPr lang="en-US" sz="2200" dirty="0" smtClean="0"/>
              <a:t> </a:t>
            </a:r>
            <a:r>
              <a:rPr lang="en-US" sz="2200" dirty="0" err="1" smtClean="0"/>
              <a:t>městských</a:t>
            </a:r>
            <a:r>
              <a:rPr lang="en-US" sz="2200" dirty="0" smtClean="0"/>
              <a:t>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center </a:t>
            </a:r>
            <a:r>
              <a:rPr lang="en-US" sz="2200" dirty="0" err="1" smtClean="0"/>
              <a:t>formou</a:t>
            </a:r>
            <a:r>
              <a:rPr lang="en-US" sz="2200" dirty="0" smtClean="0"/>
              <a:t> </a:t>
            </a:r>
            <a:r>
              <a:rPr lang="en-US" sz="2200" dirty="0" err="1" smtClean="0"/>
              <a:t>dlouhých</a:t>
            </a:r>
            <a:r>
              <a:rPr lang="en-US" sz="2200" dirty="0" smtClean="0"/>
              <a:t>, </a:t>
            </a:r>
            <a:r>
              <a:rPr lang="en-US" sz="2200" dirty="0" err="1" smtClean="0"/>
              <a:t>přehledných</a:t>
            </a:r>
            <a:r>
              <a:rPr lang="en-US" sz="2200" dirty="0" smtClean="0"/>
              <a:t> </a:t>
            </a:r>
            <a:r>
              <a:rPr lang="en-US" sz="2200" dirty="0" err="1" smtClean="0"/>
              <a:t>bulvárů</a:t>
            </a:r>
            <a:r>
              <a:rPr lang="en-US" sz="2200" dirty="0" smtClean="0"/>
              <a:t> </a:t>
            </a:r>
            <a:r>
              <a:rPr lang="en-US" sz="2200" dirty="0" err="1" smtClean="0"/>
              <a:t>nebo</a:t>
            </a:r>
            <a:r>
              <a:rPr lang="en-US" sz="2200" dirty="0" smtClean="0"/>
              <a:t> avenues, </a:t>
            </a:r>
            <a:r>
              <a:rPr lang="en-US" sz="2200" dirty="0" err="1" smtClean="0"/>
              <a:t>které</a:t>
            </a:r>
            <a:r>
              <a:rPr lang="en-US" sz="2200" dirty="0" smtClean="0"/>
              <a:t> </a:t>
            </a:r>
            <a:r>
              <a:rPr lang="en-US" sz="2200" dirty="0" err="1" smtClean="0"/>
              <a:t>nabízejí</a:t>
            </a:r>
            <a:r>
              <a:rPr lang="en-US" sz="2200" dirty="0" smtClean="0"/>
              <a:t>       	</a:t>
            </a:r>
            <a:r>
              <a:rPr lang="en-US" sz="2200" dirty="0" err="1" smtClean="0"/>
              <a:t>zcela</a:t>
            </a:r>
            <a:r>
              <a:rPr lang="en-US" sz="2200" dirty="0" smtClean="0"/>
              <a:t> </a:t>
            </a:r>
            <a:r>
              <a:rPr lang="en-US" sz="2200" dirty="0" err="1" smtClean="0"/>
              <a:t>novou</a:t>
            </a:r>
            <a:r>
              <a:rPr lang="en-US" sz="2200" dirty="0" smtClean="0"/>
              <a:t> </a:t>
            </a:r>
            <a:r>
              <a:rPr lang="en-US" sz="2200" dirty="0" err="1" smtClean="0"/>
              <a:t>záplavu</a:t>
            </a:r>
            <a:r>
              <a:rPr lang="en-US" sz="2200" dirty="0" smtClean="0"/>
              <a:t> </a:t>
            </a:r>
            <a:r>
              <a:rPr lang="en-US" sz="2200" dirty="0" err="1" smtClean="0"/>
              <a:t>vizuálních</a:t>
            </a:r>
            <a:r>
              <a:rPr lang="en-US" sz="2200" dirty="0" smtClean="0"/>
              <a:t> </a:t>
            </a:r>
            <a:r>
              <a:rPr lang="en-US" sz="2200" dirty="0" err="1" smtClean="0"/>
              <a:t>vjemů</a:t>
            </a:r>
            <a:r>
              <a:rPr lang="en-US" sz="2200" dirty="0" smtClean="0"/>
              <a:t>, </a:t>
            </a:r>
            <a:r>
              <a:rPr lang="en-US" sz="2200" dirty="0" err="1" smtClean="0"/>
              <a:t>podnětů</a:t>
            </a:r>
            <a:r>
              <a:rPr lang="en-US" sz="2200" dirty="0" smtClean="0"/>
              <a:t> a </a:t>
            </a:r>
            <a:r>
              <a:rPr lang="en-US" sz="2200" dirty="0" err="1" smtClean="0"/>
              <a:t>stimulů</a:t>
            </a:r>
            <a:r>
              <a:rPr lang="en-US" sz="2200" dirty="0" smtClean="0"/>
              <a:t>) 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+ </a:t>
            </a:r>
            <a:r>
              <a:rPr lang="en-US" sz="2200" dirty="0" err="1" smtClean="0"/>
              <a:t>nepřeberné</a:t>
            </a:r>
            <a:r>
              <a:rPr lang="en-US" sz="2200" dirty="0" smtClean="0"/>
              <a:t> </a:t>
            </a:r>
            <a:r>
              <a:rPr lang="en-US" sz="2200" dirty="0" err="1" smtClean="0"/>
              <a:t>množství</a:t>
            </a:r>
            <a:r>
              <a:rPr lang="en-US" sz="2200" dirty="0" smtClean="0"/>
              <a:t> </a:t>
            </a:r>
            <a:r>
              <a:rPr lang="en-US" sz="2200" dirty="0" err="1" smtClean="0"/>
              <a:t>butiků</a:t>
            </a:r>
            <a:r>
              <a:rPr lang="en-US" sz="2200" dirty="0" smtClean="0"/>
              <a:t> a </a:t>
            </a:r>
            <a:r>
              <a:rPr lang="en-US" sz="2200" dirty="0" err="1" smtClean="0"/>
              <a:t>obchodních</a:t>
            </a:r>
            <a:r>
              <a:rPr lang="en-US" sz="2200" dirty="0" smtClean="0"/>
              <a:t> </a:t>
            </a:r>
            <a:r>
              <a:rPr lang="en-US" sz="2200" dirty="0" err="1" smtClean="0"/>
              <a:t>domů</a:t>
            </a:r>
            <a:endParaRPr lang="en-US" sz="2200" dirty="0" smtClean="0"/>
          </a:p>
          <a:p>
            <a:r>
              <a:rPr lang="en-US" sz="2200" dirty="0"/>
              <a:t> </a:t>
            </a:r>
            <a:r>
              <a:rPr lang="en-US" sz="2200" dirty="0" smtClean="0"/>
              <a:t>     + </a:t>
            </a:r>
            <a:r>
              <a:rPr lang="en-US" sz="2200" dirty="0" err="1" smtClean="0"/>
              <a:t>interní</a:t>
            </a:r>
            <a:r>
              <a:rPr lang="en-US" sz="2200" dirty="0" smtClean="0"/>
              <a:t> </a:t>
            </a:r>
            <a:r>
              <a:rPr lang="en-US" sz="2200" dirty="0" err="1" smtClean="0"/>
              <a:t>geografie</a:t>
            </a:r>
            <a:r>
              <a:rPr lang="en-US" sz="2200" dirty="0" smtClean="0"/>
              <a:t> </a:t>
            </a:r>
            <a:r>
              <a:rPr lang="en-US" sz="2200" dirty="0" err="1" smtClean="0"/>
              <a:t>moderních</a:t>
            </a:r>
            <a:r>
              <a:rPr lang="en-US" sz="2200" dirty="0" smtClean="0"/>
              <a:t> </a:t>
            </a:r>
            <a:r>
              <a:rPr lang="en-US" sz="2200" dirty="0" err="1" smtClean="0"/>
              <a:t>módních</a:t>
            </a:r>
            <a:r>
              <a:rPr lang="en-US" sz="2200" dirty="0" smtClean="0"/>
              <a:t> </a:t>
            </a:r>
            <a:r>
              <a:rPr lang="en-US" sz="2200" dirty="0" err="1" smtClean="0"/>
              <a:t>měst</a:t>
            </a:r>
            <a:r>
              <a:rPr lang="en-US" sz="2200" dirty="0" smtClean="0"/>
              <a:t> – </a:t>
            </a:r>
            <a:r>
              <a:rPr lang="en-US" sz="2200" dirty="0" err="1" smtClean="0"/>
              <a:t>jak</a:t>
            </a:r>
            <a:r>
              <a:rPr lang="en-US" sz="2200" dirty="0" smtClean="0"/>
              <a:t> </a:t>
            </a:r>
            <a:r>
              <a:rPr lang="en-US" sz="2200" dirty="0" err="1" smtClean="0"/>
              <a:t>lákavé</a:t>
            </a:r>
            <a:r>
              <a:rPr lang="en-US" sz="2200" dirty="0" smtClean="0"/>
              <a:t> </a:t>
            </a:r>
            <a:r>
              <a:rPr lang="en-US" sz="2200" dirty="0" err="1" smtClean="0"/>
              <a:t>výkladní</a:t>
            </a:r>
            <a:r>
              <a:rPr lang="en-US" sz="2200" dirty="0" smtClean="0"/>
              <a:t> </a:t>
            </a:r>
            <a:r>
              <a:rPr lang="en-US" sz="2200" dirty="0" err="1" smtClean="0"/>
              <a:t>skříně</a:t>
            </a:r>
            <a:r>
              <a:rPr lang="en-US" sz="2200" dirty="0" smtClean="0"/>
              <a:t>,  	</a:t>
            </a:r>
            <a:r>
              <a:rPr lang="en-US" sz="2200" dirty="0" err="1" smtClean="0"/>
              <a:t>tak</a:t>
            </a:r>
            <a:r>
              <a:rPr lang="en-US" sz="2200" dirty="0" smtClean="0"/>
              <a:t> </a:t>
            </a:r>
            <a:r>
              <a:rPr lang="en-US" sz="2200" dirty="0" err="1" smtClean="0"/>
              <a:t>řemeslnické</a:t>
            </a:r>
            <a:r>
              <a:rPr lang="en-US" sz="2200" dirty="0" smtClean="0"/>
              <a:t> </a:t>
            </a:r>
            <a:r>
              <a:rPr lang="en-US" sz="2200" dirty="0" err="1" smtClean="0"/>
              <a:t>čtvrti</a:t>
            </a:r>
            <a:r>
              <a:rPr lang="en-US" sz="2200" dirty="0" smtClean="0"/>
              <a:t>, </a:t>
            </a:r>
            <a:r>
              <a:rPr lang="en-US" sz="2200" dirty="0" err="1" smtClean="0"/>
              <a:t>kde</a:t>
            </a:r>
            <a:r>
              <a:rPr lang="en-US" sz="2200" dirty="0" smtClean="0"/>
              <a:t> se </a:t>
            </a:r>
            <a:r>
              <a:rPr lang="en-US" sz="2200" dirty="0" err="1" smtClean="0"/>
              <a:t>oděvy</a:t>
            </a:r>
            <a:r>
              <a:rPr lang="en-US" sz="2200" dirty="0" smtClean="0"/>
              <a:t> </a:t>
            </a:r>
            <a:r>
              <a:rPr lang="en-US" sz="2200" dirty="0" err="1" smtClean="0"/>
              <a:t>šijí</a:t>
            </a:r>
            <a:r>
              <a:rPr lang="en-US" sz="2200" dirty="0" smtClean="0"/>
              <a:t>, </a:t>
            </a:r>
            <a:r>
              <a:rPr lang="en-US" sz="2200" dirty="0" err="1" smtClean="0"/>
              <a:t>kompletují</a:t>
            </a:r>
            <a:r>
              <a:rPr lang="en-US" sz="2200" dirty="0" smtClean="0"/>
              <a:t> a </a:t>
            </a:r>
            <a:r>
              <a:rPr lang="en-US" sz="2200" dirty="0" err="1" smtClean="0"/>
              <a:t>také</a:t>
            </a:r>
            <a:r>
              <a:rPr lang="en-US" sz="2200" dirty="0" smtClean="0"/>
              <a:t> </a:t>
            </a:r>
            <a:r>
              <a:rPr lang="en-US" sz="2200" dirty="0" err="1" smtClean="0"/>
              <a:t>kopírují</a:t>
            </a:r>
            <a:r>
              <a:rPr lang="en-US" sz="2200" dirty="0" smtClean="0"/>
              <a:t> a </a:t>
            </a:r>
            <a:r>
              <a:rPr lang="en-US" sz="2200" dirty="0" err="1" smtClean="0"/>
              <a:t>dále</a:t>
            </a:r>
            <a:r>
              <a:rPr lang="en-US" sz="2200" dirty="0" smtClean="0"/>
              <a:t>  	</a:t>
            </a:r>
            <a:r>
              <a:rPr lang="en-US" sz="2200" dirty="0" err="1" smtClean="0"/>
              <a:t>šíří</a:t>
            </a:r>
            <a:r>
              <a:rPr lang="en-US" sz="2200" dirty="0" smtClean="0"/>
              <a:t> (Whitechapel v </a:t>
            </a:r>
            <a:r>
              <a:rPr lang="en-US" sz="2200" dirty="0" err="1" smtClean="0"/>
              <a:t>Londýně</a:t>
            </a:r>
            <a:r>
              <a:rPr lang="en-US" sz="2200" dirty="0" smtClean="0"/>
              <a:t>, Garment district v New </a:t>
            </a:r>
            <a:r>
              <a:rPr lang="en-US" sz="2200" dirty="0" err="1" smtClean="0"/>
              <a:t>Yorku</a:t>
            </a:r>
            <a:r>
              <a:rPr lang="en-US" sz="2200" dirty="0" smtClean="0"/>
              <a:t>)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09837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uren-bacall-style-designing-woman-1957-2-e133899929292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r="15568"/>
          <a:stretch/>
        </p:blipFill>
        <p:spPr>
          <a:xfrm>
            <a:off x="469703" y="285750"/>
            <a:ext cx="5166741" cy="3136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6445" y="678407"/>
            <a:ext cx="3507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Designing woman</a:t>
            </a:r>
            <a:r>
              <a:rPr lang="en-US" sz="2400" dirty="0" smtClean="0"/>
              <a:t>, 1957</a:t>
            </a:r>
          </a:p>
          <a:p>
            <a:pPr algn="ctr"/>
            <a:r>
              <a:rPr lang="en-US" sz="2400" dirty="0" smtClean="0"/>
              <a:t>r. </a:t>
            </a:r>
            <a:r>
              <a:rPr lang="en-US" sz="2400" dirty="0" err="1" smtClean="0"/>
              <a:t>Vincente</a:t>
            </a:r>
            <a:r>
              <a:rPr lang="en-US" sz="2400" dirty="0" smtClean="0"/>
              <a:t> </a:t>
            </a:r>
            <a:r>
              <a:rPr lang="en-US" sz="2400" dirty="0" err="1" smtClean="0"/>
              <a:t>Minelli</a:t>
            </a:r>
            <a:endParaRPr lang="en-US" sz="2400" dirty="0"/>
          </a:p>
        </p:txBody>
      </p:sp>
      <p:pic>
        <p:nvPicPr>
          <p:cNvPr id="5" name="Picture 4" descr="audrey funny fac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11949"/>
          <a:stretch/>
        </p:blipFill>
        <p:spPr>
          <a:xfrm>
            <a:off x="5149343" y="2261356"/>
            <a:ext cx="3845971" cy="4473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346" y="4400949"/>
            <a:ext cx="2713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Funny Face, </a:t>
            </a:r>
            <a:r>
              <a:rPr lang="en-US" sz="2400" dirty="0" smtClean="0"/>
              <a:t>1957</a:t>
            </a:r>
          </a:p>
          <a:p>
            <a:pPr algn="ctr"/>
            <a:r>
              <a:rPr lang="en-US" sz="2400" dirty="0" smtClean="0"/>
              <a:t>r. Stanley </a:t>
            </a:r>
            <a:r>
              <a:rPr lang="en-US" sz="2400" dirty="0" err="1" smtClean="0"/>
              <a:t>Donnen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2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Sex </a:t>
            </a:r>
            <a:r>
              <a:rPr lang="en-US" i="1" dirty="0" err="1" smtClean="0"/>
              <a:t>ve</a:t>
            </a:r>
            <a:r>
              <a:rPr lang="en-US" i="1" dirty="0" smtClean="0"/>
              <a:t> </a:t>
            </a:r>
            <a:r>
              <a:rPr lang="en-US" i="1" dirty="0" err="1" smtClean="0"/>
              <a:t>městě</a:t>
            </a:r>
            <a:r>
              <a:rPr lang="en-US" i="1" dirty="0" smtClean="0"/>
              <a:t> 1, 2 </a:t>
            </a:r>
            <a:r>
              <a:rPr lang="en-US" dirty="0" smtClean="0"/>
              <a:t>(2008, 2010) </a:t>
            </a:r>
            <a:br>
              <a:rPr lang="en-US" dirty="0" smtClean="0"/>
            </a:br>
            <a:r>
              <a:rPr lang="en-US" dirty="0" smtClean="0"/>
              <a:t>r. Michael Patrick King</a:t>
            </a:r>
            <a:endParaRPr lang="en-US" dirty="0"/>
          </a:p>
        </p:txBody>
      </p:sp>
      <p:pic>
        <p:nvPicPr>
          <p:cNvPr id="5" name="Content Placeholder 4" descr="Sex ve měst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13391"/>
          <a:stretch>
            <a:fillRect/>
          </a:stretch>
        </p:blipFill>
        <p:spPr>
          <a:xfrm>
            <a:off x="161461" y="2104656"/>
            <a:ext cx="4038600" cy="4525963"/>
          </a:xfrm>
        </p:spPr>
      </p:pic>
      <p:pic>
        <p:nvPicPr>
          <p:cNvPr id="8" name="Content Placeholder 7" descr="sex_and_the_city_2_11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r="20256"/>
          <a:stretch/>
        </p:blipFill>
        <p:spPr>
          <a:xfrm>
            <a:off x="4495800" y="2104656"/>
            <a:ext cx="4563845" cy="4525963"/>
          </a:xfrm>
        </p:spPr>
      </p:pic>
    </p:spTree>
    <p:extLst>
      <p:ext uri="{BB962C8B-B14F-4D97-AF65-F5344CB8AC3E}">
        <p14:creationId xmlns:p14="http://schemas.microsoft.com/office/powerpoint/2010/main" val="56513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̌ábel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1" b="13349"/>
          <a:stretch/>
        </p:blipFill>
        <p:spPr>
          <a:xfrm>
            <a:off x="0" y="0"/>
            <a:ext cx="9144000" cy="2817999"/>
          </a:xfrm>
          <a:prstGeom prst="rect">
            <a:avLst/>
          </a:prstGeom>
        </p:spPr>
      </p:pic>
      <p:pic>
        <p:nvPicPr>
          <p:cNvPr id="6" name="Picture 5" descr="Ďábel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 b="7539"/>
          <a:stretch/>
        </p:blipFill>
        <p:spPr>
          <a:xfrm>
            <a:off x="0" y="2174381"/>
            <a:ext cx="9144000" cy="3339851"/>
          </a:xfrm>
          <a:prstGeom prst="rect">
            <a:avLst/>
          </a:prstGeom>
        </p:spPr>
      </p:pic>
      <p:pic>
        <p:nvPicPr>
          <p:cNvPr id="7" name="Picture 6" descr="Ďábel_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6660"/>
          <a:stretch/>
        </p:blipFill>
        <p:spPr>
          <a:xfrm>
            <a:off x="0" y="3587730"/>
            <a:ext cx="9144000" cy="32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4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ve.Gucci_.SS13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6" r="17908"/>
          <a:stretch/>
        </p:blipFill>
        <p:spPr>
          <a:xfrm>
            <a:off x="5845201" y="260925"/>
            <a:ext cx="2679051" cy="62491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776" y="695802"/>
            <a:ext cx="600176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/>
              <a:t>Strategie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m</a:t>
            </a:r>
            <a:r>
              <a:rPr lang="en-US" sz="2400" b="1" u="sng" dirty="0" err="1" smtClean="0"/>
              <a:t>ódní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přehlídky</a:t>
            </a:r>
            <a:endParaRPr lang="en-US" sz="2400" b="1" u="sng" dirty="0" smtClean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Zásadní</a:t>
            </a:r>
            <a:r>
              <a:rPr lang="en-US" sz="2000" dirty="0" smtClean="0"/>
              <a:t> moment pro </a:t>
            </a:r>
            <a:r>
              <a:rPr lang="en-US" sz="2000" dirty="0" err="1" smtClean="0"/>
              <a:t>definování</a:t>
            </a:r>
            <a:r>
              <a:rPr lang="en-US" sz="2000" dirty="0" smtClean="0"/>
              <a:t> a </a:t>
            </a:r>
            <a:r>
              <a:rPr lang="en-US" sz="2000" dirty="0" err="1" smtClean="0"/>
              <a:t>prezentaci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err="1" smtClean="0"/>
              <a:t>konkrétní</a:t>
            </a:r>
            <a:r>
              <a:rPr lang="en-US" sz="2000" dirty="0" smtClean="0"/>
              <a:t> </a:t>
            </a:r>
            <a:r>
              <a:rPr lang="en-US" sz="2000" dirty="0" err="1" smtClean="0"/>
              <a:t>sezony</a:t>
            </a:r>
            <a:endParaRPr lang="en-US" sz="2000" dirty="0" smtClean="0"/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 PR a </a:t>
            </a:r>
            <a:r>
              <a:rPr lang="en-US" sz="2000" dirty="0" err="1" smtClean="0"/>
              <a:t>marketingový</a:t>
            </a:r>
            <a:r>
              <a:rPr lang="en-US" sz="2000" dirty="0" smtClean="0"/>
              <a:t> </a:t>
            </a:r>
            <a:r>
              <a:rPr lang="en-US" sz="2000" dirty="0" err="1" smtClean="0"/>
              <a:t>účel</a:t>
            </a:r>
            <a:r>
              <a:rPr lang="en-US" sz="2000" dirty="0" smtClean="0"/>
              <a:t> </a:t>
            </a:r>
            <a:r>
              <a:rPr lang="en-US" sz="2000" dirty="0" err="1" smtClean="0"/>
              <a:t>dalece</a:t>
            </a:r>
            <a:r>
              <a:rPr lang="en-US" sz="2000" dirty="0" smtClean="0"/>
              <a:t> </a:t>
            </a:r>
            <a:r>
              <a:rPr lang="en-US" sz="2000" dirty="0" err="1" smtClean="0"/>
              <a:t>přesahuje</a:t>
            </a:r>
            <a:r>
              <a:rPr lang="en-US" sz="2000" dirty="0" smtClean="0"/>
              <a:t> </a:t>
            </a:r>
            <a:r>
              <a:rPr lang="en-US" sz="2000" dirty="0" err="1" smtClean="0"/>
              <a:t>její</a:t>
            </a:r>
            <a:endParaRPr lang="en-US" sz="2000" dirty="0"/>
          </a:p>
          <a:p>
            <a:r>
              <a:rPr lang="en-US" sz="2000" dirty="0" smtClean="0"/>
              <a:t>	</a:t>
            </a:r>
            <a:r>
              <a:rPr lang="en-US" sz="2000" dirty="0" err="1" smtClean="0"/>
              <a:t>komerční</a:t>
            </a:r>
            <a:r>
              <a:rPr lang="en-US" sz="2000" dirty="0" smtClean="0"/>
              <a:t> </a:t>
            </a:r>
            <a:r>
              <a:rPr lang="en-US" sz="2000" dirty="0" err="1" smtClean="0"/>
              <a:t>význam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Jednoduchá</a:t>
            </a:r>
            <a:r>
              <a:rPr lang="en-US" sz="2000" dirty="0" smtClean="0"/>
              <a:t> a </a:t>
            </a:r>
            <a:r>
              <a:rPr lang="en-US" sz="2000" dirty="0" err="1" smtClean="0"/>
              <a:t>neměnná</a:t>
            </a:r>
            <a:r>
              <a:rPr lang="en-US" sz="2000" dirty="0" smtClean="0"/>
              <a:t> </a:t>
            </a:r>
            <a:r>
              <a:rPr lang="en-US" sz="2000" dirty="0" err="1" smtClean="0"/>
              <a:t>struktura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Modelky</a:t>
            </a:r>
            <a:r>
              <a:rPr lang="en-US" sz="2000" dirty="0" smtClean="0"/>
              <a:t> se </a:t>
            </a:r>
            <a:r>
              <a:rPr lang="en-US" sz="2000" dirty="0" err="1" smtClean="0"/>
              <a:t>nikdy</a:t>
            </a:r>
            <a:r>
              <a:rPr lang="en-US" sz="2000" dirty="0" smtClean="0"/>
              <a:t> </a:t>
            </a:r>
            <a:r>
              <a:rPr lang="en-US" sz="2000" dirty="0" err="1" smtClean="0"/>
              <a:t>neusmívají</a:t>
            </a:r>
            <a:r>
              <a:rPr lang="en-US" sz="2000" dirty="0" smtClean="0"/>
              <a:t>, </a:t>
            </a:r>
            <a:r>
              <a:rPr lang="en-US" sz="2000" dirty="0" err="1" smtClean="0"/>
              <a:t>negestikulují</a:t>
            </a:r>
            <a:r>
              <a:rPr lang="en-US" sz="2000" dirty="0" smtClean="0"/>
              <a:t>, </a:t>
            </a:r>
            <a:r>
              <a:rPr lang="en-US" sz="2000" dirty="0" err="1" smtClean="0"/>
              <a:t>oděv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err="1" smtClean="0"/>
              <a:t>nikterak</a:t>
            </a:r>
            <a:r>
              <a:rPr lang="en-US" sz="2000" dirty="0" smtClean="0"/>
              <a:t> </a:t>
            </a:r>
            <a:r>
              <a:rPr lang="en-US" sz="2000" dirty="0" err="1" smtClean="0"/>
              <a:t>nepersonalizují</a:t>
            </a:r>
            <a:r>
              <a:rPr lang="en-US" sz="2000" dirty="0" smtClean="0"/>
              <a:t> -&gt; </a:t>
            </a:r>
            <a:r>
              <a:rPr lang="en-US" sz="2000" dirty="0" err="1" smtClean="0"/>
              <a:t>vše</a:t>
            </a:r>
            <a:r>
              <a:rPr lang="en-US" sz="2000" dirty="0" smtClean="0"/>
              <a:t> </a:t>
            </a:r>
            <a:r>
              <a:rPr lang="en-US" sz="2000" dirty="0" err="1" smtClean="0"/>
              <a:t>podřízeno</a:t>
            </a:r>
            <a:r>
              <a:rPr lang="en-US" sz="2000" dirty="0" smtClean="0"/>
              <a:t> co </a:t>
            </a:r>
          </a:p>
          <a:p>
            <a:r>
              <a:rPr lang="en-US" sz="2000" dirty="0"/>
              <a:t>	</a:t>
            </a:r>
            <a:r>
              <a:rPr lang="en-US" sz="2000" dirty="0" err="1" smtClean="0"/>
              <a:t>nejefektivnějšímu</a:t>
            </a:r>
            <a:r>
              <a:rPr lang="en-US" sz="2000" dirty="0" smtClean="0"/>
              <a:t> </a:t>
            </a:r>
            <a:r>
              <a:rPr lang="en-US" sz="2000" dirty="0" err="1" smtClean="0"/>
              <a:t>předvedení</a:t>
            </a:r>
            <a:r>
              <a:rPr lang="en-US" sz="2000" dirty="0" smtClean="0"/>
              <a:t> </a:t>
            </a:r>
            <a:r>
              <a:rPr lang="en-US" sz="2000" dirty="0" err="1" smtClean="0"/>
              <a:t>šatů</a:t>
            </a:r>
            <a:endParaRPr lang="en-US" sz="2000" dirty="0" smtClean="0"/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Jakým</a:t>
            </a:r>
            <a:r>
              <a:rPr lang="en-US" sz="2000" dirty="0" smtClean="0"/>
              <a:t> </a:t>
            </a:r>
            <a:r>
              <a:rPr lang="en-US" sz="2000" dirty="0" err="1" smtClean="0"/>
              <a:t>způsobem</a:t>
            </a:r>
            <a:r>
              <a:rPr lang="en-US" sz="2000" dirty="0" smtClean="0"/>
              <a:t> </a:t>
            </a:r>
            <a:r>
              <a:rPr lang="en-US" sz="2000" dirty="0" err="1" smtClean="0"/>
              <a:t>využívá</a:t>
            </a:r>
            <a:r>
              <a:rPr lang="en-US" sz="2000" dirty="0" smtClean="0"/>
              <a:t> </a:t>
            </a:r>
            <a:r>
              <a:rPr lang="en-US" sz="2000" dirty="0" err="1" smtClean="0"/>
              <a:t>záznam</a:t>
            </a:r>
            <a:r>
              <a:rPr lang="en-US" sz="2000" dirty="0" smtClean="0"/>
              <a:t> </a:t>
            </a:r>
            <a:r>
              <a:rPr lang="en-US" sz="2000" dirty="0" err="1" smtClean="0"/>
              <a:t>m</a:t>
            </a:r>
            <a:r>
              <a:rPr lang="en-US" sz="2000" dirty="0" err="1" smtClean="0"/>
              <a:t>ódní</a:t>
            </a:r>
            <a:r>
              <a:rPr lang="en-US" sz="2000" dirty="0" smtClean="0"/>
              <a:t> </a:t>
            </a:r>
            <a:r>
              <a:rPr lang="en-US" sz="2000" dirty="0" err="1" smtClean="0"/>
              <a:t>přehlídky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err="1" smtClean="0"/>
              <a:t>kinematografické</a:t>
            </a:r>
            <a:r>
              <a:rPr lang="en-US" sz="2000" dirty="0" smtClean="0"/>
              <a:t> </a:t>
            </a:r>
            <a:r>
              <a:rPr lang="en-US" sz="2000" dirty="0" err="1" smtClean="0"/>
              <a:t>prostředky</a:t>
            </a:r>
            <a:r>
              <a:rPr lang="en-US" sz="2000" dirty="0" smtClean="0"/>
              <a:t>?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9722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52712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Victoria’s secret</a:t>
            </a:r>
            <a:endParaRPr lang="en-US" sz="3200" dirty="0"/>
          </a:p>
        </p:txBody>
      </p:sp>
      <p:pic>
        <p:nvPicPr>
          <p:cNvPr id="5" name="Content Placeholder 4" descr="karolinakurkova-normal_victorias-secret-2005-karolina-kurkova-0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39" r="-17439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8344" y="1200260"/>
            <a:ext cx="3187170" cy="4925904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Sekvence</a:t>
            </a:r>
            <a:r>
              <a:rPr lang="en-US" sz="1700" dirty="0" smtClean="0"/>
              <a:t> </a:t>
            </a:r>
            <a:r>
              <a:rPr lang="en-US" sz="1700" dirty="0" err="1" smtClean="0"/>
              <a:t>postavená</a:t>
            </a:r>
            <a:r>
              <a:rPr lang="en-US" sz="1700" dirty="0" smtClean="0"/>
              <a:t> </a:t>
            </a:r>
            <a:r>
              <a:rPr lang="en-US" sz="1700" dirty="0" err="1" smtClean="0"/>
              <a:t>na</a:t>
            </a:r>
            <a:r>
              <a:rPr lang="en-US" sz="1700" dirty="0" smtClean="0"/>
              <a:t> </a:t>
            </a:r>
            <a:r>
              <a:rPr lang="en-US" sz="1700" dirty="0" err="1" smtClean="0"/>
              <a:t>bázi</a:t>
            </a:r>
            <a:r>
              <a:rPr lang="en-US" sz="1700" dirty="0" smtClean="0"/>
              <a:t> </a:t>
            </a:r>
            <a:r>
              <a:rPr lang="en-US" sz="1700" dirty="0" err="1" smtClean="0"/>
              <a:t>kontrastů</a:t>
            </a:r>
            <a:r>
              <a:rPr lang="en-US" sz="1700" dirty="0"/>
              <a:t> </a:t>
            </a:r>
            <a:r>
              <a:rPr lang="en-US" sz="1700" dirty="0" smtClean="0"/>
              <a:t>– </a:t>
            </a:r>
            <a:r>
              <a:rPr lang="en-US" sz="1700" dirty="0" err="1" smtClean="0"/>
              <a:t>úvodní</a:t>
            </a:r>
            <a:r>
              <a:rPr lang="en-US" sz="1700" dirty="0" smtClean="0"/>
              <a:t> </a:t>
            </a:r>
            <a:r>
              <a:rPr lang="en-US" sz="1700" dirty="0" err="1" smtClean="0"/>
              <a:t>titulky</a:t>
            </a:r>
            <a:r>
              <a:rPr lang="en-US" sz="1700" dirty="0" smtClean="0"/>
              <a:t> </a:t>
            </a:r>
            <a:r>
              <a:rPr lang="en-US" sz="1700" dirty="0" err="1" smtClean="0"/>
              <a:t>vs</a:t>
            </a:r>
            <a:r>
              <a:rPr lang="en-US" sz="1700" dirty="0" smtClean="0"/>
              <a:t> </a:t>
            </a:r>
            <a:r>
              <a:rPr lang="en-US" sz="1700" dirty="0" err="1" smtClean="0"/>
              <a:t>samotná</a:t>
            </a:r>
            <a:r>
              <a:rPr lang="en-US" sz="1700" dirty="0" smtClean="0"/>
              <a:t> show, </a:t>
            </a:r>
            <a:r>
              <a:rPr lang="en-US" sz="1700" dirty="0" err="1" smtClean="0"/>
              <a:t>molo</a:t>
            </a:r>
            <a:r>
              <a:rPr lang="en-US" sz="1700" dirty="0" smtClean="0"/>
              <a:t> </a:t>
            </a:r>
            <a:r>
              <a:rPr lang="en-US" sz="1700" dirty="0" err="1" smtClean="0"/>
              <a:t>vs</a:t>
            </a:r>
            <a:r>
              <a:rPr lang="en-US" sz="1700" dirty="0" smtClean="0"/>
              <a:t> </a:t>
            </a:r>
            <a:r>
              <a:rPr lang="en-US" sz="1700" dirty="0" err="1" smtClean="0"/>
              <a:t>zákulisí</a:t>
            </a:r>
            <a:r>
              <a:rPr lang="en-US" sz="1700" dirty="0" smtClean="0"/>
              <a:t>, </a:t>
            </a:r>
            <a:r>
              <a:rPr lang="en-US" sz="1700" dirty="0" err="1" smtClean="0"/>
              <a:t>supermodelky</a:t>
            </a:r>
            <a:r>
              <a:rPr lang="en-US" sz="1700" dirty="0" smtClean="0"/>
              <a:t> </a:t>
            </a:r>
            <a:r>
              <a:rPr lang="en-US" sz="1700" dirty="0" err="1" smtClean="0"/>
              <a:t>vs</a:t>
            </a:r>
            <a:r>
              <a:rPr lang="en-US" sz="1700" dirty="0" smtClean="0"/>
              <a:t> </a:t>
            </a:r>
            <a:r>
              <a:rPr lang="en-US" sz="1700" dirty="0" err="1" smtClean="0"/>
              <a:t>bezejmenné</a:t>
            </a:r>
            <a:r>
              <a:rPr lang="en-US" sz="1700" dirty="0" smtClean="0"/>
              <a:t> </a:t>
            </a:r>
            <a:r>
              <a:rPr lang="en-US" sz="1700" dirty="0" err="1" smtClean="0"/>
              <a:t>manekýny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Velmi</a:t>
            </a:r>
            <a:r>
              <a:rPr lang="en-US" sz="1700" dirty="0" smtClean="0"/>
              <a:t> </a:t>
            </a:r>
            <a:r>
              <a:rPr lang="en-US" sz="1700" dirty="0" err="1" smtClean="0"/>
              <a:t>rychlé</a:t>
            </a:r>
            <a:r>
              <a:rPr lang="en-US" sz="1700" dirty="0" smtClean="0"/>
              <a:t> </a:t>
            </a:r>
            <a:r>
              <a:rPr lang="en-US" sz="1700" dirty="0" err="1" smtClean="0"/>
              <a:t>střihy</a:t>
            </a:r>
            <a:r>
              <a:rPr lang="en-US" sz="1700" dirty="0" smtClean="0"/>
              <a:t>, zoom, </a:t>
            </a:r>
            <a:r>
              <a:rPr lang="en-US" sz="1700" dirty="0" err="1" smtClean="0"/>
              <a:t>dynamické</a:t>
            </a:r>
            <a:r>
              <a:rPr lang="en-US" sz="1700" dirty="0" smtClean="0"/>
              <a:t> </a:t>
            </a:r>
            <a:r>
              <a:rPr lang="en-US" sz="1700" dirty="0" err="1" smtClean="0"/>
              <a:t>pohyby</a:t>
            </a:r>
            <a:r>
              <a:rPr lang="en-US" sz="1700" dirty="0" smtClean="0"/>
              <a:t> </a:t>
            </a:r>
            <a:r>
              <a:rPr lang="en-US" sz="1700" dirty="0" err="1" smtClean="0"/>
              <a:t>kamery</a:t>
            </a:r>
            <a:r>
              <a:rPr lang="en-US" sz="17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-&gt; </a:t>
            </a:r>
            <a:r>
              <a:rPr lang="en-US" sz="1700" dirty="0" err="1" smtClean="0"/>
              <a:t>divák</a:t>
            </a:r>
            <a:r>
              <a:rPr lang="en-US" sz="1700" dirty="0" smtClean="0"/>
              <a:t> </a:t>
            </a:r>
            <a:r>
              <a:rPr lang="en-US" sz="1700" dirty="0" err="1" smtClean="0"/>
              <a:t>cíleně</a:t>
            </a:r>
            <a:r>
              <a:rPr lang="en-US" sz="1700" dirty="0" smtClean="0"/>
              <a:t> </a:t>
            </a:r>
            <a:r>
              <a:rPr lang="en-US" sz="1700" dirty="0" err="1" smtClean="0"/>
              <a:t>atakován</a:t>
            </a:r>
            <a:r>
              <a:rPr lang="en-US" sz="1700" dirty="0" smtClean="0"/>
              <a:t> </a:t>
            </a:r>
            <a:r>
              <a:rPr lang="en-US" sz="1700" dirty="0" err="1" smtClean="0"/>
              <a:t>záplavou</a:t>
            </a:r>
            <a:r>
              <a:rPr lang="en-US" sz="1700" dirty="0" smtClean="0"/>
              <a:t> </a:t>
            </a:r>
            <a:r>
              <a:rPr lang="en-US" sz="1700" dirty="0" err="1" smtClean="0"/>
              <a:t>vizuálních</a:t>
            </a:r>
            <a:r>
              <a:rPr lang="en-US" sz="1700" dirty="0" smtClean="0"/>
              <a:t> </a:t>
            </a:r>
            <a:r>
              <a:rPr lang="en-US" sz="1700" dirty="0" err="1" smtClean="0"/>
              <a:t>stimulů</a:t>
            </a:r>
            <a:r>
              <a:rPr lang="en-US" sz="1700" dirty="0" smtClean="0"/>
              <a:t> </a:t>
            </a:r>
            <a:r>
              <a:rPr lang="en-US" sz="1700" dirty="0" err="1" smtClean="0"/>
              <a:t>vs</a:t>
            </a:r>
            <a:r>
              <a:rPr lang="en-US" sz="1700" dirty="0" smtClean="0"/>
              <a:t> </a:t>
            </a:r>
            <a:r>
              <a:rPr lang="en-US" sz="1700" dirty="0" err="1" smtClean="0"/>
              <a:t>zpomalené</a:t>
            </a:r>
            <a:r>
              <a:rPr lang="en-US" sz="1700" dirty="0" smtClean="0"/>
              <a:t> </a:t>
            </a:r>
            <a:r>
              <a:rPr lang="en-US" sz="1700" dirty="0" err="1" smtClean="0"/>
              <a:t>frontální</a:t>
            </a:r>
            <a:r>
              <a:rPr lang="en-US" sz="1700" dirty="0" smtClean="0"/>
              <a:t> </a:t>
            </a:r>
            <a:r>
              <a:rPr lang="en-US" sz="1700" dirty="0" err="1" smtClean="0"/>
              <a:t>záběry</a:t>
            </a:r>
            <a:r>
              <a:rPr lang="en-US" sz="17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“</a:t>
            </a:r>
            <a:r>
              <a:rPr lang="en-US" sz="1700" dirty="0" err="1" smtClean="0"/>
              <a:t>glamazons</a:t>
            </a:r>
            <a:r>
              <a:rPr lang="en-US" sz="1700" dirty="0" smtClean="0"/>
              <a:t>” “VS angels” – </a:t>
            </a:r>
            <a:r>
              <a:rPr lang="en-US" sz="1700" dirty="0" err="1" smtClean="0"/>
              <a:t>kolekce</a:t>
            </a:r>
            <a:r>
              <a:rPr lang="en-US" sz="1700" dirty="0" smtClean="0"/>
              <a:t> je </a:t>
            </a:r>
            <a:r>
              <a:rPr lang="en-US" sz="1700" dirty="0" err="1" smtClean="0"/>
              <a:t>vždy</a:t>
            </a:r>
            <a:r>
              <a:rPr lang="en-US" sz="1700" dirty="0" smtClean="0"/>
              <a:t> </a:t>
            </a:r>
            <a:r>
              <a:rPr lang="en-US" sz="1700" dirty="0" err="1" smtClean="0"/>
              <a:t>velmi</a:t>
            </a:r>
            <a:r>
              <a:rPr lang="en-US" sz="1700" dirty="0" smtClean="0"/>
              <a:t> </a:t>
            </a:r>
            <a:r>
              <a:rPr lang="en-US" sz="1700" dirty="0" err="1" smtClean="0"/>
              <a:t>presonalizovaná</a:t>
            </a:r>
            <a:r>
              <a:rPr lang="en-US" sz="1700" dirty="0" smtClean="0"/>
              <a:t> a </a:t>
            </a:r>
            <a:r>
              <a:rPr lang="en-US" sz="1700" dirty="0" err="1" smtClean="0"/>
              <a:t>spojená</a:t>
            </a:r>
            <a:r>
              <a:rPr lang="en-US" sz="1700" dirty="0" smtClean="0"/>
              <a:t> s </a:t>
            </a:r>
            <a:r>
              <a:rPr lang="en-US" sz="1700" dirty="0" err="1" smtClean="0"/>
              <a:t>konkrétní</a:t>
            </a:r>
            <a:r>
              <a:rPr lang="en-US" sz="1700" dirty="0" smtClean="0"/>
              <a:t> </a:t>
            </a:r>
            <a:r>
              <a:rPr lang="en-US" sz="1700" dirty="0" err="1" smtClean="0"/>
              <a:t>skupinou</a:t>
            </a:r>
            <a:r>
              <a:rPr lang="en-US" sz="1700" dirty="0" smtClean="0"/>
              <a:t> </a:t>
            </a:r>
            <a:r>
              <a:rPr lang="en-US" sz="1700" dirty="0" err="1" smtClean="0"/>
              <a:t>modelek</a:t>
            </a: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34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58" y="0"/>
            <a:ext cx="3240668" cy="6597074"/>
          </a:xfrm>
          <a:prstGeom prst="rect">
            <a:avLst/>
          </a:prstGeom>
        </p:spPr>
      </p:pic>
      <p:pic>
        <p:nvPicPr>
          <p:cNvPr id="6" name="Picture 5" descr="McQ.840a–d_mcq.840.AV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8" r="15071"/>
          <a:stretch/>
        </p:blipFill>
        <p:spPr>
          <a:xfrm>
            <a:off x="3444494" y="0"/>
            <a:ext cx="26964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34876"/>
            <a:ext cx="3444493" cy="6601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	</a:t>
            </a:r>
            <a:r>
              <a:rPr lang="en-US" sz="2400" b="1" u="sng" dirty="0" smtClean="0"/>
              <a:t>Alexander McQueen</a:t>
            </a:r>
          </a:p>
          <a:p>
            <a:r>
              <a:rPr lang="en-US" sz="2400" b="1" dirty="0" smtClean="0"/>
              <a:t> 	</a:t>
            </a:r>
            <a:r>
              <a:rPr lang="en-US" sz="2400" b="1" dirty="0" err="1" smtClean="0"/>
              <a:t>Podzim</a:t>
            </a:r>
            <a:r>
              <a:rPr lang="en-US" sz="2400" b="1" dirty="0" smtClean="0"/>
              <a:t> / </a:t>
            </a:r>
            <a:r>
              <a:rPr lang="en-US" sz="2400" b="1" u="sng" dirty="0" smtClean="0"/>
              <a:t>Zima 1999</a:t>
            </a:r>
          </a:p>
          <a:p>
            <a:endParaRPr lang="en-US" sz="2000" b="1" dirty="0" smtClean="0"/>
          </a:p>
          <a:p>
            <a:pPr marL="342900" indent="-342900">
              <a:buFont typeface="Arial"/>
              <a:buChar char="•"/>
            </a:pPr>
            <a:r>
              <a:rPr lang="en-US" sz="2100" dirty="0" err="1" smtClean="0"/>
              <a:t>Ideální</a:t>
            </a:r>
            <a:r>
              <a:rPr lang="en-US" sz="2100" dirty="0" smtClean="0"/>
              <a:t> a </a:t>
            </a:r>
            <a:r>
              <a:rPr lang="en-US" sz="2100" dirty="0" err="1" smtClean="0"/>
              <a:t>krásné</a:t>
            </a:r>
            <a:r>
              <a:rPr lang="en-US" sz="2100" dirty="0" smtClean="0"/>
              <a:t> </a:t>
            </a:r>
            <a:r>
              <a:rPr lang="en-US" sz="2100" dirty="0" err="1" smtClean="0"/>
              <a:t>tělo</a:t>
            </a:r>
            <a:r>
              <a:rPr lang="en-US" sz="2100" dirty="0" smtClean="0"/>
              <a:t> </a:t>
            </a:r>
            <a:r>
              <a:rPr lang="en-US" sz="2100" dirty="0" err="1" smtClean="0"/>
              <a:t>prezentováno</a:t>
            </a:r>
            <a:r>
              <a:rPr lang="en-US" sz="2100" dirty="0" smtClean="0"/>
              <a:t> </a:t>
            </a:r>
            <a:r>
              <a:rPr lang="en-US" sz="2100" dirty="0" err="1" smtClean="0"/>
              <a:t>jako</a:t>
            </a:r>
            <a:r>
              <a:rPr lang="en-US" sz="2100" dirty="0" smtClean="0"/>
              <a:t> </a:t>
            </a:r>
            <a:r>
              <a:rPr lang="en-US" sz="2100" dirty="0" err="1" smtClean="0"/>
              <a:t>anorganicky</a:t>
            </a:r>
            <a:r>
              <a:rPr lang="en-US" sz="2100" dirty="0" smtClean="0"/>
              <a:t> a </a:t>
            </a:r>
            <a:r>
              <a:rPr lang="en-US" sz="2100" dirty="0" err="1" smtClean="0"/>
              <a:t>skulpturně</a:t>
            </a:r>
            <a:r>
              <a:rPr lang="en-US" sz="2100" dirty="0" smtClean="0"/>
              <a:t> </a:t>
            </a:r>
            <a:r>
              <a:rPr lang="en-US" sz="2100" dirty="0" err="1" smtClean="0"/>
              <a:t>dotvářené</a:t>
            </a:r>
            <a:endParaRPr lang="en-US" sz="2100" dirty="0" smtClean="0"/>
          </a:p>
          <a:p>
            <a:pPr marL="342900" indent="-342900">
              <a:buFont typeface="Arial"/>
              <a:buChar char="•"/>
            </a:pPr>
            <a:r>
              <a:rPr lang="en-US" sz="2100" dirty="0" err="1" smtClean="0"/>
              <a:t>Přítomnost</a:t>
            </a:r>
            <a:r>
              <a:rPr lang="en-US" sz="2100" dirty="0" smtClean="0"/>
              <a:t> Aimee Mullins </a:t>
            </a:r>
            <a:r>
              <a:rPr lang="en-US" sz="2100" dirty="0" err="1" smtClean="0"/>
              <a:t>není</a:t>
            </a:r>
            <a:r>
              <a:rPr lang="en-US" sz="2100" dirty="0" smtClean="0"/>
              <a:t> </a:t>
            </a:r>
            <a:r>
              <a:rPr lang="en-US" sz="2100" dirty="0" err="1" smtClean="0"/>
              <a:t>senzačně</a:t>
            </a:r>
            <a:r>
              <a:rPr lang="en-US" sz="2100" dirty="0" smtClean="0"/>
              <a:t> </a:t>
            </a:r>
            <a:r>
              <a:rPr lang="en-US" sz="2100" dirty="0" err="1" smtClean="0"/>
              <a:t>zdůraz</a:t>
            </a:r>
            <a:r>
              <a:rPr lang="en-US" sz="2100" dirty="0" err="1" smtClean="0"/>
              <a:t>ňována</a:t>
            </a:r>
            <a:r>
              <a:rPr lang="en-US" sz="2100" dirty="0"/>
              <a:t> -</a:t>
            </a:r>
            <a:r>
              <a:rPr lang="en-US" sz="2100" dirty="0" smtClean="0"/>
              <a:t> </a:t>
            </a:r>
            <a:r>
              <a:rPr lang="en-US" sz="2100" dirty="0" err="1" smtClean="0"/>
              <a:t>na</a:t>
            </a:r>
            <a:r>
              <a:rPr lang="en-US" sz="2100" dirty="0" smtClean="0"/>
              <a:t> </a:t>
            </a:r>
            <a:r>
              <a:rPr lang="en-US" sz="2100" dirty="0" err="1" smtClean="0"/>
              <a:t>jednu</a:t>
            </a:r>
            <a:r>
              <a:rPr lang="en-US" sz="2100" dirty="0" smtClean="0"/>
              <a:t> </a:t>
            </a:r>
            <a:r>
              <a:rPr lang="en-US" sz="2100" dirty="0" err="1" smtClean="0"/>
              <a:t>stranu</a:t>
            </a:r>
            <a:r>
              <a:rPr lang="en-US" sz="2100" dirty="0" smtClean="0"/>
              <a:t> </a:t>
            </a:r>
            <a:r>
              <a:rPr lang="en-US" sz="2100" dirty="0" err="1" smtClean="0"/>
              <a:t>ideálně</a:t>
            </a:r>
            <a:r>
              <a:rPr lang="en-US" sz="2100" dirty="0" smtClean="0"/>
              <a:t> </a:t>
            </a:r>
            <a:r>
              <a:rPr lang="en-US" sz="2100" dirty="0" err="1" smtClean="0"/>
              <a:t>zapadá</a:t>
            </a:r>
            <a:r>
              <a:rPr lang="en-US" sz="2100" dirty="0" smtClean="0"/>
              <a:t> do </a:t>
            </a:r>
            <a:r>
              <a:rPr lang="en-US" sz="2100" dirty="0" err="1" smtClean="0"/>
              <a:t>konceptu</a:t>
            </a:r>
            <a:r>
              <a:rPr lang="en-US" sz="2100" dirty="0" smtClean="0"/>
              <a:t> </a:t>
            </a:r>
            <a:r>
              <a:rPr lang="en-US" sz="2100" dirty="0" err="1" smtClean="0"/>
              <a:t>celé</a:t>
            </a:r>
            <a:r>
              <a:rPr lang="en-US" sz="2100" dirty="0" smtClean="0"/>
              <a:t> show, </a:t>
            </a:r>
            <a:r>
              <a:rPr lang="en-US" sz="2100" dirty="0" err="1" smtClean="0"/>
              <a:t>na</a:t>
            </a:r>
            <a:r>
              <a:rPr lang="en-US" sz="2100" dirty="0" smtClean="0"/>
              <a:t> </a:t>
            </a:r>
            <a:r>
              <a:rPr lang="en-US" sz="2100" dirty="0" err="1" smtClean="0"/>
              <a:t>druhou</a:t>
            </a:r>
            <a:r>
              <a:rPr lang="en-US" sz="2100" dirty="0" smtClean="0"/>
              <a:t> </a:t>
            </a:r>
            <a:r>
              <a:rPr lang="en-US" sz="2100" dirty="0" err="1" smtClean="0"/>
              <a:t>stranu</a:t>
            </a:r>
            <a:r>
              <a:rPr lang="en-US" sz="2100" dirty="0" smtClean="0"/>
              <a:t> </a:t>
            </a:r>
            <a:r>
              <a:rPr lang="en-US" sz="2100" dirty="0" err="1" smtClean="0"/>
              <a:t>otevírá</a:t>
            </a:r>
            <a:r>
              <a:rPr lang="en-US" sz="2100" dirty="0" smtClean="0"/>
              <a:t> </a:t>
            </a:r>
            <a:r>
              <a:rPr lang="en-US" sz="2100" dirty="0" err="1" smtClean="0"/>
              <a:t>řadu</a:t>
            </a:r>
            <a:r>
              <a:rPr lang="en-US" sz="2100" dirty="0" smtClean="0"/>
              <a:t> </a:t>
            </a:r>
            <a:r>
              <a:rPr lang="en-US" sz="2100" dirty="0" err="1" smtClean="0"/>
              <a:t>otázek</a:t>
            </a:r>
            <a:endParaRPr lang="en-US" sz="2100" dirty="0" smtClean="0"/>
          </a:p>
          <a:p>
            <a:pPr marL="342900" indent="-342900">
              <a:buFont typeface="Arial"/>
              <a:buChar char="•"/>
            </a:pPr>
            <a:r>
              <a:rPr lang="en-US" sz="2100" dirty="0" err="1" smtClean="0"/>
              <a:t>Jak</a:t>
            </a:r>
            <a:r>
              <a:rPr lang="en-US" sz="2100" dirty="0" smtClean="0"/>
              <a:t>, </a:t>
            </a:r>
            <a:r>
              <a:rPr lang="en-US" sz="2100" dirty="0" err="1" smtClean="0"/>
              <a:t>kdy</a:t>
            </a:r>
            <a:r>
              <a:rPr lang="en-US" sz="2100" dirty="0" smtClean="0"/>
              <a:t> a co </a:t>
            </a:r>
            <a:r>
              <a:rPr lang="en-US" sz="2100" dirty="0" err="1" smtClean="0"/>
              <a:t>všechno</a:t>
            </a:r>
            <a:r>
              <a:rPr lang="en-US" sz="2100" dirty="0" smtClean="0"/>
              <a:t> </a:t>
            </a:r>
            <a:r>
              <a:rPr lang="en-US" sz="2100" dirty="0" err="1" smtClean="0"/>
              <a:t>lze</a:t>
            </a:r>
            <a:r>
              <a:rPr lang="en-US" sz="2100" dirty="0" smtClean="0"/>
              <a:t> </a:t>
            </a:r>
            <a:r>
              <a:rPr lang="en-US" sz="2100" dirty="0" err="1" smtClean="0"/>
              <a:t>považovat</a:t>
            </a:r>
            <a:r>
              <a:rPr lang="en-US" sz="2100" dirty="0" smtClean="0"/>
              <a:t> </a:t>
            </a:r>
            <a:r>
              <a:rPr lang="en-US" sz="2100" dirty="0" err="1" smtClean="0"/>
              <a:t>za</a:t>
            </a:r>
            <a:r>
              <a:rPr lang="en-US" sz="2100" dirty="0" smtClean="0"/>
              <a:t> </a:t>
            </a:r>
            <a:r>
              <a:rPr lang="en-US" sz="2100" dirty="0" err="1" smtClean="0"/>
              <a:t>krásné</a:t>
            </a:r>
            <a:r>
              <a:rPr lang="en-US" sz="2100" dirty="0" smtClean="0"/>
              <a:t>? 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err="1" smtClean="0"/>
              <a:t>Kde</a:t>
            </a:r>
            <a:r>
              <a:rPr lang="en-US" sz="2100" dirty="0" smtClean="0"/>
              <a:t> </a:t>
            </a:r>
            <a:r>
              <a:rPr lang="en-US" sz="2100" dirty="0" err="1" smtClean="0"/>
              <a:t>leží</a:t>
            </a:r>
            <a:r>
              <a:rPr lang="en-US" sz="2100" dirty="0" smtClean="0"/>
              <a:t> </a:t>
            </a:r>
            <a:r>
              <a:rPr lang="en-US" sz="2100" dirty="0" err="1" smtClean="0"/>
              <a:t>hranice</a:t>
            </a:r>
            <a:r>
              <a:rPr lang="en-US" sz="2100" dirty="0" smtClean="0"/>
              <a:t> </a:t>
            </a:r>
            <a:r>
              <a:rPr lang="en-US" sz="2100" dirty="0" err="1" smtClean="0"/>
              <a:t>mezi</a:t>
            </a:r>
            <a:r>
              <a:rPr lang="en-US" sz="2100" dirty="0" smtClean="0"/>
              <a:t> </a:t>
            </a:r>
            <a:r>
              <a:rPr lang="en-US" sz="2100" dirty="0" err="1" smtClean="0"/>
              <a:t>šaty</a:t>
            </a:r>
            <a:r>
              <a:rPr lang="en-US" sz="2100" dirty="0" smtClean="0"/>
              <a:t> a </a:t>
            </a:r>
            <a:r>
              <a:rPr lang="en-US" sz="2100" dirty="0" err="1" smtClean="0"/>
              <a:t>tělem</a:t>
            </a:r>
            <a:r>
              <a:rPr lang="en-US" sz="2100" dirty="0" smtClean="0"/>
              <a:t>?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0478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ssei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70" y="126574"/>
            <a:ext cx="4913541" cy="3319370"/>
          </a:xfrm>
          <a:prstGeom prst="rect">
            <a:avLst/>
          </a:prstGeom>
        </p:spPr>
      </p:pic>
      <p:pic>
        <p:nvPicPr>
          <p:cNvPr id="3" name="Picture 2" descr="chalayan-31-1024x67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11278" r="2841" b="9004"/>
          <a:stretch/>
        </p:blipFill>
        <p:spPr>
          <a:xfrm>
            <a:off x="3183547" y="3445944"/>
            <a:ext cx="5901264" cy="3274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26575"/>
            <a:ext cx="3392304" cy="658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Hussein </a:t>
            </a:r>
            <a:r>
              <a:rPr lang="en-US" sz="2400" b="1" u="sng" dirty="0" err="1" smtClean="0"/>
              <a:t>Chalayan</a:t>
            </a:r>
            <a:endParaRPr lang="en-US" sz="2400" b="1" u="sng" dirty="0" smtClean="0"/>
          </a:p>
          <a:p>
            <a:pPr algn="ctr"/>
            <a:r>
              <a:rPr lang="en-US" sz="2400" b="1" u="sng" dirty="0" err="1" smtClean="0"/>
              <a:t>Podzim</a:t>
            </a:r>
            <a:r>
              <a:rPr lang="en-US" sz="2400" b="1" u="sng" dirty="0" smtClean="0"/>
              <a:t> / Zima 2000, “Table Dress”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Konceptuální</a:t>
            </a:r>
            <a:r>
              <a:rPr lang="en-US" sz="2200" dirty="0" smtClean="0"/>
              <a:t> </a:t>
            </a:r>
            <a:r>
              <a:rPr lang="en-US" sz="2200" dirty="0" err="1" smtClean="0"/>
              <a:t>pojetí</a:t>
            </a:r>
            <a:r>
              <a:rPr lang="en-US" sz="2200" dirty="0" smtClean="0"/>
              <a:t> </a:t>
            </a:r>
            <a:r>
              <a:rPr lang="en-US" sz="2200" dirty="0" err="1" smtClean="0"/>
              <a:t>m</a:t>
            </a:r>
            <a:r>
              <a:rPr lang="en-US" sz="2200" dirty="0" err="1" smtClean="0"/>
              <a:t>ódy</a:t>
            </a:r>
            <a:endParaRPr lang="en-US" sz="2200" dirty="0" smtClean="0"/>
          </a:p>
          <a:p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Komentář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téma</a:t>
            </a:r>
            <a:r>
              <a:rPr lang="en-US" sz="2200" dirty="0" smtClean="0"/>
              <a:t> </a:t>
            </a:r>
            <a:r>
              <a:rPr lang="en-US" sz="2200" dirty="0" err="1" smtClean="0"/>
              <a:t>náboženství</a:t>
            </a:r>
            <a:r>
              <a:rPr lang="en-US" sz="2200" dirty="0" smtClean="0"/>
              <a:t>, </a:t>
            </a:r>
            <a:r>
              <a:rPr lang="en-US" sz="2200" dirty="0" err="1" smtClean="0"/>
              <a:t>identita</a:t>
            </a:r>
            <a:r>
              <a:rPr lang="en-US" sz="2200" dirty="0" smtClean="0"/>
              <a:t>, </a:t>
            </a:r>
            <a:r>
              <a:rPr lang="en-US" sz="2200" dirty="0" err="1" smtClean="0"/>
              <a:t>osobní</a:t>
            </a:r>
            <a:r>
              <a:rPr lang="en-US" sz="2200" dirty="0" smtClean="0"/>
              <a:t> </a:t>
            </a:r>
            <a:r>
              <a:rPr lang="en-US" sz="2200" dirty="0" err="1" smtClean="0"/>
              <a:t>prostor</a:t>
            </a:r>
            <a:r>
              <a:rPr lang="en-US" sz="2200" dirty="0" smtClean="0"/>
              <a:t> a </a:t>
            </a:r>
            <a:r>
              <a:rPr lang="en-US" sz="2200" dirty="0" err="1" smtClean="0"/>
              <a:t>svoboda</a:t>
            </a:r>
            <a:r>
              <a:rPr lang="en-US" sz="2200" dirty="0" smtClean="0"/>
              <a:t>, </a:t>
            </a:r>
            <a:r>
              <a:rPr lang="en-US" sz="2200" dirty="0" err="1" smtClean="0"/>
              <a:t>sexualita</a:t>
            </a:r>
            <a:r>
              <a:rPr lang="en-US" sz="2200" dirty="0" smtClean="0"/>
              <a:t>  </a:t>
            </a:r>
          </a:p>
          <a:p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Funkce</a:t>
            </a:r>
            <a:r>
              <a:rPr lang="en-US" sz="2200" dirty="0" smtClean="0"/>
              <a:t>, </a:t>
            </a:r>
            <a:r>
              <a:rPr lang="en-US" sz="2200" dirty="0" err="1" smtClean="0"/>
              <a:t>význam</a:t>
            </a:r>
            <a:r>
              <a:rPr lang="en-US" sz="2200" dirty="0" smtClean="0"/>
              <a:t> a </a:t>
            </a:r>
            <a:r>
              <a:rPr lang="en-US" sz="2200" dirty="0" err="1" smtClean="0"/>
              <a:t>užívání</a:t>
            </a:r>
            <a:r>
              <a:rPr lang="en-US" sz="2200" dirty="0" smtClean="0"/>
              <a:t> </a:t>
            </a:r>
            <a:r>
              <a:rPr lang="en-US" sz="2200" dirty="0" err="1" smtClean="0"/>
              <a:t>oblečení</a:t>
            </a:r>
            <a:r>
              <a:rPr lang="en-US" sz="2200" dirty="0" smtClean="0"/>
              <a:t> </a:t>
            </a:r>
            <a:r>
              <a:rPr lang="en-US" sz="2200" dirty="0" err="1" smtClean="0"/>
              <a:t>jako</a:t>
            </a:r>
            <a:r>
              <a:rPr lang="en-US" sz="2200" dirty="0" smtClean="0"/>
              <a:t> </a:t>
            </a:r>
            <a:r>
              <a:rPr lang="en-US" sz="2200" dirty="0" err="1" smtClean="0"/>
              <a:t>objektů</a:t>
            </a:r>
            <a:endParaRPr lang="en-US" sz="2200" dirty="0" smtClean="0"/>
          </a:p>
          <a:p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Kinematografie</a:t>
            </a:r>
            <a:r>
              <a:rPr lang="en-US" sz="2200" dirty="0" smtClean="0"/>
              <a:t> </a:t>
            </a:r>
            <a:r>
              <a:rPr lang="en-US" sz="2200" dirty="0" err="1" smtClean="0"/>
              <a:t>pouze</a:t>
            </a:r>
            <a:r>
              <a:rPr lang="en-US" sz="2200" dirty="0" smtClean="0"/>
              <a:t> </a:t>
            </a:r>
            <a:r>
              <a:rPr lang="en-US" sz="2200" dirty="0" err="1" smtClean="0"/>
              <a:t>ve</a:t>
            </a:r>
            <a:r>
              <a:rPr lang="en-US" sz="2200" dirty="0" smtClean="0"/>
              <a:t> </a:t>
            </a:r>
            <a:r>
              <a:rPr lang="en-US" sz="2200" dirty="0" err="1" smtClean="0"/>
              <a:t>formě</a:t>
            </a:r>
            <a:r>
              <a:rPr lang="en-US" sz="2200" dirty="0" smtClean="0"/>
              <a:t> </a:t>
            </a:r>
            <a:r>
              <a:rPr lang="en-US" sz="2200" dirty="0" err="1" smtClean="0"/>
              <a:t>pasivního</a:t>
            </a:r>
            <a:r>
              <a:rPr lang="en-US" sz="2200" dirty="0" smtClean="0"/>
              <a:t> </a:t>
            </a:r>
            <a:r>
              <a:rPr lang="en-US" sz="2200" dirty="0" err="1" smtClean="0"/>
              <a:t>záznamového</a:t>
            </a:r>
            <a:r>
              <a:rPr lang="en-US" sz="2200" dirty="0" smtClean="0"/>
              <a:t> </a:t>
            </a:r>
            <a:r>
              <a:rPr lang="en-US" sz="2200" dirty="0" err="1" smtClean="0"/>
              <a:t>média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7129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61999"/>
          </a:xfrm>
        </p:spPr>
        <p:txBody>
          <a:bodyPr>
            <a:noAutofit/>
          </a:bodyPr>
          <a:lstStyle/>
          <a:p>
            <a:r>
              <a:rPr lang="en-US" sz="2400" i="1" dirty="0" smtClean="0"/>
              <a:t>Marie </a:t>
            </a:r>
            <a:r>
              <a:rPr lang="en-US" sz="2400" i="1" dirty="0" err="1" smtClean="0"/>
              <a:t>Antoinetta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dirty="0" smtClean="0"/>
              <a:t>USA 2006</a:t>
            </a:r>
            <a:br>
              <a:rPr lang="en-US" sz="2400" dirty="0" smtClean="0"/>
            </a:br>
            <a:r>
              <a:rPr lang="en-US" sz="2400" dirty="0" smtClean="0"/>
              <a:t>r. Sofia Coppola</a:t>
            </a:r>
            <a:endParaRPr lang="en-US" sz="2400" dirty="0"/>
          </a:p>
        </p:txBody>
      </p:sp>
      <p:pic>
        <p:nvPicPr>
          <p:cNvPr id="5" name="Content Placeholder 4" descr="Marie Antoinette Vogu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41" r="-1134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757" y="1061098"/>
            <a:ext cx="3366293" cy="5496838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Subverzivní</a:t>
            </a:r>
            <a:r>
              <a:rPr lang="en-US" sz="1700" dirty="0" smtClean="0"/>
              <a:t> </a:t>
            </a:r>
            <a:r>
              <a:rPr lang="en-US" sz="1700" dirty="0" err="1" smtClean="0"/>
              <a:t>užití</a:t>
            </a:r>
            <a:r>
              <a:rPr lang="en-US" sz="1700" dirty="0" smtClean="0"/>
              <a:t> </a:t>
            </a:r>
            <a:r>
              <a:rPr lang="en-US" sz="1700" dirty="0" err="1" smtClean="0"/>
              <a:t>m</a:t>
            </a:r>
            <a:r>
              <a:rPr lang="en-US" sz="1700" dirty="0" err="1" smtClean="0"/>
              <a:t>ódy</a:t>
            </a:r>
            <a:r>
              <a:rPr lang="en-US" sz="1700" dirty="0" smtClean="0"/>
              <a:t> pro </a:t>
            </a:r>
            <a:r>
              <a:rPr lang="en-US" sz="1700" dirty="0" err="1" smtClean="0"/>
              <a:t>potřeby</a:t>
            </a:r>
            <a:r>
              <a:rPr lang="en-US" sz="1700" dirty="0" smtClean="0"/>
              <a:t> </a:t>
            </a:r>
            <a:r>
              <a:rPr lang="en-US" sz="1700" dirty="0" err="1" smtClean="0"/>
              <a:t>historického</a:t>
            </a:r>
            <a:r>
              <a:rPr lang="en-US" sz="1700" dirty="0" smtClean="0"/>
              <a:t> </a:t>
            </a:r>
            <a:r>
              <a:rPr lang="en-US" sz="1700" dirty="0" err="1" smtClean="0"/>
              <a:t>velkofilmu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Rozporuplné</a:t>
            </a:r>
            <a:r>
              <a:rPr lang="en-US" sz="1700" dirty="0" smtClean="0"/>
              <a:t> </a:t>
            </a:r>
            <a:r>
              <a:rPr lang="en-US" sz="1700" dirty="0" err="1" smtClean="0"/>
              <a:t>přijetí</a:t>
            </a:r>
            <a:r>
              <a:rPr lang="en-US" sz="1700" dirty="0" smtClean="0"/>
              <a:t> </a:t>
            </a:r>
            <a:r>
              <a:rPr lang="en-US" sz="1700" dirty="0" err="1" smtClean="0"/>
              <a:t>reflektuje</a:t>
            </a:r>
            <a:r>
              <a:rPr lang="en-US" sz="1700" dirty="0" smtClean="0"/>
              <a:t> </a:t>
            </a:r>
            <a:r>
              <a:rPr lang="en-US" sz="1700" dirty="0" err="1" smtClean="0"/>
              <a:t>problematický</a:t>
            </a:r>
            <a:r>
              <a:rPr lang="en-US" sz="1700" dirty="0" smtClean="0"/>
              <a:t> status </a:t>
            </a:r>
            <a:r>
              <a:rPr lang="en-US" sz="1700" dirty="0" err="1" smtClean="0"/>
              <a:t>Sofie</a:t>
            </a:r>
            <a:r>
              <a:rPr lang="en-US" sz="1700" dirty="0" smtClean="0"/>
              <a:t> </a:t>
            </a:r>
            <a:r>
              <a:rPr lang="en-US" sz="1700" dirty="0" err="1" smtClean="0"/>
              <a:t>Coppoly</a:t>
            </a:r>
            <a:r>
              <a:rPr lang="en-US" sz="1700" dirty="0" smtClean="0"/>
              <a:t> </a:t>
            </a:r>
            <a:r>
              <a:rPr lang="en-US" sz="1700" dirty="0" err="1" smtClean="0"/>
              <a:t>jako</a:t>
            </a:r>
            <a:r>
              <a:rPr lang="en-US" sz="1700" dirty="0" smtClean="0"/>
              <a:t> </a:t>
            </a:r>
            <a:r>
              <a:rPr lang="en-US" sz="1700" dirty="0" err="1" smtClean="0"/>
              <a:t>režisérky</a:t>
            </a:r>
            <a:r>
              <a:rPr lang="en-US" sz="1700" dirty="0" smtClean="0"/>
              <a:t>, </a:t>
            </a:r>
            <a:r>
              <a:rPr lang="en-US" sz="1700" dirty="0" err="1" smtClean="0"/>
              <a:t>která</a:t>
            </a:r>
            <a:r>
              <a:rPr lang="en-US" sz="1700" dirty="0" smtClean="0"/>
              <a:t> se </a:t>
            </a:r>
            <a:r>
              <a:rPr lang="en-US" sz="1700" dirty="0" err="1" smtClean="0"/>
              <a:t>cíleně</a:t>
            </a:r>
            <a:r>
              <a:rPr lang="en-US" sz="1700" dirty="0" smtClean="0"/>
              <a:t> </a:t>
            </a:r>
            <a:r>
              <a:rPr lang="en-US" sz="1700" dirty="0" err="1" smtClean="0"/>
              <a:t>věnuje</a:t>
            </a:r>
            <a:r>
              <a:rPr lang="en-US" sz="1700" dirty="0" smtClean="0"/>
              <a:t> </a:t>
            </a:r>
            <a:r>
              <a:rPr lang="en-US" sz="1700" dirty="0" err="1" smtClean="0"/>
              <a:t>buď</a:t>
            </a:r>
            <a:r>
              <a:rPr lang="en-US" sz="1700" dirty="0" smtClean="0"/>
              <a:t> </a:t>
            </a:r>
            <a:r>
              <a:rPr lang="en-US" sz="1700" dirty="0" err="1" smtClean="0"/>
              <a:t>špatným</a:t>
            </a:r>
            <a:r>
              <a:rPr lang="en-US" sz="1700" dirty="0" smtClean="0"/>
              <a:t> </a:t>
            </a:r>
            <a:r>
              <a:rPr lang="en-US" sz="1700" dirty="0" err="1" smtClean="0"/>
              <a:t>tématům</a:t>
            </a:r>
            <a:r>
              <a:rPr lang="en-US" sz="1700" dirty="0" smtClean="0"/>
              <a:t> </a:t>
            </a:r>
            <a:r>
              <a:rPr lang="en-US" sz="1700" dirty="0" err="1" smtClean="0"/>
              <a:t>anebo</a:t>
            </a:r>
            <a:r>
              <a:rPr lang="en-US" sz="1700" dirty="0" smtClean="0"/>
              <a:t> </a:t>
            </a:r>
            <a:r>
              <a:rPr lang="en-US" sz="1700" dirty="0" err="1" smtClean="0"/>
              <a:t>náměty</a:t>
            </a:r>
            <a:r>
              <a:rPr lang="en-US" sz="1700" dirty="0" smtClean="0"/>
              <a:t> </a:t>
            </a:r>
            <a:r>
              <a:rPr lang="en-US" sz="1700" dirty="0" err="1" smtClean="0"/>
              <a:t>zpracovává</a:t>
            </a:r>
            <a:r>
              <a:rPr lang="en-US" sz="1700" dirty="0" smtClean="0"/>
              <a:t> </a:t>
            </a:r>
            <a:r>
              <a:rPr lang="en-US" sz="1700" dirty="0" err="1" smtClean="0"/>
              <a:t>zcela</a:t>
            </a:r>
            <a:r>
              <a:rPr lang="en-US" sz="1700" dirty="0" smtClean="0"/>
              <a:t> </a:t>
            </a:r>
            <a:r>
              <a:rPr lang="en-US" sz="1700" dirty="0" err="1" smtClean="0"/>
              <a:t>nevhodným</a:t>
            </a:r>
            <a:r>
              <a:rPr lang="en-US" sz="1700" dirty="0" smtClean="0"/>
              <a:t> </a:t>
            </a:r>
            <a:r>
              <a:rPr lang="en-US" sz="1700" dirty="0" err="1" smtClean="0"/>
              <a:t>způsobem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-&gt; “Rich Girl Cinema”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Pozitivní</a:t>
            </a:r>
            <a:r>
              <a:rPr lang="en-US" sz="1700" dirty="0" smtClean="0"/>
              <a:t> </a:t>
            </a:r>
            <a:r>
              <a:rPr lang="en-US" sz="1700" dirty="0" err="1" smtClean="0"/>
              <a:t>recenze</a:t>
            </a:r>
            <a:r>
              <a:rPr lang="en-US" sz="1700" dirty="0" smtClean="0"/>
              <a:t> </a:t>
            </a:r>
            <a:r>
              <a:rPr lang="en-US" sz="1700" dirty="0" err="1" smtClean="0"/>
              <a:t>přiznávají</a:t>
            </a:r>
            <a:r>
              <a:rPr lang="en-US" sz="1700" dirty="0" smtClean="0"/>
              <a:t> </a:t>
            </a:r>
            <a:r>
              <a:rPr lang="en-US" sz="1700" dirty="0" err="1" smtClean="0"/>
              <a:t>filmu</a:t>
            </a:r>
            <a:r>
              <a:rPr lang="en-US" sz="1700" dirty="0" smtClean="0"/>
              <a:t> </a:t>
            </a:r>
            <a:r>
              <a:rPr lang="en-US" sz="1700" dirty="0" err="1" smtClean="0"/>
              <a:t>nejčastěji</a:t>
            </a:r>
            <a:r>
              <a:rPr lang="en-US" sz="1700" dirty="0" smtClean="0"/>
              <a:t> </a:t>
            </a:r>
            <a:r>
              <a:rPr lang="en-US" sz="1700" dirty="0" err="1" smtClean="0"/>
              <a:t>adjektivum</a:t>
            </a:r>
            <a:r>
              <a:rPr lang="en-US" sz="1700" dirty="0" smtClean="0"/>
              <a:t> “</a:t>
            </a:r>
            <a:r>
              <a:rPr lang="en-US" sz="1700" dirty="0" err="1" smtClean="0"/>
              <a:t>moderní</a:t>
            </a:r>
            <a:r>
              <a:rPr lang="en-US" sz="1700" dirty="0" smtClean="0"/>
              <a:t>”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3034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Literatura</a:t>
            </a:r>
            <a:r>
              <a:rPr lang="en-US" dirty="0" smtClean="0"/>
              <a:t> 13. 11.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362" y="1722110"/>
            <a:ext cx="87504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WILSON, Elizabeth (2003), </a:t>
            </a:r>
            <a:r>
              <a:rPr lang="en-US" sz="2400" i="1" dirty="0" smtClean="0"/>
              <a:t>Adorned in dreams. Fashion and </a:t>
            </a:r>
          </a:p>
          <a:p>
            <a:r>
              <a:rPr lang="en-US" sz="2400" i="1" dirty="0"/>
              <a:t> </a:t>
            </a:r>
            <a:r>
              <a:rPr lang="en-US" sz="2400" i="1" dirty="0" smtClean="0"/>
              <a:t>   modernity.</a:t>
            </a:r>
            <a:r>
              <a:rPr lang="en-US" sz="2400" dirty="0" smtClean="0"/>
              <a:t> London –</a:t>
            </a:r>
            <a:r>
              <a:rPr lang="en-US" sz="2400" dirty="0"/>
              <a:t> </a:t>
            </a:r>
            <a:r>
              <a:rPr lang="en-US" sz="2400" dirty="0" smtClean="0"/>
              <a:t>New York: Virago Press (second edition).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Iluminace</a:t>
            </a:r>
            <a:r>
              <a:rPr lang="en-US" sz="2400" dirty="0" smtClean="0"/>
              <a:t> 20, 2008, </a:t>
            </a:r>
            <a:r>
              <a:rPr lang="en-US" sz="2400" dirty="0" err="1" smtClean="0"/>
              <a:t>č</a:t>
            </a:r>
            <a:r>
              <a:rPr lang="en-US" sz="2400" dirty="0" smtClean="0"/>
              <a:t>. 4 – </a:t>
            </a:r>
            <a:r>
              <a:rPr lang="en-US" sz="2400" i="1" dirty="0" err="1" smtClean="0"/>
              <a:t>Postfeminismus</a:t>
            </a:r>
            <a:r>
              <a:rPr lang="en-US" sz="2400" i="1" dirty="0" smtClean="0"/>
              <a:t> a </a:t>
            </a:r>
            <a:r>
              <a:rPr lang="en-US" sz="2400" i="1" dirty="0" err="1" smtClean="0"/>
              <a:t>feministická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filmová</a:t>
            </a:r>
            <a:r>
              <a:rPr lang="en-US" sz="2400" i="1" dirty="0" smtClean="0"/>
              <a:t> </a:t>
            </a:r>
          </a:p>
          <a:p>
            <a:r>
              <a:rPr lang="en-US" sz="2400" i="1" dirty="0"/>
              <a:t> </a:t>
            </a:r>
            <a:r>
              <a:rPr lang="en-US" sz="2400" i="1" dirty="0" smtClean="0"/>
              <a:t>   </a:t>
            </a:r>
            <a:r>
              <a:rPr lang="en-US" sz="2400" i="1" dirty="0" err="1" smtClean="0"/>
              <a:t>studia</a:t>
            </a:r>
            <a:r>
              <a:rPr lang="en-US" sz="2400" i="1" dirty="0" smtClean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BARTHES, Roland (2004), </a:t>
            </a:r>
            <a:r>
              <a:rPr lang="en-US" sz="2400" i="1" dirty="0" err="1" smtClean="0"/>
              <a:t>Mytologie</a:t>
            </a:r>
            <a:r>
              <a:rPr lang="en-US" sz="2400" dirty="0" smtClean="0"/>
              <a:t>. </a:t>
            </a:r>
            <a:r>
              <a:rPr lang="en-US" sz="2400" dirty="0" err="1" smtClean="0"/>
              <a:t>Praha</a:t>
            </a:r>
            <a:r>
              <a:rPr lang="en-US" sz="2400" dirty="0" smtClean="0"/>
              <a:t>: DOKOŘÁN; </a:t>
            </a:r>
            <a:r>
              <a:rPr lang="en-US" sz="2400" dirty="0" err="1" smtClean="0"/>
              <a:t>přel</a:t>
            </a:r>
            <a:r>
              <a:rPr lang="en-US" sz="2400" dirty="0" smtClean="0"/>
              <a:t>. Josef </a:t>
            </a:r>
            <a:r>
              <a:rPr lang="en-US" sz="2400" dirty="0" smtClean="0"/>
              <a:t> </a:t>
            </a:r>
            <a:r>
              <a:rPr lang="en-US" sz="2400" dirty="0" err="1" smtClean="0"/>
              <a:t>Fulka</a:t>
            </a:r>
            <a:r>
              <a:rPr lang="en-US" sz="2400" dirty="0" smtClean="0"/>
              <a:t> ( Mythologies, 1957).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HEAD, Edith – CALISTRO, Paddy (2009), </a:t>
            </a:r>
            <a:r>
              <a:rPr lang="en-US" sz="2400" i="1" dirty="0" smtClean="0"/>
              <a:t>Edith Head’s Hollywood.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Los Angeles: Angel City Press (second edition).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BREVIK-ZENDER, Heidi, </a:t>
            </a:r>
            <a:r>
              <a:rPr lang="en-US" sz="2400" i="1" dirty="0" smtClean="0"/>
              <a:t>Let Them Wear </a:t>
            </a:r>
            <a:r>
              <a:rPr lang="en-US" sz="2400" i="1" dirty="0" err="1" smtClean="0"/>
              <a:t>Manolos</a:t>
            </a:r>
            <a:r>
              <a:rPr lang="en-US" sz="2400" i="1" dirty="0" smtClean="0"/>
              <a:t>: Fashion, Walter </a:t>
            </a:r>
          </a:p>
          <a:p>
            <a:r>
              <a:rPr lang="en-US" sz="2400" i="1" dirty="0" smtClean="0"/>
              <a:t>    Benjamin and Sofia Coppola’s Marie </a:t>
            </a:r>
            <a:r>
              <a:rPr lang="en-US" sz="2400" i="1" dirty="0"/>
              <a:t>A</a:t>
            </a:r>
            <a:r>
              <a:rPr lang="en-US" sz="2400" i="1" dirty="0" smtClean="0"/>
              <a:t>ntoinette</a:t>
            </a:r>
            <a:r>
              <a:rPr lang="en-US" sz="2400" dirty="0" smtClean="0"/>
              <a:t>. Camera </a:t>
            </a:r>
            <a:r>
              <a:rPr lang="en-US" sz="2400" dirty="0" err="1" smtClean="0"/>
              <a:t>Obscura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26, 2011, </a:t>
            </a:r>
            <a:r>
              <a:rPr lang="en-US" sz="2400" dirty="0" err="1" smtClean="0"/>
              <a:t>č</a:t>
            </a:r>
            <a:r>
              <a:rPr lang="en-US" sz="2400" dirty="0" smtClean="0"/>
              <a:t>. 3, s. 1 – 33.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126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822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</a:t>
            </a:r>
            <a:r>
              <a:rPr lang="en-US" dirty="0" err="1" smtClean="0"/>
              <a:t>óda</a:t>
            </a:r>
            <a:r>
              <a:rPr lang="en-US" dirty="0" smtClean="0"/>
              <a:t> </a:t>
            </a:r>
            <a:r>
              <a:rPr lang="en-US" dirty="0" err="1" smtClean="0"/>
              <a:t>podle</a:t>
            </a:r>
            <a:r>
              <a:rPr lang="en-US" dirty="0" smtClean="0"/>
              <a:t> </a:t>
            </a:r>
            <a:r>
              <a:rPr lang="en-US" dirty="0" err="1" smtClean="0"/>
              <a:t>Waltera</a:t>
            </a:r>
            <a:r>
              <a:rPr lang="en-US" dirty="0" smtClean="0"/>
              <a:t> </a:t>
            </a:r>
            <a:r>
              <a:rPr lang="en-US" dirty="0" err="1" smtClean="0"/>
              <a:t>Benjamina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1182864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Jeden</a:t>
            </a:r>
            <a:r>
              <a:rPr lang="en-US" sz="2000" dirty="0" smtClean="0"/>
              <a:t> z </a:t>
            </a:r>
            <a:r>
              <a:rPr lang="en-US" sz="2000" dirty="0" err="1" smtClean="0"/>
              <a:t>příslušníků</a:t>
            </a:r>
            <a:r>
              <a:rPr lang="en-US" sz="2000" dirty="0" smtClean="0"/>
              <a:t> </a:t>
            </a:r>
            <a:r>
              <a:rPr lang="en-US" sz="2000" dirty="0" err="1" smtClean="0"/>
              <a:t>tzv</a:t>
            </a:r>
            <a:r>
              <a:rPr lang="en-US" sz="2000" dirty="0" smtClean="0"/>
              <a:t>. </a:t>
            </a:r>
            <a:r>
              <a:rPr lang="en-US" sz="2000" dirty="0" err="1" smtClean="0"/>
              <a:t>Frankfurtské</a:t>
            </a:r>
            <a:r>
              <a:rPr lang="en-US" sz="2000" dirty="0" smtClean="0"/>
              <a:t> </a:t>
            </a:r>
            <a:r>
              <a:rPr lang="en-US" sz="2000" dirty="0" err="1" smtClean="0"/>
              <a:t>školy</a:t>
            </a:r>
            <a:r>
              <a:rPr lang="en-US" sz="2000" dirty="0" smtClean="0"/>
              <a:t>, </a:t>
            </a:r>
            <a:r>
              <a:rPr lang="en-US" sz="2000" dirty="0" err="1" smtClean="0"/>
              <a:t>zakotvené</a:t>
            </a:r>
            <a:r>
              <a:rPr lang="en-US" sz="2000" dirty="0" smtClean="0"/>
              <a:t> v </a:t>
            </a:r>
            <a:r>
              <a:rPr lang="en-US" sz="2000" dirty="0" err="1" smtClean="0"/>
              <a:t>neomarxismu</a:t>
            </a:r>
            <a:r>
              <a:rPr lang="en-US" sz="2000" dirty="0" smtClean="0"/>
              <a:t>; </a:t>
            </a:r>
            <a:r>
              <a:rPr lang="en-US" sz="2000" dirty="0" err="1" smtClean="0"/>
              <a:t>dále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Theodor </a:t>
            </a:r>
            <a:r>
              <a:rPr lang="en-US" sz="2000" dirty="0" err="1" smtClean="0"/>
              <a:t>Adorno</a:t>
            </a:r>
            <a:r>
              <a:rPr lang="en-US" sz="2000" dirty="0" smtClean="0"/>
              <a:t>, J</a:t>
            </a:r>
            <a:r>
              <a:rPr lang="en-US" sz="2000" dirty="0" smtClean="0"/>
              <a:t>ürgen </a:t>
            </a:r>
            <a:r>
              <a:rPr lang="en-US" sz="2000" dirty="0" err="1" smtClean="0"/>
              <a:t>Habermas</a:t>
            </a:r>
            <a:r>
              <a:rPr lang="en-US" sz="2000" dirty="0" smtClean="0"/>
              <a:t>, Max </a:t>
            </a:r>
            <a:r>
              <a:rPr lang="en-US" sz="2000" dirty="0" err="1" smtClean="0"/>
              <a:t>Horkheimer</a:t>
            </a:r>
            <a:r>
              <a:rPr lang="en-US" sz="2000" dirty="0" smtClean="0"/>
              <a:t> a </a:t>
            </a:r>
            <a:r>
              <a:rPr lang="en-US" sz="2000" dirty="0" err="1" smtClean="0"/>
              <a:t>další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Zásadní</a:t>
            </a:r>
            <a:r>
              <a:rPr lang="en-US" sz="2000" dirty="0" smtClean="0"/>
              <a:t> je </a:t>
            </a:r>
            <a:r>
              <a:rPr lang="en-US" sz="2000" dirty="0" err="1" smtClean="0"/>
              <a:t>stať</a:t>
            </a:r>
            <a:r>
              <a:rPr lang="en-US" sz="2000" dirty="0" smtClean="0"/>
              <a:t> </a:t>
            </a:r>
            <a:r>
              <a:rPr lang="en-US" sz="2000" dirty="0" err="1" smtClean="0"/>
              <a:t>Umělecké</a:t>
            </a:r>
            <a:r>
              <a:rPr lang="en-US" sz="2000" dirty="0" smtClean="0"/>
              <a:t> </a:t>
            </a:r>
            <a:r>
              <a:rPr lang="en-US" sz="2000" dirty="0" err="1" smtClean="0"/>
              <a:t>dílo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věku</a:t>
            </a:r>
            <a:r>
              <a:rPr lang="en-US" sz="2000" dirty="0" smtClean="0"/>
              <a:t> </a:t>
            </a:r>
            <a:r>
              <a:rPr lang="en-US" sz="2000" dirty="0" err="1" smtClean="0"/>
              <a:t>své</a:t>
            </a:r>
            <a:r>
              <a:rPr lang="en-US" sz="2000" dirty="0" smtClean="0"/>
              <a:t> </a:t>
            </a:r>
            <a:r>
              <a:rPr lang="en-US" sz="2000" dirty="0" err="1" smtClean="0"/>
              <a:t>technické</a:t>
            </a:r>
            <a:r>
              <a:rPr lang="en-US" sz="2000" dirty="0" smtClean="0"/>
              <a:t> </a:t>
            </a:r>
            <a:r>
              <a:rPr lang="en-US" sz="2000" dirty="0" err="1" smtClean="0"/>
              <a:t>reprodukovatelnosti</a:t>
            </a:r>
            <a:r>
              <a:rPr lang="en-US" sz="2000" dirty="0" smtClean="0"/>
              <a:t>,</a:t>
            </a:r>
          </a:p>
          <a:p>
            <a:r>
              <a:rPr lang="en-US" sz="2000" dirty="0"/>
              <a:t>	</a:t>
            </a:r>
            <a:r>
              <a:rPr lang="en-US" sz="2000" dirty="0" err="1" smtClean="0"/>
              <a:t>móda</a:t>
            </a:r>
            <a:r>
              <a:rPr lang="en-US" sz="2000" dirty="0" smtClean="0"/>
              <a:t> </a:t>
            </a:r>
            <a:r>
              <a:rPr lang="en-US" sz="2000" dirty="0" err="1" smtClean="0"/>
              <a:t>rozpracována</a:t>
            </a:r>
            <a:r>
              <a:rPr lang="en-US" sz="2000" dirty="0" smtClean="0"/>
              <a:t> v </a:t>
            </a:r>
            <a:r>
              <a:rPr lang="en-US" sz="2000" dirty="0" err="1" smtClean="0"/>
              <a:t>nedokončeném</a:t>
            </a:r>
            <a:r>
              <a:rPr lang="en-US" sz="2000" dirty="0" smtClean="0"/>
              <a:t> </a:t>
            </a:r>
            <a:r>
              <a:rPr lang="en-US" sz="2000" dirty="0" err="1" smtClean="0"/>
              <a:t>díle</a:t>
            </a:r>
            <a:r>
              <a:rPr lang="en-US" sz="2000" dirty="0" smtClean="0"/>
              <a:t> </a:t>
            </a:r>
            <a:r>
              <a:rPr lang="en-US" sz="2000" dirty="0" err="1" smtClean="0"/>
              <a:t>Projekt</a:t>
            </a:r>
            <a:r>
              <a:rPr lang="en-US" sz="2000" dirty="0" smtClean="0"/>
              <a:t> </a:t>
            </a:r>
            <a:r>
              <a:rPr lang="en-US" sz="2000" dirty="0" err="1" smtClean="0"/>
              <a:t>Arkády</a:t>
            </a:r>
            <a:r>
              <a:rPr lang="en-US" sz="2000" dirty="0" smtClean="0"/>
              <a:t>, </a:t>
            </a:r>
            <a:r>
              <a:rPr lang="en-US" sz="2000" dirty="0" err="1" smtClean="0"/>
              <a:t>popisující</a:t>
            </a:r>
            <a:r>
              <a:rPr lang="en-US" sz="2000" dirty="0" smtClean="0"/>
              <a:t> </a:t>
            </a:r>
            <a:r>
              <a:rPr lang="en-US" sz="2000" dirty="0" err="1" smtClean="0"/>
              <a:t>specifickou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err="1" smtClean="0"/>
              <a:t>temporalitu</a:t>
            </a:r>
            <a:r>
              <a:rPr lang="en-US" sz="2000" dirty="0" smtClean="0"/>
              <a:t> a </a:t>
            </a:r>
            <a:r>
              <a:rPr lang="en-US" sz="2000" dirty="0" err="1" smtClean="0"/>
              <a:t>vizualitu</a:t>
            </a:r>
            <a:r>
              <a:rPr lang="en-US" sz="2000" dirty="0" smtClean="0"/>
              <a:t> v </a:t>
            </a:r>
            <a:r>
              <a:rPr lang="en-US" sz="2000" dirty="0" err="1" smtClean="0"/>
              <a:t>pařížských</a:t>
            </a:r>
            <a:r>
              <a:rPr lang="en-US" sz="2000" dirty="0" smtClean="0"/>
              <a:t> </a:t>
            </a:r>
            <a:r>
              <a:rPr lang="en-US" sz="2000" dirty="0" err="1" smtClean="0"/>
              <a:t>zastřešených</a:t>
            </a:r>
            <a:r>
              <a:rPr lang="en-US" sz="2000" dirty="0" smtClean="0"/>
              <a:t> </a:t>
            </a:r>
            <a:r>
              <a:rPr lang="en-US" sz="2000" dirty="0" err="1" smtClean="0"/>
              <a:t>ulicích</a:t>
            </a:r>
            <a:r>
              <a:rPr lang="en-US" sz="2000" dirty="0" smtClean="0"/>
              <a:t> </a:t>
            </a:r>
            <a:r>
              <a:rPr lang="en-US" sz="2000" dirty="0" err="1" smtClean="0"/>
              <a:t>druhé</a:t>
            </a:r>
            <a:r>
              <a:rPr lang="en-US" sz="2000" dirty="0" smtClean="0"/>
              <a:t> </a:t>
            </a:r>
            <a:r>
              <a:rPr lang="en-US" sz="2000" dirty="0" err="1" smtClean="0"/>
              <a:t>poloviny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19.století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M</a:t>
            </a:r>
            <a:r>
              <a:rPr lang="en-US" sz="2000" dirty="0" err="1" smtClean="0"/>
              <a:t>óda</a:t>
            </a:r>
            <a:r>
              <a:rPr lang="en-US" sz="2000" dirty="0" smtClean="0"/>
              <a:t> </a:t>
            </a:r>
            <a:r>
              <a:rPr lang="en-US" sz="2000" dirty="0" err="1" smtClean="0"/>
              <a:t>jako</a:t>
            </a:r>
            <a:r>
              <a:rPr lang="en-US" sz="2000" dirty="0" smtClean="0"/>
              <a:t> 3-členka </a:t>
            </a:r>
            <a:r>
              <a:rPr lang="en-US" sz="2000" dirty="0" err="1" smtClean="0"/>
              <a:t>spojující</a:t>
            </a:r>
            <a:r>
              <a:rPr lang="en-US" sz="2000" dirty="0" smtClean="0"/>
              <a:t> </a:t>
            </a:r>
            <a:r>
              <a:rPr lang="en-US" sz="2000" dirty="0" err="1" smtClean="0"/>
              <a:t>šaty</a:t>
            </a:r>
            <a:r>
              <a:rPr lang="en-US" sz="2000" dirty="0" smtClean="0"/>
              <a:t>, </a:t>
            </a:r>
            <a:r>
              <a:rPr lang="en-US" sz="2000" dirty="0" err="1" smtClean="0"/>
              <a:t>ženství</a:t>
            </a:r>
            <a:r>
              <a:rPr lang="en-US" sz="2000" dirty="0" smtClean="0"/>
              <a:t> a </a:t>
            </a:r>
            <a:r>
              <a:rPr lang="en-US" sz="2000" dirty="0" err="1" smtClean="0"/>
              <a:t>smrt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P</a:t>
            </a:r>
            <a:r>
              <a:rPr lang="en-US" sz="2000" dirty="0" err="1" smtClean="0"/>
              <a:t>ředstavuje</a:t>
            </a:r>
            <a:r>
              <a:rPr lang="en-US" sz="2000" dirty="0" smtClean="0"/>
              <a:t> </a:t>
            </a:r>
            <a:r>
              <a:rPr lang="en-US" sz="2000" dirty="0" err="1" smtClean="0"/>
              <a:t>výsostně</a:t>
            </a:r>
            <a:r>
              <a:rPr lang="en-US" sz="2000" dirty="0" smtClean="0"/>
              <a:t> </a:t>
            </a:r>
            <a:r>
              <a:rPr lang="en-US" sz="2000" dirty="0" err="1" smtClean="0"/>
              <a:t>femininní</a:t>
            </a:r>
            <a:r>
              <a:rPr lang="en-US" sz="2000" dirty="0" smtClean="0"/>
              <a:t> </a:t>
            </a:r>
            <a:r>
              <a:rPr lang="en-US" sz="2000" dirty="0" err="1" smtClean="0"/>
              <a:t>doménu</a:t>
            </a:r>
            <a:r>
              <a:rPr lang="en-US" sz="2000" dirty="0" smtClean="0"/>
              <a:t>, </a:t>
            </a:r>
            <a:r>
              <a:rPr lang="en-US" sz="2000" dirty="0" err="1" smtClean="0"/>
              <a:t>protože</a:t>
            </a:r>
            <a:r>
              <a:rPr lang="en-US" sz="2000" dirty="0" smtClean="0"/>
              <a:t> </a:t>
            </a:r>
            <a:r>
              <a:rPr lang="en-US" sz="2000" dirty="0" err="1" smtClean="0"/>
              <a:t>jsme</a:t>
            </a:r>
            <a:r>
              <a:rPr lang="en-US" sz="2000" dirty="0" smtClean="0"/>
              <a:t> v </a:t>
            </a:r>
            <a:r>
              <a:rPr lang="en-US" sz="2000" dirty="0" err="1" smtClean="0"/>
              <a:t>době</a:t>
            </a:r>
            <a:r>
              <a:rPr lang="en-US" sz="2000" dirty="0" smtClean="0"/>
              <a:t> “</a:t>
            </a:r>
            <a:r>
              <a:rPr lang="en-US" sz="2000" dirty="0" err="1" smtClean="0"/>
              <a:t>mužského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	</a:t>
            </a:r>
            <a:r>
              <a:rPr lang="en-US" sz="2000" dirty="0" err="1" smtClean="0"/>
              <a:t>zříkání</a:t>
            </a:r>
            <a:r>
              <a:rPr lang="en-US" sz="2000" dirty="0" smtClean="0"/>
              <a:t> se </a:t>
            </a:r>
            <a:r>
              <a:rPr lang="en-US" sz="2000" dirty="0" err="1" smtClean="0"/>
              <a:t>módy</a:t>
            </a:r>
            <a:r>
              <a:rPr lang="en-US" sz="2000" dirty="0" smtClean="0"/>
              <a:t>”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Nese</a:t>
            </a:r>
            <a:r>
              <a:rPr lang="en-US" sz="2000" dirty="0" smtClean="0"/>
              <a:t> v </a:t>
            </a:r>
            <a:r>
              <a:rPr lang="en-US" sz="2000" dirty="0" err="1" smtClean="0"/>
              <a:t>sobě</a:t>
            </a:r>
            <a:r>
              <a:rPr lang="en-US" sz="2000" dirty="0" smtClean="0"/>
              <a:t> </a:t>
            </a:r>
            <a:r>
              <a:rPr lang="en-US" sz="2000" dirty="0" err="1" smtClean="0"/>
              <a:t>přítomnost</a:t>
            </a:r>
            <a:r>
              <a:rPr lang="en-US" sz="2000" dirty="0" smtClean="0"/>
              <a:t> </a:t>
            </a:r>
            <a:r>
              <a:rPr lang="en-US" sz="2000" dirty="0" err="1" smtClean="0"/>
              <a:t>smrti</a:t>
            </a:r>
            <a:r>
              <a:rPr lang="en-US" sz="2000" dirty="0" smtClean="0"/>
              <a:t> </a:t>
            </a:r>
            <a:r>
              <a:rPr lang="en-US" sz="2000" dirty="0" err="1" smtClean="0"/>
              <a:t>díky</a:t>
            </a:r>
            <a:r>
              <a:rPr lang="en-US" sz="2000" dirty="0" smtClean="0"/>
              <a:t> </a:t>
            </a:r>
            <a:r>
              <a:rPr lang="en-US" sz="2000" dirty="0" err="1" smtClean="0"/>
              <a:t>postavě</a:t>
            </a:r>
            <a:r>
              <a:rPr lang="en-US" sz="2000" dirty="0" smtClean="0"/>
              <a:t> </a:t>
            </a:r>
            <a:r>
              <a:rPr lang="en-US" sz="2000" dirty="0" err="1" smtClean="0"/>
              <a:t>pařížské</a:t>
            </a:r>
            <a:r>
              <a:rPr lang="en-US" sz="2000" dirty="0" smtClean="0"/>
              <a:t> </a:t>
            </a:r>
            <a:r>
              <a:rPr lang="en-US" sz="2000" dirty="0" err="1" smtClean="0"/>
              <a:t>kurtizány</a:t>
            </a:r>
            <a:r>
              <a:rPr lang="en-US" sz="2000" dirty="0" smtClean="0"/>
              <a:t> – </a:t>
            </a:r>
            <a:r>
              <a:rPr lang="en-US" sz="2000" dirty="0" err="1" smtClean="0"/>
              <a:t>vysoce</a:t>
            </a:r>
            <a:r>
              <a:rPr lang="en-US" sz="2000" dirty="0" smtClean="0"/>
              <a:t> </a:t>
            </a:r>
            <a:r>
              <a:rPr lang="en-US" sz="2000" dirty="0" err="1" smtClean="0"/>
              <a:t>elegantní</a:t>
            </a:r>
            <a:r>
              <a:rPr lang="en-US" sz="2000" dirty="0" smtClean="0"/>
              <a:t> </a:t>
            </a:r>
            <a:r>
              <a:rPr lang="en-US" sz="2000" dirty="0" err="1" smtClean="0"/>
              <a:t>luxusní</a:t>
            </a:r>
            <a:r>
              <a:rPr lang="en-US" sz="2000" dirty="0" smtClean="0"/>
              <a:t> </a:t>
            </a:r>
            <a:r>
              <a:rPr lang="en-US" sz="2000" dirty="0" err="1" smtClean="0"/>
              <a:t>prostitutky</a:t>
            </a:r>
            <a:r>
              <a:rPr lang="en-US" sz="2000" dirty="0" smtClean="0"/>
              <a:t>, </a:t>
            </a:r>
            <a:r>
              <a:rPr lang="en-US" sz="2000" dirty="0" err="1" smtClean="0"/>
              <a:t>která</a:t>
            </a:r>
            <a:r>
              <a:rPr lang="en-US" sz="2000" dirty="0" smtClean="0"/>
              <a:t> </a:t>
            </a:r>
            <a:r>
              <a:rPr lang="en-US" sz="2000" dirty="0" err="1" smtClean="0"/>
              <a:t>muže</a:t>
            </a:r>
            <a:r>
              <a:rPr lang="en-US" sz="2000" dirty="0" smtClean="0"/>
              <a:t> </a:t>
            </a:r>
            <a:r>
              <a:rPr lang="en-US" sz="2000" dirty="0" err="1" smtClean="0"/>
              <a:t>dráždí</a:t>
            </a:r>
            <a:r>
              <a:rPr lang="en-US" sz="2000" dirty="0" smtClean="0"/>
              <a:t> </a:t>
            </a:r>
            <a:r>
              <a:rPr lang="en-US" sz="2000" dirty="0" err="1" smtClean="0"/>
              <a:t>svým</a:t>
            </a:r>
            <a:r>
              <a:rPr lang="en-US" sz="2000" dirty="0" smtClean="0"/>
              <a:t> </a:t>
            </a:r>
            <a:r>
              <a:rPr lang="en-US" sz="2000" dirty="0" err="1" smtClean="0"/>
              <a:t>šarmem</a:t>
            </a:r>
            <a:r>
              <a:rPr lang="en-US" sz="2000" dirty="0" smtClean="0"/>
              <a:t> a </a:t>
            </a:r>
            <a:r>
              <a:rPr lang="en-US" sz="2000" dirty="0" err="1" smtClean="0"/>
              <a:t>oděvy</a:t>
            </a:r>
            <a:r>
              <a:rPr lang="en-US" sz="2000" dirty="0" smtClean="0"/>
              <a:t>, </a:t>
            </a:r>
            <a:r>
              <a:rPr lang="en-US" sz="2000" dirty="0" err="1" smtClean="0"/>
              <a:t>avšak</a:t>
            </a:r>
            <a:r>
              <a:rPr lang="en-US" sz="2000" dirty="0" smtClean="0"/>
              <a:t> </a:t>
            </a:r>
            <a:r>
              <a:rPr lang="en-US" sz="2000" dirty="0" err="1" smtClean="0"/>
              <a:t>zároveň</a:t>
            </a:r>
            <a:r>
              <a:rPr lang="en-US" sz="2000" dirty="0" smtClean="0"/>
              <a:t> </a:t>
            </a:r>
            <a:r>
              <a:rPr lang="en-US" sz="2000" dirty="0" err="1" smtClean="0"/>
              <a:t>představuje</a:t>
            </a:r>
            <a:r>
              <a:rPr lang="en-US" sz="2000" dirty="0"/>
              <a:t> </a:t>
            </a:r>
            <a:r>
              <a:rPr lang="en-US" sz="2000" dirty="0" err="1" smtClean="0"/>
              <a:t>smrtelnou</a:t>
            </a:r>
            <a:r>
              <a:rPr lang="en-US" sz="2000" dirty="0" smtClean="0"/>
              <a:t> </a:t>
            </a:r>
            <a:r>
              <a:rPr lang="en-US" sz="2000" dirty="0" err="1" smtClean="0"/>
              <a:t>hrozbu</a:t>
            </a:r>
            <a:r>
              <a:rPr lang="en-US" sz="2000" dirty="0" smtClean="0"/>
              <a:t> (</a:t>
            </a:r>
            <a:r>
              <a:rPr lang="en-US" sz="2000" dirty="0" err="1" smtClean="0"/>
              <a:t>pohlavní</a:t>
            </a:r>
            <a:r>
              <a:rPr lang="en-US" sz="2000" dirty="0" smtClean="0"/>
              <a:t> </a:t>
            </a:r>
            <a:r>
              <a:rPr lang="en-US" sz="2000" dirty="0" err="1" smtClean="0"/>
              <a:t>choroby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Móda</a:t>
            </a:r>
            <a:r>
              <a:rPr lang="en-US" sz="2000" dirty="0" smtClean="0"/>
              <a:t>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transhistorické</a:t>
            </a:r>
            <a:r>
              <a:rPr lang="en-US" sz="2000" dirty="0" smtClean="0"/>
              <a:t> </a:t>
            </a:r>
            <a:r>
              <a:rPr lang="en-US" sz="2000" dirty="0" err="1" smtClean="0"/>
              <a:t>zobrazení</a:t>
            </a:r>
            <a:r>
              <a:rPr lang="en-US" sz="2000" dirty="0" smtClean="0"/>
              <a:t>  - </a:t>
            </a:r>
            <a:r>
              <a:rPr lang="en-US" sz="2000" dirty="0" err="1" smtClean="0"/>
              <a:t>čerpá</a:t>
            </a:r>
            <a:r>
              <a:rPr lang="en-US" sz="2000" dirty="0" smtClean="0"/>
              <a:t> z </a:t>
            </a:r>
            <a:r>
              <a:rPr lang="en-US" sz="2000" dirty="0" err="1" smtClean="0"/>
              <a:t>věcí</a:t>
            </a:r>
            <a:r>
              <a:rPr lang="en-US" sz="2000" dirty="0" smtClean="0"/>
              <a:t> </a:t>
            </a:r>
            <a:r>
              <a:rPr lang="en-US" sz="2000" dirty="0" err="1" smtClean="0"/>
              <a:t>minulých</a:t>
            </a:r>
            <a:r>
              <a:rPr lang="en-US" sz="2000" dirty="0" smtClean="0"/>
              <a:t> (retro, vintage), </a:t>
            </a:r>
            <a:r>
              <a:rPr lang="en-US" sz="2000" dirty="0" err="1" smtClean="0"/>
              <a:t>aby</a:t>
            </a:r>
            <a:r>
              <a:rPr lang="en-US" sz="2000" dirty="0" smtClean="0"/>
              <a:t> </a:t>
            </a:r>
            <a:r>
              <a:rPr lang="en-US" sz="2000" dirty="0" err="1" smtClean="0"/>
              <a:t>nám</a:t>
            </a:r>
            <a:r>
              <a:rPr lang="en-US" sz="2000" dirty="0" smtClean="0"/>
              <a:t> </a:t>
            </a:r>
            <a:r>
              <a:rPr lang="en-US" sz="2000" dirty="0" err="1" smtClean="0"/>
              <a:t>ukázala</a:t>
            </a:r>
            <a:r>
              <a:rPr lang="en-US" sz="2000" dirty="0" smtClean="0"/>
              <a:t> </a:t>
            </a:r>
            <a:r>
              <a:rPr lang="en-US" sz="2000" dirty="0" err="1" smtClean="0"/>
              <a:t>věci</a:t>
            </a:r>
            <a:r>
              <a:rPr lang="en-US" sz="2000" dirty="0" smtClean="0"/>
              <a:t> </a:t>
            </a:r>
            <a:r>
              <a:rPr lang="en-US" sz="2000" dirty="0" err="1" smtClean="0"/>
              <a:t>budoucí</a:t>
            </a:r>
            <a:r>
              <a:rPr lang="en-US" sz="2000" dirty="0" smtClean="0"/>
              <a:t> (trendy, </a:t>
            </a:r>
            <a:r>
              <a:rPr lang="en-US" sz="2000" dirty="0" err="1" smtClean="0"/>
              <a:t>nadčasové</a:t>
            </a:r>
            <a:r>
              <a:rPr lang="en-US" sz="2000" dirty="0" smtClean="0"/>
              <a:t> </a:t>
            </a:r>
            <a:r>
              <a:rPr lang="en-US" sz="2000" dirty="0" err="1" smtClean="0"/>
              <a:t>oděvy</a:t>
            </a:r>
            <a:r>
              <a:rPr lang="en-US" sz="2000" dirty="0" smtClean="0"/>
              <a:t>) a to v </a:t>
            </a:r>
            <a:r>
              <a:rPr lang="en-US" sz="2000" dirty="0" err="1" smtClean="0"/>
              <a:t>momentu</a:t>
            </a:r>
            <a:r>
              <a:rPr lang="en-US" sz="2000" dirty="0" smtClean="0"/>
              <a:t>, </a:t>
            </a:r>
            <a:r>
              <a:rPr lang="en-US" sz="2000" dirty="0" err="1" smtClean="0"/>
              <a:t>který</a:t>
            </a:r>
            <a:r>
              <a:rPr lang="en-US" sz="2000" dirty="0" smtClean="0"/>
              <a:t> je </a:t>
            </a:r>
            <a:r>
              <a:rPr lang="en-US" sz="2000" dirty="0" err="1" smtClean="0"/>
              <a:t>absolutním</a:t>
            </a:r>
            <a:r>
              <a:rPr lang="en-US" sz="2000" dirty="0" smtClean="0"/>
              <a:t> </a:t>
            </a:r>
            <a:r>
              <a:rPr lang="en-US" sz="2000" dirty="0" err="1" smtClean="0"/>
              <a:t>vyjádřením</a:t>
            </a:r>
            <a:r>
              <a:rPr lang="en-US" sz="2000" dirty="0" smtClean="0"/>
              <a:t> </a:t>
            </a:r>
            <a:r>
              <a:rPr lang="en-US" sz="2000" dirty="0" err="1" smtClean="0"/>
              <a:t>nestabilní</a:t>
            </a:r>
            <a:r>
              <a:rPr lang="en-US" sz="2000" dirty="0" smtClean="0"/>
              <a:t> </a:t>
            </a:r>
            <a:r>
              <a:rPr lang="en-US" sz="2000" dirty="0" err="1" smtClean="0"/>
              <a:t>přítomnosti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79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_Let the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7450"/>
          <a:stretch/>
        </p:blipFill>
        <p:spPr>
          <a:xfrm>
            <a:off x="208757" y="3420024"/>
            <a:ext cx="4957984" cy="3178391"/>
          </a:xfrm>
          <a:prstGeom prst="rect">
            <a:avLst/>
          </a:prstGeom>
        </p:spPr>
      </p:pic>
      <p:pic>
        <p:nvPicPr>
          <p:cNvPr id="4" name="Picture 3" descr="Marie_Antoinette_Vogue_Edition_by_DiLancreRoyalt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" r="8993"/>
          <a:stretch/>
        </p:blipFill>
        <p:spPr>
          <a:xfrm>
            <a:off x="4734065" y="442708"/>
            <a:ext cx="4225098" cy="5954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442708"/>
            <a:ext cx="48878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 </a:t>
            </a:r>
            <a:r>
              <a:rPr lang="en-US" dirty="0" err="1" smtClean="0"/>
              <a:t>případě</a:t>
            </a:r>
            <a:r>
              <a:rPr lang="en-US" dirty="0" smtClean="0"/>
              <a:t> </a:t>
            </a:r>
            <a:r>
              <a:rPr lang="en-US" i="1" dirty="0" smtClean="0"/>
              <a:t>Marie </a:t>
            </a:r>
            <a:r>
              <a:rPr lang="en-US" i="1" dirty="0" err="1" smtClean="0"/>
              <a:t>Antoinetty</a:t>
            </a:r>
            <a:r>
              <a:rPr lang="en-US" i="1" dirty="0" smtClean="0"/>
              <a:t> </a:t>
            </a:r>
            <a:r>
              <a:rPr lang="en-US" dirty="0" err="1" smtClean="0"/>
              <a:t>slouží</a:t>
            </a:r>
            <a:r>
              <a:rPr lang="en-US" dirty="0" smtClean="0"/>
              <a:t> </a:t>
            </a:r>
            <a:r>
              <a:rPr lang="en-US" dirty="0" err="1" smtClean="0"/>
              <a:t>reálná</a:t>
            </a:r>
            <a:endParaRPr lang="en-US" dirty="0" smtClean="0"/>
          </a:p>
          <a:p>
            <a:r>
              <a:rPr lang="en-US" dirty="0" err="1"/>
              <a:t>h</a:t>
            </a:r>
            <a:r>
              <a:rPr lang="en-US" dirty="0" err="1" smtClean="0"/>
              <a:t>istorická</a:t>
            </a:r>
            <a:r>
              <a:rPr lang="en-US" dirty="0" smtClean="0"/>
              <a:t> </a:t>
            </a:r>
            <a:r>
              <a:rPr lang="en-US" dirty="0" err="1" smtClean="0"/>
              <a:t>postava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komentář</a:t>
            </a:r>
            <a:r>
              <a:rPr lang="en-US" dirty="0" smtClean="0"/>
              <a:t> k </a:t>
            </a:r>
            <a:r>
              <a:rPr lang="en-US" dirty="0" err="1" smtClean="0"/>
              <a:t>současnosti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Děje</a:t>
            </a:r>
            <a:r>
              <a:rPr lang="en-US" dirty="0" smtClean="0"/>
              <a:t> se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prostřednictvím</a:t>
            </a:r>
            <a:r>
              <a:rPr lang="en-US" dirty="0" smtClean="0"/>
              <a:t> </a:t>
            </a:r>
            <a:r>
              <a:rPr lang="en-US" dirty="0" err="1" smtClean="0"/>
              <a:t>hudby</a:t>
            </a:r>
            <a:r>
              <a:rPr lang="en-US" dirty="0" smtClean="0"/>
              <a:t> (</a:t>
            </a:r>
            <a:r>
              <a:rPr lang="en-US" dirty="0" err="1" smtClean="0"/>
              <a:t>postpunko</a:t>
            </a:r>
            <a:r>
              <a:rPr lang="en-US" dirty="0" smtClean="0"/>
              <a:t>-</a:t>
            </a:r>
          </a:p>
          <a:p>
            <a:r>
              <a:rPr lang="en-US" dirty="0" err="1"/>
              <a:t>v</a:t>
            </a:r>
            <a:r>
              <a:rPr lang="en-US" dirty="0" err="1" smtClean="0"/>
              <a:t>é</a:t>
            </a:r>
            <a:r>
              <a:rPr lang="en-US" dirty="0" smtClean="0"/>
              <a:t> a </a:t>
            </a:r>
            <a:r>
              <a:rPr lang="en-US" dirty="0" err="1" smtClean="0"/>
              <a:t>novoromantické</a:t>
            </a:r>
            <a:r>
              <a:rPr lang="en-US" dirty="0" smtClean="0"/>
              <a:t> </a:t>
            </a:r>
            <a:r>
              <a:rPr lang="en-US" dirty="0" err="1" smtClean="0"/>
              <a:t>songy</a:t>
            </a:r>
            <a:r>
              <a:rPr lang="en-US" dirty="0" smtClean="0"/>
              <a:t>), </a:t>
            </a:r>
            <a:r>
              <a:rPr lang="en-US" dirty="0" err="1" smtClean="0"/>
              <a:t>herectvím</a:t>
            </a:r>
            <a:r>
              <a:rPr lang="en-US" dirty="0" smtClean="0"/>
              <a:t> (</a:t>
            </a:r>
            <a:r>
              <a:rPr lang="en-US" dirty="0" err="1" smtClean="0"/>
              <a:t>akcent</a:t>
            </a:r>
            <a:endParaRPr lang="en-US" dirty="0" smtClean="0"/>
          </a:p>
          <a:p>
            <a:r>
              <a:rPr lang="en-US" dirty="0" err="1" smtClean="0"/>
              <a:t>Východního</a:t>
            </a:r>
            <a:r>
              <a:rPr lang="en-US" dirty="0" smtClean="0"/>
              <a:t> </a:t>
            </a:r>
            <a:r>
              <a:rPr lang="en-US" dirty="0" err="1" smtClean="0"/>
              <a:t>pobřeží</a:t>
            </a:r>
            <a:r>
              <a:rPr lang="en-US" dirty="0" smtClean="0"/>
              <a:t> USA), </a:t>
            </a:r>
            <a:r>
              <a:rPr lang="en-US" dirty="0" err="1" smtClean="0"/>
              <a:t>zcizujícími</a:t>
            </a:r>
            <a:r>
              <a:rPr lang="en-US" dirty="0" smtClean="0"/>
              <a:t> </a:t>
            </a:r>
            <a:r>
              <a:rPr lang="en-US" dirty="0" err="1" smtClean="0"/>
              <a:t>efekty</a:t>
            </a:r>
            <a:endParaRPr lang="en-US" dirty="0" smtClean="0"/>
          </a:p>
          <a:p>
            <a:r>
              <a:rPr lang="en-US" dirty="0" smtClean="0"/>
              <a:t>(Kirsten </a:t>
            </a:r>
            <a:r>
              <a:rPr lang="en-US" dirty="0" err="1" smtClean="0"/>
              <a:t>Dunst</a:t>
            </a:r>
            <a:r>
              <a:rPr lang="en-US" dirty="0" smtClean="0"/>
              <a:t> </a:t>
            </a:r>
            <a:r>
              <a:rPr lang="en-US" dirty="0" err="1" smtClean="0"/>
              <a:t>pohlíží</a:t>
            </a:r>
            <a:r>
              <a:rPr lang="en-US" dirty="0" smtClean="0"/>
              <a:t> </a:t>
            </a:r>
            <a:r>
              <a:rPr lang="en-US" dirty="0" err="1" smtClean="0"/>
              <a:t>přímo</a:t>
            </a:r>
            <a:r>
              <a:rPr lang="en-US" dirty="0" smtClean="0"/>
              <a:t> do </a:t>
            </a:r>
            <a:r>
              <a:rPr lang="en-US" dirty="0" err="1" smtClean="0"/>
              <a:t>kamery</a:t>
            </a:r>
            <a:r>
              <a:rPr lang="en-US" dirty="0" smtClean="0"/>
              <a:t>), </a:t>
            </a:r>
            <a:r>
              <a:rPr lang="en-US" dirty="0" err="1" smtClean="0"/>
              <a:t>lako</a:t>
            </a:r>
            <a:r>
              <a:rPr lang="en-US" dirty="0" smtClean="0"/>
              <a:t>-</a:t>
            </a:r>
          </a:p>
          <a:p>
            <a:r>
              <a:rPr lang="en-US" dirty="0" err="1"/>
              <a:t>n</a:t>
            </a:r>
            <a:r>
              <a:rPr lang="en-US" dirty="0" err="1" smtClean="0"/>
              <a:t>ičností</a:t>
            </a:r>
            <a:r>
              <a:rPr lang="en-US" dirty="0" smtClean="0"/>
              <a:t> </a:t>
            </a:r>
            <a:r>
              <a:rPr lang="en-US" dirty="0" err="1" smtClean="0"/>
              <a:t>dialogů</a:t>
            </a:r>
            <a:r>
              <a:rPr lang="en-US" dirty="0" smtClean="0"/>
              <a:t> (</a:t>
            </a:r>
            <a:r>
              <a:rPr lang="en-US" dirty="0" err="1" smtClean="0"/>
              <a:t>pikturální</a:t>
            </a:r>
            <a:r>
              <a:rPr lang="en-US" dirty="0" smtClean="0"/>
              <a:t> </a:t>
            </a:r>
            <a:r>
              <a:rPr lang="en-US" dirty="0" err="1" smtClean="0"/>
              <a:t>narace</a:t>
            </a:r>
            <a:r>
              <a:rPr lang="en-US" dirty="0" smtClean="0"/>
              <a:t>) a </a:t>
            </a:r>
            <a:r>
              <a:rPr lang="en-US" dirty="0" err="1" smtClean="0"/>
              <a:t>kostýmy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střihově</a:t>
            </a:r>
            <a:r>
              <a:rPr lang="en-US" dirty="0" smtClean="0"/>
              <a:t> </a:t>
            </a:r>
            <a:r>
              <a:rPr lang="en-US" dirty="0" err="1" smtClean="0"/>
              <a:t>šaty</a:t>
            </a:r>
            <a:r>
              <a:rPr lang="en-US" dirty="0" smtClean="0"/>
              <a:t> </a:t>
            </a:r>
            <a:r>
              <a:rPr lang="en-US" dirty="0" err="1" smtClean="0"/>
              <a:t>odpovídají</a:t>
            </a:r>
            <a:r>
              <a:rPr lang="en-US" dirty="0" smtClean="0"/>
              <a:t>, </a:t>
            </a:r>
            <a:r>
              <a:rPr lang="en-US" dirty="0" err="1" smtClean="0"/>
              <a:t>avšak</a:t>
            </a:r>
            <a:r>
              <a:rPr lang="en-US" dirty="0" smtClean="0"/>
              <a:t> </a:t>
            </a:r>
            <a:r>
              <a:rPr lang="en-US" dirty="0" err="1" smtClean="0"/>
              <a:t>barevná</a:t>
            </a:r>
            <a:r>
              <a:rPr lang="en-US" dirty="0" smtClean="0"/>
              <a:t> </a:t>
            </a:r>
            <a:r>
              <a:rPr lang="en-US" dirty="0" err="1" smtClean="0"/>
              <a:t>škála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nekopíruje</a:t>
            </a:r>
            <a:r>
              <a:rPr lang="en-US" dirty="0" smtClean="0"/>
              <a:t> </a:t>
            </a:r>
            <a:r>
              <a:rPr lang="en-US" dirty="0" err="1" smtClean="0"/>
              <a:t>typické</a:t>
            </a:r>
            <a:r>
              <a:rPr lang="en-US" dirty="0" smtClean="0"/>
              <a:t> </a:t>
            </a:r>
            <a:r>
              <a:rPr lang="en-US" dirty="0" err="1" smtClean="0"/>
              <a:t>barvy</a:t>
            </a:r>
            <a:r>
              <a:rPr lang="en-US" dirty="0" smtClean="0"/>
              <a:t> </a:t>
            </a:r>
            <a:r>
              <a:rPr lang="en-US" dirty="0" err="1" smtClean="0"/>
              <a:t>Bourbonů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84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M</a:t>
            </a:r>
            <a:r>
              <a:rPr lang="en-US" sz="3600" dirty="0" err="1" smtClean="0"/>
              <a:t>óda</a:t>
            </a:r>
            <a:r>
              <a:rPr lang="en-US" sz="3600" dirty="0" smtClean="0"/>
              <a:t> </a:t>
            </a:r>
            <a:r>
              <a:rPr lang="en-US" sz="3600" dirty="0" err="1" smtClean="0"/>
              <a:t>jako</a:t>
            </a:r>
            <a:r>
              <a:rPr lang="en-US" sz="3600" dirty="0" smtClean="0"/>
              <a:t> </a:t>
            </a:r>
            <a:r>
              <a:rPr lang="en-US" sz="3600" dirty="0" err="1" smtClean="0"/>
              <a:t>předzvěst</a:t>
            </a:r>
            <a:r>
              <a:rPr lang="en-US" sz="3600" dirty="0" smtClean="0"/>
              <a:t> </a:t>
            </a:r>
            <a:r>
              <a:rPr lang="en-US" sz="3600" dirty="0" err="1" smtClean="0"/>
              <a:t>budoucnosti</a:t>
            </a:r>
            <a:r>
              <a:rPr lang="en-US" sz="3600" dirty="0" smtClean="0"/>
              <a:t> / </a:t>
            </a:r>
            <a:br>
              <a:rPr lang="en-US" sz="3600" dirty="0" smtClean="0"/>
            </a:br>
            <a:r>
              <a:rPr lang="en-US" sz="3600" dirty="0" smtClean="0"/>
              <a:t>Haute couture </a:t>
            </a:r>
            <a:r>
              <a:rPr lang="en-US" sz="3600" dirty="0" err="1" smtClean="0"/>
              <a:t>kolekce</a:t>
            </a:r>
            <a:r>
              <a:rPr lang="en-US" sz="3600" dirty="0" smtClean="0"/>
              <a:t> </a:t>
            </a:r>
            <a:r>
              <a:rPr lang="en-US" sz="3600" dirty="0" err="1" smtClean="0"/>
              <a:t>inspirované</a:t>
            </a:r>
            <a:r>
              <a:rPr lang="en-US" sz="3600" dirty="0" smtClean="0"/>
              <a:t> </a:t>
            </a:r>
            <a:r>
              <a:rPr lang="en-US" sz="3600" dirty="0" err="1" smtClean="0"/>
              <a:t>filmem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2007 – Dior (John Galliano) </a:t>
            </a:r>
            <a:endParaRPr lang="en-US" dirty="0"/>
          </a:p>
        </p:txBody>
      </p:sp>
      <p:pic>
        <p:nvPicPr>
          <p:cNvPr id="7" name="Content Placeholder 6" descr="Galiano_Anotinetta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98" r="-3599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2009 – Chanel (Karl Lagerfeld)</a:t>
            </a:r>
            <a:endParaRPr lang="en-US" dirty="0"/>
          </a:p>
        </p:txBody>
      </p:sp>
      <p:pic>
        <p:nvPicPr>
          <p:cNvPr id="8" name="Content Placeholder 7" descr="Chanel 2009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8" r="-26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171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2288" y="4366159"/>
            <a:ext cx="5486400" cy="800172"/>
          </a:xfrm>
        </p:spPr>
        <p:txBody>
          <a:bodyPr>
            <a:noAutofit/>
          </a:bodyPr>
          <a:lstStyle/>
          <a:p>
            <a:r>
              <a:rPr lang="en-US" sz="2100" dirty="0" err="1" smtClean="0"/>
              <a:t>Bytostná</a:t>
            </a:r>
            <a:r>
              <a:rPr lang="en-US" sz="2100" dirty="0" smtClean="0"/>
              <a:t> </a:t>
            </a:r>
            <a:r>
              <a:rPr lang="en-US" sz="2100" dirty="0" err="1" smtClean="0"/>
              <a:t>morbidita</a:t>
            </a:r>
            <a:r>
              <a:rPr lang="en-US" sz="2100" dirty="0" smtClean="0"/>
              <a:t> </a:t>
            </a:r>
            <a:r>
              <a:rPr lang="en-US" sz="2100" dirty="0" err="1" smtClean="0"/>
              <a:t>m</a:t>
            </a:r>
            <a:r>
              <a:rPr lang="en-US" sz="2100" dirty="0" err="1" smtClean="0"/>
              <a:t>ódy</a:t>
            </a:r>
            <a:r>
              <a:rPr lang="en-US" sz="2100" dirty="0" smtClean="0"/>
              <a:t> </a:t>
            </a:r>
            <a:r>
              <a:rPr lang="en-US" sz="2100" dirty="0" err="1" smtClean="0"/>
              <a:t>podle</a:t>
            </a:r>
            <a:r>
              <a:rPr lang="en-US" sz="2100" dirty="0" smtClean="0"/>
              <a:t> W. </a:t>
            </a:r>
            <a:r>
              <a:rPr lang="en-US" sz="2100" dirty="0" err="1" smtClean="0"/>
              <a:t>Benjamina</a:t>
            </a:r>
            <a:endParaRPr lang="en-US" sz="2100" dirty="0"/>
          </a:p>
        </p:txBody>
      </p:sp>
      <p:pic>
        <p:nvPicPr>
          <p:cNvPr id="10" name="Picture Placeholder 9" descr="VS_Sperky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r="14896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34042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Ideální</a:t>
            </a:r>
            <a:r>
              <a:rPr lang="en-US" sz="2000" dirty="0" smtClean="0"/>
              <a:t> </a:t>
            </a:r>
            <a:r>
              <a:rPr lang="en-US" sz="2000" dirty="0" err="1" smtClean="0"/>
              <a:t>prezentace</a:t>
            </a:r>
            <a:r>
              <a:rPr lang="en-US" sz="2000" dirty="0" smtClean="0"/>
              <a:t> </a:t>
            </a:r>
            <a:r>
              <a:rPr lang="en-US" sz="2000" dirty="0" err="1" smtClean="0"/>
              <a:t>šperků</a:t>
            </a:r>
            <a:r>
              <a:rPr lang="en-US" sz="2000" dirty="0" smtClean="0"/>
              <a:t>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neživý</a:t>
            </a:r>
            <a:r>
              <a:rPr lang="en-US" sz="2000" dirty="0" smtClean="0"/>
              <a:t> fragment </a:t>
            </a:r>
            <a:r>
              <a:rPr lang="en-US" sz="2000" dirty="0" err="1" smtClean="0"/>
              <a:t>ženského</a:t>
            </a:r>
            <a:r>
              <a:rPr lang="en-US" sz="2000" dirty="0" smtClean="0"/>
              <a:t> </a:t>
            </a:r>
            <a:r>
              <a:rPr lang="en-US" sz="2000" dirty="0" err="1" smtClean="0"/>
              <a:t>těla</a:t>
            </a:r>
            <a:r>
              <a:rPr lang="en-US" sz="2000" dirty="0"/>
              <a:t> </a:t>
            </a:r>
            <a:r>
              <a:rPr lang="en-US" sz="2000" dirty="0" smtClean="0"/>
              <a:t>=&gt; </a:t>
            </a:r>
            <a:r>
              <a:rPr lang="en-US" sz="2000" dirty="0" err="1" smtClean="0"/>
              <a:t>konfůze</a:t>
            </a:r>
            <a:r>
              <a:rPr lang="en-US" sz="2000" dirty="0" smtClean="0"/>
              <a:t> </a:t>
            </a:r>
            <a:r>
              <a:rPr lang="en-US" sz="2000" dirty="0" err="1" smtClean="0"/>
              <a:t>organického</a:t>
            </a:r>
            <a:r>
              <a:rPr lang="en-US" sz="2000" dirty="0" smtClean="0"/>
              <a:t> a </a:t>
            </a:r>
            <a:r>
              <a:rPr lang="en-US" sz="2000" dirty="0" err="1" smtClean="0"/>
              <a:t>anorganického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166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_Gejzí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>
          <a:xfrm>
            <a:off x="0" y="0"/>
            <a:ext cx="9144000" cy="2936060"/>
          </a:xfrm>
          <a:prstGeom prst="rect">
            <a:avLst/>
          </a:prstGeom>
        </p:spPr>
      </p:pic>
      <p:pic>
        <p:nvPicPr>
          <p:cNvPr id="6" name="Picture 5" descr="MA_Loznic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" b="6397"/>
          <a:stretch/>
        </p:blipFill>
        <p:spPr>
          <a:xfrm>
            <a:off x="0" y="996511"/>
            <a:ext cx="9144000" cy="3879098"/>
          </a:xfrm>
          <a:prstGeom prst="rect">
            <a:avLst/>
          </a:prstGeom>
        </p:spPr>
      </p:pic>
      <p:pic>
        <p:nvPicPr>
          <p:cNvPr id="7" name="Picture 6" descr="MA_poprava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5"/>
            <a:ext cx="9144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_Poprav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86125"/>
          </a:xfrm>
          <a:prstGeom prst="rect">
            <a:avLst/>
          </a:prstGeom>
        </p:spPr>
      </p:pic>
      <p:pic>
        <p:nvPicPr>
          <p:cNvPr id="3" name="Picture 2" descr="MA_Convers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8" b="7220"/>
          <a:stretch/>
        </p:blipFill>
        <p:spPr>
          <a:xfrm>
            <a:off x="0" y="0"/>
            <a:ext cx="9144000" cy="4018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487924"/>
            <a:ext cx="92426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900" dirty="0" err="1" smtClean="0"/>
              <a:t>Kolekce</a:t>
            </a:r>
            <a:r>
              <a:rPr lang="en-US" sz="1900" dirty="0" smtClean="0"/>
              <a:t> bot z </a:t>
            </a:r>
            <a:r>
              <a:rPr lang="en-US" sz="1900" dirty="0" err="1" smtClean="0"/>
              <a:t>dílny</a:t>
            </a:r>
            <a:r>
              <a:rPr lang="en-US" sz="1900" dirty="0" smtClean="0"/>
              <a:t> </a:t>
            </a:r>
            <a:r>
              <a:rPr lang="en-US" sz="1900" dirty="0" err="1" smtClean="0"/>
              <a:t>Manolo</a:t>
            </a:r>
            <a:r>
              <a:rPr lang="en-US" sz="1900" dirty="0" smtClean="0"/>
              <a:t> </a:t>
            </a:r>
            <a:r>
              <a:rPr lang="en-US" sz="1900" dirty="0" err="1" smtClean="0"/>
              <a:t>Blahnika</a:t>
            </a:r>
            <a:r>
              <a:rPr lang="en-US" sz="1900" dirty="0" smtClean="0"/>
              <a:t> </a:t>
            </a:r>
            <a:r>
              <a:rPr lang="en-US" sz="1900" dirty="0" err="1" smtClean="0"/>
              <a:t>ušitá</a:t>
            </a:r>
            <a:r>
              <a:rPr lang="en-US" sz="1900" dirty="0" smtClean="0"/>
              <a:t> </a:t>
            </a:r>
            <a:r>
              <a:rPr lang="en-US" sz="1900" dirty="0" err="1" smtClean="0"/>
              <a:t>speciálně</a:t>
            </a:r>
            <a:r>
              <a:rPr lang="en-US" sz="1900" dirty="0" smtClean="0"/>
              <a:t> pro film </a:t>
            </a:r>
            <a:r>
              <a:rPr lang="en-US" sz="1900" dirty="0" err="1" smtClean="0"/>
              <a:t>vs</a:t>
            </a:r>
            <a:r>
              <a:rPr lang="en-US" sz="1900" dirty="0" smtClean="0"/>
              <a:t> </a:t>
            </a:r>
            <a:r>
              <a:rPr lang="en-US" sz="1900" dirty="0" err="1" smtClean="0"/>
              <a:t>pohozené</a:t>
            </a:r>
            <a:r>
              <a:rPr lang="en-US" sz="1900" dirty="0" smtClean="0"/>
              <a:t> </a:t>
            </a:r>
            <a:r>
              <a:rPr lang="en-US" sz="1900" dirty="0" err="1" smtClean="0"/>
              <a:t>Conversky</a:t>
            </a:r>
            <a:endParaRPr lang="en-US" sz="1900" dirty="0" smtClean="0"/>
          </a:p>
          <a:p>
            <a:pPr marL="285750" indent="-285750">
              <a:buFont typeface="Arial"/>
              <a:buChar char="•"/>
            </a:pPr>
            <a:r>
              <a:rPr lang="en-US" sz="1900" dirty="0" err="1" smtClean="0"/>
              <a:t>Objekty</a:t>
            </a:r>
            <a:r>
              <a:rPr lang="en-US" sz="1900" dirty="0" smtClean="0"/>
              <a:t> </a:t>
            </a:r>
            <a:r>
              <a:rPr lang="en-US" sz="1900" dirty="0" err="1" smtClean="0"/>
              <a:t>vytržené</a:t>
            </a:r>
            <a:r>
              <a:rPr lang="en-US" sz="1900" dirty="0" smtClean="0"/>
              <a:t> </a:t>
            </a:r>
            <a:r>
              <a:rPr lang="en-US" sz="1900" dirty="0" err="1" smtClean="0"/>
              <a:t>ze</a:t>
            </a:r>
            <a:r>
              <a:rPr lang="en-US" sz="1900" dirty="0" smtClean="0"/>
              <a:t> </a:t>
            </a:r>
            <a:r>
              <a:rPr lang="en-US" sz="1900" dirty="0" err="1" smtClean="0"/>
              <a:t>své</a:t>
            </a:r>
            <a:r>
              <a:rPr lang="en-US" sz="1900" dirty="0" smtClean="0"/>
              <a:t> </a:t>
            </a:r>
            <a:r>
              <a:rPr lang="en-US" sz="1900" dirty="0" err="1" smtClean="0"/>
              <a:t>přirozené</a:t>
            </a:r>
            <a:r>
              <a:rPr lang="en-US" sz="1900" dirty="0" smtClean="0"/>
              <a:t> temporality a </a:t>
            </a:r>
            <a:r>
              <a:rPr lang="en-US" sz="1900" dirty="0" err="1" smtClean="0"/>
              <a:t>ledabyle</a:t>
            </a:r>
            <a:r>
              <a:rPr lang="en-US" sz="1900" dirty="0" smtClean="0"/>
              <a:t> </a:t>
            </a:r>
            <a:r>
              <a:rPr lang="en-US" sz="1900" dirty="0" err="1" smtClean="0"/>
              <a:t>položené</a:t>
            </a:r>
            <a:r>
              <a:rPr lang="en-US" sz="1900" dirty="0" smtClean="0"/>
              <a:t> </a:t>
            </a:r>
            <a:r>
              <a:rPr lang="en-US" sz="1900" dirty="0" err="1" smtClean="0"/>
              <a:t>vedle</a:t>
            </a:r>
            <a:r>
              <a:rPr lang="en-US" sz="1900" dirty="0" smtClean="0"/>
              <a:t> </a:t>
            </a:r>
            <a:r>
              <a:rPr lang="en-US" sz="1900" dirty="0" err="1" smtClean="0"/>
              <a:t>sebe</a:t>
            </a:r>
            <a:r>
              <a:rPr lang="en-US" sz="1900" dirty="0" smtClean="0"/>
              <a:t> </a:t>
            </a:r>
            <a:r>
              <a:rPr lang="en-US" sz="1900" dirty="0" err="1" smtClean="0"/>
              <a:t>mají</a:t>
            </a:r>
            <a:r>
              <a:rPr lang="en-US" sz="1900" dirty="0" smtClean="0"/>
              <a:t> </a:t>
            </a:r>
          </a:p>
          <a:p>
            <a:r>
              <a:rPr lang="en-US" sz="1900" dirty="0"/>
              <a:t>	</a:t>
            </a:r>
            <a:r>
              <a:rPr lang="en-US" sz="1900" dirty="0" err="1" smtClean="0"/>
              <a:t>potenciálně</a:t>
            </a:r>
            <a:r>
              <a:rPr lang="en-US" sz="1900" dirty="0" smtClean="0"/>
              <a:t> </a:t>
            </a:r>
            <a:r>
              <a:rPr lang="en-US" sz="1900" dirty="0" err="1" smtClean="0"/>
              <a:t>explozivní</a:t>
            </a:r>
            <a:r>
              <a:rPr lang="en-US" sz="1900" dirty="0" smtClean="0"/>
              <a:t> a </a:t>
            </a:r>
            <a:r>
              <a:rPr lang="en-US" sz="1900" dirty="0" err="1" smtClean="0"/>
              <a:t>podvratný</a:t>
            </a:r>
            <a:r>
              <a:rPr lang="en-US" sz="1900" dirty="0" smtClean="0"/>
              <a:t> </a:t>
            </a:r>
            <a:r>
              <a:rPr lang="en-US" sz="1900" dirty="0" err="1" smtClean="0"/>
              <a:t>charakter</a:t>
            </a:r>
            <a:r>
              <a:rPr lang="en-US" sz="1900" dirty="0" smtClean="0"/>
              <a:t> -&gt; </a:t>
            </a:r>
            <a:r>
              <a:rPr lang="en-US" sz="1900" dirty="0" err="1" smtClean="0"/>
              <a:t>jeden</a:t>
            </a:r>
            <a:r>
              <a:rPr lang="en-US" sz="1900" dirty="0" smtClean="0"/>
              <a:t> z </a:t>
            </a:r>
            <a:r>
              <a:rPr lang="en-US" sz="1900" dirty="0" err="1" smtClean="0"/>
              <a:t>nejčastěji</a:t>
            </a:r>
            <a:r>
              <a:rPr lang="en-US" sz="1900" dirty="0" smtClean="0"/>
              <a:t> </a:t>
            </a:r>
            <a:r>
              <a:rPr lang="en-US" sz="1900" dirty="0" err="1" smtClean="0"/>
              <a:t>citovaných</a:t>
            </a:r>
            <a:r>
              <a:rPr lang="en-US" sz="1900" dirty="0" smtClean="0"/>
              <a:t> a </a:t>
            </a:r>
            <a:r>
              <a:rPr lang="en-US" sz="1900" dirty="0" err="1" smtClean="0"/>
              <a:t>zárove</a:t>
            </a:r>
            <a:r>
              <a:rPr lang="en-US" sz="1900" dirty="0" err="1" smtClean="0"/>
              <a:t>ň</a:t>
            </a:r>
            <a:endParaRPr lang="en-US" sz="1900" dirty="0" smtClean="0"/>
          </a:p>
          <a:p>
            <a:r>
              <a:rPr lang="en-US" sz="1900" dirty="0"/>
              <a:t>	</a:t>
            </a:r>
            <a:r>
              <a:rPr lang="en-US" sz="1900" dirty="0" err="1" smtClean="0"/>
              <a:t>napadaných</a:t>
            </a:r>
            <a:r>
              <a:rPr lang="en-US" sz="1900" dirty="0" smtClean="0"/>
              <a:t> </a:t>
            </a:r>
            <a:r>
              <a:rPr lang="en-US" sz="1900" dirty="0" err="1" smtClean="0"/>
              <a:t>výjevů</a:t>
            </a:r>
            <a:r>
              <a:rPr lang="en-US" sz="1900" dirty="0" smtClean="0"/>
              <a:t> v </a:t>
            </a:r>
            <a:r>
              <a:rPr lang="en-US" sz="1900" dirty="0" err="1" smtClean="0"/>
              <a:t>Marii</a:t>
            </a:r>
            <a:r>
              <a:rPr lang="en-US" sz="1900" dirty="0" smtClean="0"/>
              <a:t> </a:t>
            </a:r>
            <a:r>
              <a:rPr lang="en-US" sz="1900" dirty="0" err="1" smtClean="0"/>
              <a:t>Antoinettě</a:t>
            </a:r>
            <a:endParaRPr lang="en-US" sz="1900" dirty="0" smtClean="0"/>
          </a:p>
          <a:p>
            <a:pPr marL="285750" indent="-285750">
              <a:buFont typeface="Arial"/>
              <a:buChar char="•"/>
            </a:pPr>
            <a:r>
              <a:rPr lang="en-US" sz="1900" dirty="0" err="1" smtClean="0"/>
              <a:t>Který</a:t>
            </a:r>
            <a:r>
              <a:rPr lang="en-US" sz="1900" dirty="0" smtClean="0"/>
              <a:t> z </a:t>
            </a:r>
            <a:r>
              <a:rPr lang="en-US" sz="1900" dirty="0" err="1" smtClean="0"/>
              <a:t>objektů</a:t>
            </a:r>
            <a:r>
              <a:rPr lang="en-US" sz="1900" dirty="0" smtClean="0"/>
              <a:t> v </a:t>
            </a:r>
            <a:r>
              <a:rPr lang="en-US" sz="1900" dirty="0" err="1" smtClean="0"/>
              <a:t>tomto</a:t>
            </a:r>
            <a:r>
              <a:rPr lang="en-US" sz="1900" dirty="0" smtClean="0"/>
              <a:t> </a:t>
            </a:r>
            <a:r>
              <a:rPr lang="en-US" sz="1900" dirty="0" err="1" smtClean="0"/>
              <a:t>záběru</a:t>
            </a:r>
            <a:r>
              <a:rPr lang="en-US" sz="1900" dirty="0" smtClean="0"/>
              <a:t> je </a:t>
            </a:r>
            <a:r>
              <a:rPr lang="en-US" sz="1900" dirty="0" err="1" smtClean="0"/>
              <a:t>vlastně</a:t>
            </a:r>
            <a:r>
              <a:rPr lang="en-US" sz="1900" dirty="0" smtClean="0"/>
              <a:t> </a:t>
            </a:r>
            <a:r>
              <a:rPr lang="en-US" sz="1900" dirty="0" err="1" smtClean="0"/>
              <a:t>bližší</a:t>
            </a:r>
            <a:r>
              <a:rPr lang="en-US" sz="1900" dirty="0" smtClean="0"/>
              <a:t> </a:t>
            </a:r>
            <a:r>
              <a:rPr lang="en-US" sz="1900" dirty="0" err="1" smtClean="0"/>
              <a:t>naší</a:t>
            </a:r>
            <a:r>
              <a:rPr lang="en-US" sz="1900" dirty="0" smtClean="0"/>
              <a:t> </a:t>
            </a:r>
            <a:r>
              <a:rPr lang="en-US" sz="1900" dirty="0" err="1" smtClean="0"/>
              <a:t>době</a:t>
            </a:r>
            <a:r>
              <a:rPr lang="en-US" sz="1900" dirty="0" smtClean="0"/>
              <a:t>? </a:t>
            </a:r>
            <a:r>
              <a:rPr lang="en-US" sz="1900" dirty="0" err="1" smtClean="0"/>
              <a:t>Basketbalová</a:t>
            </a:r>
            <a:r>
              <a:rPr lang="en-US" sz="1900" dirty="0" smtClean="0"/>
              <a:t> </a:t>
            </a:r>
            <a:r>
              <a:rPr lang="en-US" sz="1900" dirty="0" err="1" smtClean="0"/>
              <a:t>obuv</a:t>
            </a:r>
            <a:r>
              <a:rPr lang="en-US" sz="1900" dirty="0" smtClean="0"/>
              <a:t> z </a:t>
            </a:r>
            <a:r>
              <a:rPr lang="en-US" sz="1900" dirty="0" err="1" smtClean="0"/>
              <a:t>roku</a:t>
            </a:r>
            <a:r>
              <a:rPr lang="en-US" sz="1900" dirty="0" smtClean="0"/>
              <a:t> </a:t>
            </a:r>
          </a:p>
          <a:p>
            <a:r>
              <a:rPr lang="en-US" sz="1900" dirty="0"/>
              <a:t>	</a:t>
            </a:r>
            <a:r>
              <a:rPr lang="en-US" sz="1900" dirty="0" smtClean="0"/>
              <a:t>1917 </a:t>
            </a:r>
            <a:r>
              <a:rPr lang="en-US" sz="1900" dirty="0" err="1" smtClean="0"/>
              <a:t>nebo</a:t>
            </a:r>
            <a:r>
              <a:rPr lang="en-US" sz="1900" dirty="0" smtClean="0"/>
              <a:t> </a:t>
            </a:r>
            <a:r>
              <a:rPr lang="en-US" sz="1900" dirty="0" err="1" smtClean="0"/>
              <a:t>boty</a:t>
            </a:r>
            <a:r>
              <a:rPr lang="en-US" sz="1900" dirty="0" smtClean="0"/>
              <a:t> z </a:t>
            </a:r>
            <a:r>
              <a:rPr lang="en-US" sz="1900" dirty="0" err="1" smtClean="0"/>
              <a:t>dílny</a:t>
            </a:r>
            <a:r>
              <a:rPr lang="en-US" sz="1900" dirty="0" smtClean="0"/>
              <a:t> </a:t>
            </a:r>
            <a:r>
              <a:rPr lang="en-US" sz="1900" dirty="0" err="1" smtClean="0"/>
              <a:t>současného</a:t>
            </a:r>
            <a:r>
              <a:rPr lang="en-US" sz="1900" dirty="0" smtClean="0"/>
              <a:t> </a:t>
            </a:r>
            <a:r>
              <a:rPr lang="en-US" sz="1900" dirty="0" err="1" smtClean="0"/>
              <a:t>oslavovaného</a:t>
            </a:r>
            <a:r>
              <a:rPr lang="en-US" sz="1900" dirty="0" smtClean="0"/>
              <a:t> </a:t>
            </a:r>
            <a:r>
              <a:rPr lang="en-US" sz="1900" dirty="0" err="1" smtClean="0"/>
              <a:t>návrháře</a:t>
            </a:r>
            <a:r>
              <a:rPr lang="en-US" sz="1900" dirty="0" smtClean="0"/>
              <a:t>?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83443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550" y="208742"/>
            <a:ext cx="5594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/>
              <a:t>The September Issue</a:t>
            </a:r>
            <a:r>
              <a:rPr lang="en-US" sz="2000" b="1" dirty="0" smtClean="0"/>
              <a:t>, USA 2009, r. R. J Cutler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Zákulisí</a:t>
            </a:r>
            <a:r>
              <a:rPr lang="en-US" dirty="0" smtClean="0"/>
              <a:t> </a:t>
            </a:r>
            <a:r>
              <a:rPr lang="en-US" dirty="0" err="1" smtClean="0"/>
              <a:t>přípravy</a:t>
            </a:r>
            <a:r>
              <a:rPr lang="en-US" dirty="0" smtClean="0"/>
              <a:t> </a:t>
            </a:r>
            <a:r>
              <a:rPr lang="en-US" dirty="0" err="1" smtClean="0"/>
              <a:t>historicky</a:t>
            </a:r>
            <a:r>
              <a:rPr lang="en-US" dirty="0" smtClean="0"/>
              <a:t> </a:t>
            </a:r>
            <a:r>
              <a:rPr lang="en-US" dirty="0" err="1" smtClean="0"/>
              <a:t>nejtlustšího</a:t>
            </a:r>
            <a:r>
              <a:rPr lang="en-US" dirty="0" smtClean="0"/>
              <a:t> </a:t>
            </a:r>
            <a:r>
              <a:rPr lang="en-US" dirty="0" err="1" smtClean="0"/>
              <a:t>čísla</a:t>
            </a:r>
            <a:r>
              <a:rPr lang="en-US" dirty="0" smtClean="0"/>
              <a:t> </a:t>
            </a:r>
            <a:r>
              <a:rPr lang="en-US" dirty="0" err="1" smtClean="0"/>
              <a:t>americké</a:t>
            </a:r>
            <a:r>
              <a:rPr lang="en-US" dirty="0" smtClean="0"/>
              <a:t> </a:t>
            </a:r>
          </a:p>
          <a:p>
            <a:r>
              <a:rPr lang="en-US" dirty="0"/>
              <a:t>	</a:t>
            </a:r>
            <a:r>
              <a:rPr lang="en-US" dirty="0" err="1" smtClean="0"/>
              <a:t>mutace</a:t>
            </a:r>
            <a:r>
              <a:rPr lang="en-US" dirty="0" smtClean="0"/>
              <a:t> </a:t>
            </a:r>
            <a:r>
              <a:rPr lang="en-US" dirty="0" err="1" smtClean="0"/>
              <a:t>časopisu</a:t>
            </a:r>
            <a:r>
              <a:rPr lang="en-US" dirty="0" smtClean="0"/>
              <a:t> Vogue (</a:t>
            </a:r>
            <a:r>
              <a:rPr lang="en-US" dirty="0" err="1" smtClean="0"/>
              <a:t>září</a:t>
            </a:r>
            <a:r>
              <a:rPr lang="en-US" dirty="0" smtClean="0"/>
              <a:t> 2007)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Jeden</a:t>
            </a:r>
            <a:r>
              <a:rPr lang="en-US" dirty="0" smtClean="0"/>
              <a:t> z </a:t>
            </a:r>
            <a:r>
              <a:rPr lang="en-US" dirty="0" err="1" smtClean="0"/>
              <a:t>mála</a:t>
            </a:r>
            <a:r>
              <a:rPr lang="en-US" dirty="0" smtClean="0"/>
              <a:t> </a:t>
            </a:r>
            <a:r>
              <a:rPr lang="en-US" dirty="0" err="1" smtClean="0"/>
              <a:t>dokumentárních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z </a:t>
            </a:r>
            <a:r>
              <a:rPr lang="en-US" dirty="0" err="1" smtClean="0"/>
              <a:t>prostředí</a:t>
            </a:r>
            <a:r>
              <a:rPr lang="en-US" dirty="0" smtClean="0"/>
              <a:t> </a:t>
            </a:r>
          </a:p>
          <a:p>
            <a:r>
              <a:rPr lang="en-US" dirty="0"/>
              <a:t>	</a:t>
            </a:r>
            <a:r>
              <a:rPr lang="en-US" dirty="0" err="1" smtClean="0"/>
              <a:t>m</a:t>
            </a:r>
            <a:r>
              <a:rPr lang="en-US" dirty="0" err="1" smtClean="0"/>
              <a:t>ódy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Anna </a:t>
            </a:r>
            <a:r>
              <a:rPr lang="en-US" dirty="0" err="1" smtClean="0"/>
              <a:t>Wintour</a:t>
            </a:r>
            <a:r>
              <a:rPr lang="en-US" dirty="0" smtClean="0"/>
              <a:t> (</a:t>
            </a:r>
            <a:r>
              <a:rPr lang="en-US" dirty="0" err="1" smtClean="0"/>
              <a:t>šéfredaktorka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Grace </a:t>
            </a:r>
            <a:r>
              <a:rPr lang="en-US" dirty="0" err="1" smtClean="0"/>
              <a:t>Coddington</a:t>
            </a:r>
            <a:r>
              <a:rPr lang="en-US" dirty="0" smtClean="0"/>
              <a:t> (</a:t>
            </a:r>
            <a:r>
              <a:rPr lang="en-US" dirty="0" err="1" smtClean="0"/>
              <a:t>módní</a:t>
            </a:r>
            <a:r>
              <a:rPr lang="en-US" dirty="0" smtClean="0"/>
              <a:t> </a:t>
            </a:r>
            <a:r>
              <a:rPr lang="en-US" dirty="0" err="1" smtClean="0"/>
              <a:t>editorka</a:t>
            </a:r>
            <a:r>
              <a:rPr lang="en-US" dirty="0" smtClean="0"/>
              <a:t>)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Anna_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2"/>
          <a:stretch/>
        </p:blipFill>
        <p:spPr>
          <a:xfrm>
            <a:off x="1" y="2316433"/>
            <a:ext cx="5479876" cy="4501845"/>
          </a:xfrm>
          <a:prstGeom prst="rect">
            <a:avLst/>
          </a:prstGeom>
        </p:spPr>
      </p:pic>
      <p:pic>
        <p:nvPicPr>
          <p:cNvPr id="4" name="Picture 3" descr="Grace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14204"/>
          <a:stretch/>
        </p:blipFill>
        <p:spPr>
          <a:xfrm>
            <a:off x="5097154" y="934401"/>
            <a:ext cx="4046845" cy="58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6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055" y="591432"/>
            <a:ext cx="903855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KOSTÝM - </a:t>
            </a:r>
            <a:r>
              <a:rPr lang="en-US" sz="2200" dirty="0" smtClean="0"/>
              <a:t> </a:t>
            </a:r>
            <a:r>
              <a:rPr lang="en-US" sz="2200" dirty="0" err="1"/>
              <a:t>podvojná</a:t>
            </a:r>
            <a:r>
              <a:rPr lang="en-US" sz="2200" dirty="0"/>
              <a:t> </a:t>
            </a:r>
            <a:r>
              <a:rPr lang="en-US" sz="2200" dirty="0" err="1"/>
              <a:t>povaha</a:t>
            </a:r>
            <a:r>
              <a:rPr lang="en-US" sz="2200" dirty="0"/>
              <a:t> </a:t>
            </a:r>
            <a:endParaRPr lang="en-US" sz="2200" dirty="0" smtClean="0"/>
          </a:p>
          <a:p>
            <a:r>
              <a:rPr lang="en-US" sz="2200" dirty="0"/>
              <a:t>	</a:t>
            </a:r>
            <a:r>
              <a:rPr lang="en-US" sz="2200" dirty="0" smtClean="0"/>
              <a:t>	   -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jednu</a:t>
            </a:r>
            <a:r>
              <a:rPr lang="en-US" sz="2200" dirty="0"/>
              <a:t> </a:t>
            </a:r>
            <a:r>
              <a:rPr lang="en-US" sz="2200" dirty="0" err="1"/>
              <a:t>stranu</a:t>
            </a:r>
            <a:r>
              <a:rPr lang="en-US" sz="2200" dirty="0"/>
              <a:t> </a:t>
            </a:r>
            <a:r>
              <a:rPr lang="en-US" sz="2200" dirty="0" err="1" smtClean="0"/>
              <a:t>dovede</a:t>
            </a:r>
            <a:r>
              <a:rPr lang="en-US" sz="2200" dirty="0" smtClean="0"/>
              <a:t> </a:t>
            </a:r>
            <a:r>
              <a:rPr lang="en-US" sz="2200" dirty="0" err="1"/>
              <a:t>velmi</a:t>
            </a:r>
            <a:r>
              <a:rPr lang="en-US" sz="2200" dirty="0"/>
              <a:t> </a:t>
            </a:r>
            <a:r>
              <a:rPr lang="en-US" sz="2200" dirty="0" err="1"/>
              <a:t>dobře</a:t>
            </a:r>
            <a:r>
              <a:rPr lang="en-US" sz="2200" dirty="0"/>
              <a:t> </a:t>
            </a:r>
            <a:r>
              <a:rPr lang="en-US" sz="2200" dirty="0" err="1"/>
              <a:t>sloužit</a:t>
            </a:r>
            <a:r>
              <a:rPr lang="en-US" sz="2200" dirty="0"/>
              <a:t> </a:t>
            </a:r>
            <a:r>
              <a:rPr lang="en-US" sz="2200" dirty="0" err="1" smtClean="0"/>
              <a:t>filmovému</a:t>
            </a:r>
            <a:endParaRPr lang="en-US" sz="2200" dirty="0" smtClean="0"/>
          </a:p>
          <a:p>
            <a:r>
              <a:rPr lang="en-US" sz="2200" dirty="0" smtClean="0"/>
              <a:t>                  </a:t>
            </a:r>
            <a:r>
              <a:rPr lang="en-US" sz="2200" dirty="0" err="1" smtClean="0"/>
              <a:t>dílu</a:t>
            </a:r>
            <a:r>
              <a:rPr lang="en-US" sz="2200" dirty="0" smtClean="0"/>
              <a:t> (</a:t>
            </a:r>
            <a:r>
              <a:rPr lang="en-US" sz="2200" dirty="0" err="1" smtClean="0"/>
              <a:t>narativ</a:t>
            </a:r>
            <a:r>
              <a:rPr lang="en-US" sz="2200" dirty="0" smtClean="0"/>
              <a:t>, </a:t>
            </a:r>
            <a:r>
              <a:rPr lang="en-US" sz="2200" dirty="0" err="1" smtClean="0"/>
              <a:t>styl</a:t>
            </a:r>
            <a:r>
              <a:rPr lang="en-US" sz="2200" dirty="0" smtClean="0"/>
              <a:t>, </a:t>
            </a:r>
            <a:r>
              <a:rPr lang="en-US" sz="2200" dirty="0" err="1" smtClean="0"/>
              <a:t>mizanscéna</a:t>
            </a:r>
            <a:r>
              <a:rPr lang="en-US" sz="2200" dirty="0" smtClean="0"/>
              <a:t>, </a:t>
            </a:r>
            <a:r>
              <a:rPr lang="en-US" sz="2200" dirty="0" err="1" smtClean="0"/>
              <a:t>charakterizace</a:t>
            </a:r>
            <a:r>
              <a:rPr lang="en-US" sz="2200" dirty="0" smtClean="0"/>
              <a:t> </a:t>
            </a:r>
            <a:r>
              <a:rPr lang="en-US" sz="2200" dirty="0" err="1" smtClean="0"/>
              <a:t>postavy</a:t>
            </a:r>
            <a:r>
              <a:rPr lang="en-US" sz="2200" dirty="0" smtClean="0"/>
              <a:t>,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            </a:t>
            </a:r>
            <a:r>
              <a:rPr lang="en-US" sz="2200" dirty="0" err="1" smtClean="0"/>
              <a:t>žánrové</a:t>
            </a:r>
            <a:r>
              <a:rPr lang="en-US" sz="2200" dirty="0" smtClean="0"/>
              <a:t> </a:t>
            </a:r>
            <a:r>
              <a:rPr lang="en-US" sz="2200" dirty="0" err="1" smtClean="0"/>
              <a:t>konvence</a:t>
            </a:r>
            <a:r>
              <a:rPr lang="en-US" sz="2200" dirty="0" smtClean="0"/>
              <a:t>)</a:t>
            </a:r>
            <a:r>
              <a:rPr lang="en-US" sz="2200" dirty="0"/>
              <a:t>, </a:t>
            </a:r>
            <a:endParaRPr lang="en-US" sz="2200" dirty="0" smtClean="0"/>
          </a:p>
          <a:p>
            <a:r>
              <a:rPr lang="en-US" sz="2200" dirty="0"/>
              <a:t>	</a:t>
            </a:r>
            <a:r>
              <a:rPr lang="en-US" sz="2200" dirty="0" smtClean="0"/>
              <a:t>	   -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stranu</a:t>
            </a:r>
            <a:r>
              <a:rPr lang="en-US" sz="2200" dirty="0"/>
              <a:t> </a:t>
            </a:r>
            <a:r>
              <a:rPr lang="en-US" sz="2200" dirty="0" err="1"/>
              <a:t>druhou</a:t>
            </a:r>
            <a:r>
              <a:rPr lang="en-US" sz="2200" dirty="0"/>
              <a:t> </a:t>
            </a:r>
            <a:r>
              <a:rPr lang="en-US" sz="2200" dirty="0" err="1"/>
              <a:t>má</a:t>
            </a:r>
            <a:r>
              <a:rPr lang="en-US" sz="2200" dirty="0"/>
              <a:t> </a:t>
            </a:r>
            <a:r>
              <a:rPr lang="en-US" sz="2200" dirty="0" err="1"/>
              <a:t>kostým</a:t>
            </a:r>
            <a:r>
              <a:rPr lang="en-US" sz="2200" dirty="0"/>
              <a:t> </a:t>
            </a:r>
            <a:r>
              <a:rPr lang="en-US" sz="2200" dirty="0" err="1"/>
              <a:t>tendenci</a:t>
            </a:r>
            <a:r>
              <a:rPr lang="en-US" sz="2200" dirty="0"/>
              <a:t> </a:t>
            </a:r>
            <a:r>
              <a:rPr lang="en-US" sz="2200" dirty="0" err="1"/>
              <a:t>existovat</a:t>
            </a:r>
            <a:r>
              <a:rPr lang="en-US" sz="2200" dirty="0"/>
              <a:t> </a:t>
            </a:r>
            <a:r>
              <a:rPr lang="en-US" sz="2200" dirty="0" err="1"/>
              <a:t>nezávisle</a:t>
            </a:r>
            <a:r>
              <a:rPr lang="en-US" sz="2200" dirty="0"/>
              <a:t> </a:t>
            </a:r>
            <a:endParaRPr lang="en-US" sz="2200" dirty="0" smtClean="0"/>
          </a:p>
          <a:p>
            <a:r>
              <a:rPr lang="en-US" sz="2200" dirty="0" smtClean="0"/>
              <a:t>                 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/>
              <a:t>naraci</a:t>
            </a:r>
            <a:r>
              <a:rPr lang="en-US" sz="2200" dirty="0"/>
              <a:t> </a:t>
            </a:r>
            <a:r>
              <a:rPr lang="en-US" sz="2200" dirty="0" err="1"/>
              <a:t>nebo</a:t>
            </a:r>
            <a:r>
              <a:rPr lang="en-US" sz="2200" dirty="0"/>
              <a:t> </a:t>
            </a:r>
            <a:r>
              <a:rPr lang="en-US" sz="2200" dirty="0" err="1"/>
              <a:t>stylu</a:t>
            </a:r>
            <a:r>
              <a:rPr lang="en-US" sz="2200" dirty="0"/>
              <a:t> </a:t>
            </a:r>
            <a:r>
              <a:rPr lang="en-US" sz="2200" dirty="0" err="1"/>
              <a:t>konkrétního</a:t>
            </a:r>
            <a:r>
              <a:rPr lang="en-US" sz="2200" dirty="0"/>
              <a:t> </a:t>
            </a:r>
            <a:r>
              <a:rPr lang="en-US" sz="2200" dirty="0" err="1"/>
              <a:t>filmu</a:t>
            </a:r>
            <a:r>
              <a:rPr lang="en-US" sz="2200" dirty="0"/>
              <a:t> a </a:t>
            </a:r>
            <a:r>
              <a:rPr lang="en-US" sz="2200" dirty="0" err="1" smtClean="0"/>
              <a:t>působit</a:t>
            </a:r>
            <a:r>
              <a:rPr lang="en-US" sz="2200" dirty="0" smtClean="0"/>
              <a:t> </a:t>
            </a:r>
            <a:r>
              <a:rPr lang="en-US" sz="2200" dirty="0" err="1"/>
              <a:t>vně</a:t>
            </a:r>
            <a:r>
              <a:rPr lang="en-US" sz="2200" dirty="0"/>
              <a:t> </a:t>
            </a:r>
            <a:endParaRPr lang="en-US" sz="2200" dirty="0" smtClean="0"/>
          </a:p>
          <a:p>
            <a:r>
              <a:rPr lang="en-US" sz="2200" dirty="0" smtClean="0"/>
              <a:t>                  </a:t>
            </a:r>
            <a:r>
              <a:rPr lang="en-US" sz="2200" dirty="0" err="1" smtClean="0"/>
              <a:t>těchto</a:t>
            </a:r>
            <a:r>
              <a:rPr lang="en-US" sz="2200" dirty="0" smtClean="0"/>
              <a:t> </a:t>
            </a:r>
            <a:r>
              <a:rPr lang="en-US" sz="2200" dirty="0" err="1" smtClean="0"/>
              <a:t>dominantních</a:t>
            </a:r>
            <a:r>
              <a:rPr lang="en-US" sz="2200" dirty="0" smtClean="0"/>
              <a:t> </a:t>
            </a:r>
            <a:r>
              <a:rPr lang="en-US" sz="2200" dirty="0" err="1" smtClean="0"/>
              <a:t>diskursů</a:t>
            </a:r>
            <a:r>
              <a:rPr lang="en-US" sz="2200" dirty="0" smtClean="0"/>
              <a:t> (</a:t>
            </a:r>
            <a:r>
              <a:rPr lang="en-US" sz="2200" dirty="0" err="1" smtClean="0"/>
              <a:t>tzn</a:t>
            </a:r>
            <a:r>
              <a:rPr lang="en-US" sz="2200" dirty="0" smtClean="0"/>
              <a:t>. </a:t>
            </a:r>
            <a:r>
              <a:rPr lang="en-US" sz="2200" dirty="0" err="1" smtClean="0"/>
              <a:t>jako</a:t>
            </a:r>
            <a:r>
              <a:rPr lang="en-US" sz="2200" dirty="0" smtClean="0"/>
              <a:t> </a:t>
            </a:r>
            <a:r>
              <a:rPr lang="en-US" sz="2200" dirty="0" err="1"/>
              <a:t>excesivní</a:t>
            </a:r>
            <a:r>
              <a:rPr lang="en-US" sz="2200" dirty="0"/>
              <a:t> </a:t>
            </a:r>
            <a:endParaRPr lang="en-US" sz="2200" dirty="0" smtClean="0"/>
          </a:p>
          <a:p>
            <a:r>
              <a:rPr lang="en-US" sz="2200" dirty="0"/>
              <a:t> </a:t>
            </a:r>
            <a:r>
              <a:rPr lang="en-US" sz="2200" dirty="0" smtClean="0"/>
              <a:t>                 </a:t>
            </a:r>
            <a:r>
              <a:rPr lang="en-US" sz="2200" dirty="0" err="1" smtClean="0"/>
              <a:t>podívaná</a:t>
            </a:r>
            <a:r>
              <a:rPr lang="en-US" sz="2200" dirty="0" smtClean="0"/>
              <a:t>, </a:t>
            </a:r>
            <a:r>
              <a:rPr lang="en-US" sz="2200" dirty="0" err="1" smtClean="0"/>
              <a:t>spektákl</a:t>
            </a:r>
            <a:r>
              <a:rPr lang="en-US" sz="2200" dirty="0" smtClean="0"/>
              <a:t>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5025" y="3464586"/>
            <a:ext cx="7994496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MÓDA - </a:t>
            </a:r>
            <a:r>
              <a:rPr lang="en-US" sz="2200" dirty="0"/>
              <a:t>do </a:t>
            </a:r>
            <a:r>
              <a:rPr lang="en-US" sz="2200" dirty="0" err="1"/>
              <a:t>jisté</a:t>
            </a:r>
            <a:r>
              <a:rPr lang="en-US" sz="2200" dirty="0"/>
              <a:t> </a:t>
            </a:r>
            <a:r>
              <a:rPr lang="en-US" sz="2200" dirty="0" err="1"/>
              <a:t>míry</a:t>
            </a:r>
            <a:r>
              <a:rPr lang="en-US" sz="2200" dirty="0"/>
              <a:t> </a:t>
            </a:r>
            <a:r>
              <a:rPr lang="en-US" sz="2200" dirty="0" err="1" smtClean="0"/>
              <a:t>antiteze</a:t>
            </a:r>
            <a:r>
              <a:rPr lang="en-US" sz="2200" dirty="0" smtClean="0"/>
              <a:t> </a:t>
            </a:r>
            <a:r>
              <a:rPr lang="en-US" sz="2200" dirty="0" err="1" smtClean="0"/>
              <a:t>kostýmu</a:t>
            </a:r>
            <a:endParaRPr lang="en-US" sz="2200" dirty="0" smtClean="0"/>
          </a:p>
          <a:p>
            <a:r>
              <a:rPr lang="en-US" sz="2200" dirty="0">
                <a:effectLst/>
              </a:rPr>
              <a:t>	</a:t>
            </a:r>
            <a:r>
              <a:rPr lang="en-US" sz="2200" dirty="0"/>
              <a:t> </a:t>
            </a:r>
            <a:r>
              <a:rPr lang="en-US" sz="2200" dirty="0" smtClean="0"/>
              <a:t>    - </a:t>
            </a:r>
            <a:r>
              <a:rPr lang="en-US" sz="2200" dirty="0" smtClean="0">
                <a:effectLst/>
              </a:rPr>
              <a:t> </a:t>
            </a:r>
            <a:r>
              <a:rPr lang="en-US" sz="2200" dirty="0" err="1" smtClean="0">
                <a:effectLst/>
              </a:rPr>
              <a:t>systematická</a:t>
            </a:r>
            <a:r>
              <a:rPr lang="en-US" sz="2200" dirty="0" smtClean="0">
                <a:effectLst/>
              </a:rPr>
              <a:t> </a:t>
            </a:r>
            <a:r>
              <a:rPr lang="en-US" sz="2200" dirty="0" err="1" smtClean="0">
                <a:effectLst/>
              </a:rPr>
              <a:t>fluktuace</a:t>
            </a:r>
            <a:r>
              <a:rPr lang="en-US" sz="2200" dirty="0" smtClean="0">
                <a:effectLst/>
              </a:rPr>
              <a:t> </a:t>
            </a:r>
            <a:r>
              <a:rPr lang="en-US" sz="2200" dirty="0" err="1" smtClean="0">
                <a:effectLst/>
              </a:rPr>
              <a:t>vizuálního</a:t>
            </a:r>
            <a:r>
              <a:rPr lang="en-US" sz="2200" dirty="0" smtClean="0">
                <a:effectLst/>
              </a:rPr>
              <a:t> </a:t>
            </a:r>
            <a:r>
              <a:rPr lang="en-US" sz="2200" dirty="0" err="1" smtClean="0">
                <a:effectLst/>
              </a:rPr>
              <a:t>designu</a:t>
            </a:r>
            <a:endParaRPr lang="en-US" sz="2200" dirty="0" smtClean="0">
              <a:effectLst/>
            </a:endParaRPr>
          </a:p>
          <a:p>
            <a:r>
              <a:rPr lang="en-US" sz="2200" dirty="0"/>
              <a:t>	</a:t>
            </a:r>
            <a:r>
              <a:rPr lang="en-US" sz="2200" dirty="0" smtClean="0"/>
              <a:t>     - </a:t>
            </a:r>
            <a:r>
              <a:rPr lang="en-US" sz="2200" dirty="0" err="1" smtClean="0"/>
              <a:t>opět</a:t>
            </a:r>
            <a:r>
              <a:rPr lang="en-US" sz="2200" dirty="0" smtClean="0"/>
              <a:t> </a:t>
            </a:r>
            <a:r>
              <a:rPr lang="en-US" sz="2200" dirty="0" err="1" smtClean="0"/>
              <a:t>estetická</a:t>
            </a:r>
            <a:r>
              <a:rPr lang="en-US" sz="2200" dirty="0" smtClean="0"/>
              <a:t> </a:t>
            </a:r>
            <a:r>
              <a:rPr lang="en-US" sz="2200" dirty="0" err="1" smtClean="0"/>
              <a:t>dialektika</a:t>
            </a:r>
            <a:r>
              <a:rPr lang="en-US" sz="2200" dirty="0" smtClean="0"/>
              <a:t> –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jednu</a:t>
            </a:r>
            <a:r>
              <a:rPr lang="en-US" sz="2200" dirty="0" smtClean="0"/>
              <a:t> </a:t>
            </a:r>
            <a:r>
              <a:rPr lang="en-US" sz="2200" dirty="0" err="1" smtClean="0"/>
              <a:t>stranu</a:t>
            </a:r>
            <a:r>
              <a:rPr lang="en-US" sz="2200" dirty="0" smtClean="0"/>
              <a:t> </a:t>
            </a:r>
            <a:r>
              <a:rPr lang="en-US" sz="2200" dirty="0" err="1" smtClean="0"/>
              <a:t>povrchní</a:t>
            </a:r>
            <a:r>
              <a:rPr lang="en-US" sz="2200" dirty="0" smtClean="0"/>
              <a:t>,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</a:t>
            </a:r>
            <a:r>
              <a:rPr lang="en-US" sz="2200" dirty="0" err="1" smtClean="0"/>
              <a:t>pomíjivá</a:t>
            </a:r>
            <a:r>
              <a:rPr lang="en-US" sz="2200" dirty="0" smtClean="0"/>
              <a:t>;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druhou</a:t>
            </a:r>
            <a:r>
              <a:rPr lang="en-US" sz="2200" dirty="0" smtClean="0"/>
              <a:t> </a:t>
            </a:r>
            <a:r>
              <a:rPr lang="en-US" sz="2200" dirty="0" err="1" smtClean="0"/>
              <a:t>stranu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zde</a:t>
            </a:r>
            <a:r>
              <a:rPr lang="en-US" sz="2200" dirty="0" smtClean="0"/>
              <a:t> </a:t>
            </a:r>
            <a:r>
              <a:rPr lang="en-US" sz="2200" dirty="0" err="1" smtClean="0"/>
              <a:t>existují</a:t>
            </a:r>
            <a:r>
              <a:rPr lang="en-US" sz="2200" dirty="0" smtClean="0"/>
              <a:t> </a:t>
            </a:r>
            <a:r>
              <a:rPr lang="en-US" sz="2200" dirty="0" err="1" smtClean="0"/>
              <a:t>nadčasové</a:t>
            </a:r>
            <a:r>
              <a:rPr lang="en-US" sz="2200" dirty="0" smtClean="0"/>
              <a:t> </a:t>
            </a:r>
            <a:r>
              <a:rPr lang="en-US" sz="2200" dirty="0" err="1" smtClean="0"/>
              <a:t>hodnoty</a:t>
            </a:r>
            <a:endParaRPr lang="en-US" sz="2200" dirty="0" smtClean="0"/>
          </a:p>
          <a:p>
            <a:r>
              <a:rPr lang="en-US" sz="2200" dirty="0"/>
              <a:t>	</a:t>
            </a:r>
            <a:r>
              <a:rPr lang="en-US" sz="2200" dirty="0" smtClean="0"/>
              <a:t>	(</a:t>
            </a:r>
            <a:r>
              <a:rPr lang="en-US" sz="2200" dirty="0" err="1" smtClean="0"/>
              <a:t>tradiční</a:t>
            </a:r>
            <a:r>
              <a:rPr lang="en-US" sz="2200" dirty="0" smtClean="0"/>
              <a:t> </a:t>
            </a:r>
            <a:r>
              <a:rPr lang="en-US" sz="2200" dirty="0" err="1" smtClean="0"/>
              <a:t>značky</a:t>
            </a:r>
            <a:r>
              <a:rPr lang="en-US" sz="2200" dirty="0" smtClean="0"/>
              <a:t>, </a:t>
            </a:r>
            <a:r>
              <a:rPr lang="en-US" sz="2200" dirty="0" err="1" smtClean="0"/>
              <a:t>cyklické</a:t>
            </a:r>
            <a:r>
              <a:rPr lang="en-US" sz="2200" dirty="0" smtClean="0"/>
              <a:t> </a:t>
            </a:r>
            <a:r>
              <a:rPr lang="en-US" sz="2200" dirty="0" err="1" smtClean="0"/>
              <a:t>navracení</a:t>
            </a:r>
            <a:r>
              <a:rPr lang="en-US" sz="2200" dirty="0" smtClean="0"/>
              <a:t> se k </a:t>
            </a:r>
            <a:r>
              <a:rPr lang="en-US" sz="2200" dirty="0" err="1" smtClean="0"/>
              <a:t>již</a:t>
            </a:r>
            <a:r>
              <a:rPr lang="en-US" sz="2200" dirty="0" smtClean="0"/>
              <a:t> </a:t>
            </a:r>
            <a:r>
              <a:rPr lang="en-US" sz="2200" dirty="0" err="1" smtClean="0"/>
              <a:t>vyzkoušeným</a:t>
            </a:r>
            <a:endParaRPr lang="en-US" sz="2200" dirty="0" smtClean="0"/>
          </a:p>
          <a:p>
            <a:r>
              <a:rPr lang="en-US" sz="2200" dirty="0"/>
              <a:t>	</a:t>
            </a:r>
            <a:r>
              <a:rPr lang="en-US" sz="2200" dirty="0" smtClean="0"/>
              <a:t>	</a:t>
            </a:r>
            <a:r>
              <a:rPr lang="en-US" sz="2200" dirty="0" err="1" smtClean="0"/>
              <a:t>liniím</a:t>
            </a:r>
            <a:r>
              <a:rPr lang="en-US" sz="2200" dirty="0" smtClean="0"/>
              <a:t> a </a:t>
            </a:r>
            <a:r>
              <a:rPr lang="en-US" sz="2200" dirty="0" err="1" smtClean="0"/>
              <a:t>střihům</a:t>
            </a:r>
            <a:r>
              <a:rPr lang="en-US" sz="2200" dirty="0" smtClean="0"/>
              <a:t>)</a:t>
            </a:r>
          </a:p>
          <a:p>
            <a:r>
              <a:rPr lang="en-US" sz="2200" dirty="0"/>
              <a:t>	 </a:t>
            </a:r>
            <a:r>
              <a:rPr lang="en-US" sz="2200" dirty="0" smtClean="0"/>
              <a:t>    	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5951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Nadčasovost</a:t>
            </a:r>
            <a:r>
              <a:rPr lang="en-US" dirty="0" smtClean="0"/>
              <a:t> </a:t>
            </a:r>
            <a:r>
              <a:rPr lang="en-US" dirty="0" err="1" smtClean="0"/>
              <a:t>módy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52445"/>
            <a:ext cx="4040188" cy="661012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Christion</a:t>
            </a:r>
            <a:r>
              <a:rPr lang="en-US" dirty="0" smtClean="0"/>
              <a:t> Dior – “bar jacket”</a:t>
            </a:r>
            <a:endParaRPr lang="en-US" dirty="0"/>
          </a:p>
        </p:txBody>
      </p:sp>
      <p:pic>
        <p:nvPicPr>
          <p:cNvPr id="8" name="Content Placeholder 7" descr="Christian-Diors-New-Look-1947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94" r="-23694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252445"/>
            <a:ext cx="4041775" cy="661012"/>
          </a:xfrm>
        </p:spPr>
        <p:txBody>
          <a:bodyPr>
            <a:noAutofit/>
          </a:bodyPr>
          <a:lstStyle/>
          <a:p>
            <a:r>
              <a:rPr lang="en-US" dirty="0" smtClean="0"/>
              <a:t>Coco Chanel – </a:t>
            </a:r>
            <a:r>
              <a:rPr lang="en-US" dirty="0" err="1" smtClean="0"/>
              <a:t>tvídový</a:t>
            </a:r>
            <a:r>
              <a:rPr lang="en-US" dirty="0" smtClean="0"/>
              <a:t> </a:t>
            </a:r>
            <a:r>
              <a:rPr lang="en-US" dirty="0" err="1" smtClean="0"/>
              <a:t>kostým</a:t>
            </a:r>
            <a:endParaRPr lang="en-US" dirty="0"/>
          </a:p>
        </p:txBody>
      </p:sp>
      <p:pic>
        <p:nvPicPr>
          <p:cNvPr id="9" name="Content Placeholder 8" descr="Classic-Chanel-Suit-in-tweed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 b="3744"/>
          <a:stretch>
            <a:fillRect/>
          </a:stretch>
        </p:blipFill>
        <p:spPr>
          <a:xfrm>
            <a:off x="4645025" y="2192270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272500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ean Harlo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6948"/>
          <a:stretch/>
        </p:blipFill>
        <p:spPr>
          <a:xfrm>
            <a:off x="1542513" y="173950"/>
            <a:ext cx="2997200" cy="3392036"/>
          </a:xfrm>
          <a:prstGeom prst="rect">
            <a:avLst/>
          </a:prstGeom>
        </p:spPr>
      </p:pic>
      <p:pic>
        <p:nvPicPr>
          <p:cNvPr id="8" name="Picture 7" descr="marlon-brand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6"/>
          <a:stretch/>
        </p:blipFill>
        <p:spPr>
          <a:xfrm>
            <a:off x="229280" y="2949975"/>
            <a:ext cx="2953512" cy="3634866"/>
          </a:xfrm>
          <a:prstGeom prst="rect">
            <a:avLst/>
          </a:prstGeom>
        </p:spPr>
      </p:pic>
      <p:pic>
        <p:nvPicPr>
          <p:cNvPr id="9" name="Picture 8" descr="KeanuReevesMatrixNe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3142" r="4738" b="2692"/>
          <a:stretch/>
        </p:blipFill>
        <p:spPr>
          <a:xfrm>
            <a:off x="4717482" y="1992547"/>
            <a:ext cx="3045132" cy="4592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75380" y="539247"/>
            <a:ext cx="3774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Příklady</a:t>
            </a:r>
            <a:r>
              <a:rPr lang="en-US" sz="2400" dirty="0" smtClean="0"/>
              <a:t> </a:t>
            </a:r>
            <a:r>
              <a:rPr lang="en-US" sz="2400" dirty="0" err="1" smtClean="0"/>
              <a:t>filmových</a:t>
            </a:r>
            <a:r>
              <a:rPr lang="en-US" sz="2400" dirty="0" smtClean="0"/>
              <a:t> </a:t>
            </a:r>
            <a:r>
              <a:rPr lang="en-US" sz="2400" dirty="0" err="1" smtClean="0"/>
              <a:t>kostýmů</a:t>
            </a:r>
            <a:r>
              <a:rPr lang="en-US" sz="2400" dirty="0" smtClean="0"/>
              <a:t>, </a:t>
            </a:r>
          </a:p>
          <a:p>
            <a:r>
              <a:rPr lang="en-US" sz="2400" dirty="0" err="1"/>
              <a:t>k</a:t>
            </a:r>
            <a:r>
              <a:rPr lang="en-US" sz="2400" dirty="0" err="1" smtClean="0"/>
              <a:t>teré</a:t>
            </a:r>
            <a:r>
              <a:rPr lang="en-US" sz="2400" dirty="0" smtClean="0"/>
              <a:t> </a:t>
            </a:r>
            <a:r>
              <a:rPr lang="en-US" sz="2400" dirty="0" err="1" smtClean="0"/>
              <a:t>výrazně</a:t>
            </a:r>
            <a:r>
              <a:rPr lang="en-US" sz="2400" dirty="0" smtClean="0"/>
              <a:t> </a:t>
            </a:r>
            <a:r>
              <a:rPr lang="en-US" sz="2400" dirty="0" err="1" smtClean="0"/>
              <a:t>ovlivnily</a:t>
            </a:r>
            <a:r>
              <a:rPr lang="en-US" sz="2400" dirty="0" smtClean="0"/>
              <a:t> </a:t>
            </a:r>
            <a:r>
              <a:rPr lang="en-US" sz="2400" dirty="0" err="1" smtClean="0"/>
              <a:t>módu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184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8226"/>
          </a:xfrm>
        </p:spPr>
        <p:txBody>
          <a:bodyPr/>
          <a:lstStyle/>
          <a:p>
            <a:r>
              <a:rPr lang="en-US" dirty="0" smtClean="0"/>
              <a:t>Coco Chanel a MGM, 1931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2864"/>
            <a:ext cx="4040188" cy="608827"/>
          </a:xfrm>
        </p:spPr>
        <p:txBody>
          <a:bodyPr>
            <a:normAutofit/>
          </a:bodyPr>
          <a:lstStyle/>
          <a:p>
            <a:pPr algn="ctr"/>
            <a:r>
              <a:rPr lang="en-US" i="1" dirty="0" err="1" smtClean="0"/>
              <a:t>Palmy</a:t>
            </a:r>
            <a:r>
              <a:rPr lang="en-US" i="1" dirty="0" smtClean="0"/>
              <a:t> days</a:t>
            </a:r>
            <a:endParaRPr lang="en-US" i="1" dirty="0"/>
          </a:p>
        </p:txBody>
      </p:sp>
      <p:pic>
        <p:nvPicPr>
          <p:cNvPr id="7" name="Content Placeholder 6" descr="palmydays193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r="11906"/>
          <a:stretch>
            <a:fillRect/>
          </a:stretch>
        </p:blipFill>
        <p:spPr>
          <a:xfrm>
            <a:off x="65395" y="2122197"/>
            <a:ext cx="4431993" cy="433447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82864"/>
            <a:ext cx="4041775" cy="608827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/>
              <a:t>Tonight or never</a:t>
            </a:r>
            <a:endParaRPr lang="en-US" i="1" dirty="0"/>
          </a:p>
        </p:txBody>
      </p:sp>
      <p:pic>
        <p:nvPicPr>
          <p:cNvPr id="8" name="Content Placeholder 7" descr="Tonight-or-Never-12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 b="65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894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Loni</a:t>
            </a:r>
            <a:r>
              <a:rPr lang="en-US" i="1" dirty="0" smtClean="0"/>
              <a:t> v </a:t>
            </a:r>
            <a:r>
              <a:rPr lang="en-US" i="1" dirty="0" err="1" smtClean="0"/>
              <a:t>Marienbadu</a:t>
            </a:r>
            <a:r>
              <a:rPr lang="en-US" dirty="0" smtClean="0"/>
              <a:t>, 1961, </a:t>
            </a:r>
            <a:br>
              <a:rPr lang="en-US" dirty="0" smtClean="0"/>
            </a:br>
            <a:r>
              <a:rPr lang="en-US" dirty="0" smtClean="0"/>
              <a:t>r. Alan </a:t>
            </a:r>
            <a:r>
              <a:rPr lang="en-US" dirty="0" err="1" smtClean="0"/>
              <a:t>Resnais</a:t>
            </a:r>
            <a:endParaRPr lang="en-US" dirty="0"/>
          </a:p>
        </p:txBody>
      </p:sp>
      <p:pic>
        <p:nvPicPr>
          <p:cNvPr id="12" name="Picture 11" descr="Loni Marienb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2" y="2087407"/>
            <a:ext cx="4327176" cy="4386049"/>
          </a:xfrm>
          <a:prstGeom prst="rect">
            <a:avLst/>
          </a:prstGeom>
        </p:spPr>
      </p:pic>
      <p:pic>
        <p:nvPicPr>
          <p:cNvPr id="14" name="Picture 13" descr="Delphi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8"/>
          <a:stretch/>
        </p:blipFill>
        <p:spPr>
          <a:xfrm>
            <a:off x="4562747" y="1878665"/>
            <a:ext cx="4477294" cy="47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5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9160"/>
            <a:ext cx="8229600" cy="1278478"/>
          </a:xfrm>
        </p:spPr>
        <p:txBody>
          <a:bodyPr>
            <a:noAutofit/>
          </a:bodyPr>
          <a:lstStyle/>
          <a:p>
            <a:r>
              <a:rPr lang="en-US" sz="3000" dirty="0" smtClean="0"/>
              <a:t>Jean-Paul </a:t>
            </a:r>
            <a:r>
              <a:rPr lang="en-US" sz="3000" dirty="0" err="1" smtClean="0"/>
              <a:t>Gaultier</a:t>
            </a:r>
            <a:r>
              <a:rPr lang="en-US" sz="3000" dirty="0" smtClean="0"/>
              <a:t>, </a:t>
            </a:r>
            <a:r>
              <a:rPr lang="en-US" sz="3000" dirty="0" err="1" smtClean="0"/>
              <a:t>módní</a:t>
            </a:r>
            <a:r>
              <a:rPr lang="en-US" sz="3000" dirty="0" smtClean="0"/>
              <a:t> </a:t>
            </a:r>
            <a:r>
              <a:rPr lang="en-US" sz="3000" dirty="0" err="1" smtClean="0"/>
              <a:t>návrhář</a:t>
            </a:r>
            <a:r>
              <a:rPr lang="en-US" sz="3000" dirty="0" smtClean="0"/>
              <a:t> a </a:t>
            </a:r>
            <a:r>
              <a:rPr lang="en-US" sz="3000" dirty="0" err="1" smtClean="0"/>
              <a:t>kostýmní</a:t>
            </a:r>
            <a:r>
              <a:rPr lang="en-US" sz="3000" dirty="0" smtClean="0"/>
              <a:t> </a:t>
            </a:r>
            <a:r>
              <a:rPr lang="en-US" sz="3000" dirty="0" err="1" smtClean="0"/>
              <a:t>výtvarník</a:t>
            </a:r>
            <a:r>
              <a:rPr lang="en-US" sz="3000" dirty="0" smtClean="0"/>
              <a:t> (</a:t>
            </a:r>
            <a:r>
              <a:rPr lang="en-US" sz="3000" i="1" dirty="0" err="1" smtClean="0"/>
              <a:t>Kika</a:t>
            </a:r>
            <a:r>
              <a:rPr lang="en-US" sz="3000" i="1" dirty="0" smtClean="0"/>
              <a:t>, </a:t>
            </a:r>
            <a:r>
              <a:rPr lang="en-US" sz="3000" i="1" dirty="0" err="1" smtClean="0"/>
              <a:t>Město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ztracených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dětí</a:t>
            </a:r>
            <a:r>
              <a:rPr lang="en-US" sz="3000" i="1" dirty="0" smtClean="0"/>
              <a:t>, 5. element)</a:t>
            </a:r>
            <a:endParaRPr lang="en-US" sz="3000" i="1" dirty="0"/>
          </a:p>
        </p:txBody>
      </p:sp>
      <p:pic>
        <p:nvPicPr>
          <p:cNvPr id="4" name="Picture 3" descr="milla jovoich fifth elem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r="17561"/>
          <a:stretch/>
        </p:blipFill>
        <p:spPr>
          <a:xfrm>
            <a:off x="5966976" y="1148074"/>
            <a:ext cx="2893411" cy="5431604"/>
          </a:xfrm>
          <a:prstGeom prst="rect">
            <a:avLst/>
          </a:prstGeom>
        </p:spPr>
      </p:pic>
      <p:pic>
        <p:nvPicPr>
          <p:cNvPr id="6" name="Picture 5" descr="jpg-lost-children-199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3720" r="19782"/>
          <a:stretch/>
        </p:blipFill>
        <p:spPr>
          <a:xfrm>
            <a:off x="1692347" y="3679016"/>
            <a:ext cx="4622558" cy="3022427"/>
          </a:xfrm>
          <a:prstGeom prst="rect">
            <a:avLst/>
          </a:prstGeom>
        </p:spPr>
      </p:pic>
      <p:pic>
        <p:nvPicPr>
          <p:cNvPr id="7" name="Picture 6" descr="kika-abril-almodovar-1975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4204" r="5542"/>
          <a:stretch/>
        </p:blipFill>
        <p:spPr>
          <a:xfrm>
            <a:off x="121775" y="1560002"/>
            <a:ext cx="3670647" cy="28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1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3436"/>
          </a:xfrm>
        </p:spPr>
        <p:txBody>
          <a:bodyPr/>
          <a:lstStyle/>
          <a:p>
            <a:r>
              <a:rPr lang="en-US" i="1" dirty="0" smtClean="0"/>
              <a:t>Sabrina</a:t>
            </a:r>
            <a:r>
              <a:rPr lang="en-US" dirty="0" smtClean="0"/>
              <a:t>, 1954, r. Billy Wilder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148075"/>
            <a:ext cx="4040188" cy="661012"/>
          </a:xfrm>
        </p:spPr>
        <p:txBody>
          <a:bodyPr/>
          <a:lstStyle/>
          <a:p>
            <a:pPr algn="ctr"/>
            <a:r>
              <a:rPr lang="en-US" dirty="0" err="1" smtClean="0"/>
              <a:t>Kostým</a:t>
            </a:r>
            <a:r>
              <a:rPr lang="en-US" dirty="0" smtClean="0"/>
              <a:t> Edith Head</a:t>
            </a:r>
            <a:endParaRPr lang="en-US" dirty="0"/>
          </a:p>
        </p:txBody>
      </p:sp>
      <p:pic>
        <p:nvPicPr>
          <p:cNvPr id="8" name="Content Placeholder 7" descr="sabrina-1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37" r="-13237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148075"/>
            <a:ext cx="4041775" cy="661012"/>
          </a:xfrm>
        </p:spPr>
        <p:txBody>
          <a:bodyPr/>
          <a:lstStyle/>
          <a:p>
            <a:pPr algn="ctr"/>
            <a:r>
              <a:rPr lang="en-US" dirty="0" err="1" smtClean="0"/>
              <a:t>Kostým</a:t>
            </a:r>
            <a:r>
              <a:rPr lang="en-US" dirty="0" smtClean="0"/>
              <a:t> Hubert de Givenchy</a:t>
            </a:r>
            <a:endParaRPr lang="en-US" dirty="0"/>
          </a:p>
        </p:txBody>
      </p:sp>
      <p:pic>
        <p:nvPicPr>
          <p:cNvPr id="11" name="Content Placeholder 10" descr="audrey-hepburn-45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33" r="-260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454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8016</TotalTime>
  <Words>705</Words>
  <Application>Microsoft Macintosh PowerPoint</Application>
  <PresentationFormat>On-screen Show (4:3)</PresentationFormat>
  <Paragraphs>149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Twilight</vt:lpstr>
      <vt:lpstr>PowerPoint Presentation</vt:lpstr>
      <vt:lpstr>Literatura 13. 11.</vt:lpstr>
      <vt:lpstr>PowerPoint Presentation</vt:lpstr>
      <vt:lpstr>Nadčasovost módy</vt:lpstr>
      <vt:lpstr>PowerPoint Presentation</vt:lpstr>
      <vt:lpstr>Coco Chanel a MGM, 1931</vt:lpstr>
      <vt:lpstr>Loni v Marienbadu, 1961,  r. Alan Resnais</vt:lpstr>
      <vt:lpstr>Jean-Paul Gaultier, módní návrhář a kostýmní výtvarník (Kika, Město ztracených dětí, 5. element)</vt:lpstr>
      <vt:lpstr>Sabrina, 1954, r. Billy Wilder</vt:lpstr>
      <vt:lpstr>Spor Edith Head vs  Hubert de Givenchy</vt:lpstr>
      <vt:lpstr>Geografie módní kultury</vt:lpstr>
      <vt:lpstr>PowerPoint Presentation</vt:lpstr>
      <vt:lpstr>Sex ve městě 1, 2 (2008, 2010)  r. Michael Patrick King</vt:lpstr>
      <vt:lpstr>PowerPoint Presentation</vt:lpstr>
      <vt:lpstr>PowerPoint Presentation</vt:lpstr>
      <vt:lpstr>Victoria’s secret</vt:lpstr>
      <vt:lpstr>PowerPoint Presentation</vt:lpstr>
      <vt:lpstr>PowerPoint Presentation</vt:lpstr>
      <vt:lpstr>Marie Antoinetta USA 2006 r. Sofia Coppola</vt:lpstr>
      <vt:lpstr>Móda podle Waltera Benjamina</vt:lpstr>
      <vt:lpstr>PowerPoint Presentation</vt:lpstr>
      <vt:lpstr>Móda jako předzvěst budoucnosti /  Haute couture kolekce inspirované filmem</vt:lpstr>
      <vt:lpstr>Bytostná morbidita módy podle W. Benjamina</vt:lpstr>
      <vt:lpstr>PowerPoint Presentation</vt:lpstr>
      <vt:lpstr>PowerPoint Presentation</vt:lpstr>
      <vt:lpstr>PowerPoint Presentation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Šárka Gmiterková</dc:creator>
  <cp:lastModifiedBy>Šárka Gmiterková</cp:lastModifiedBy>
  <cp:revision>43</cp:revision>
  <dcterms:created xsi:type="dcterms:W3CDTF">2013-11-06T07:18:29Z</dcterms:created>
  <dcterms:modified xsi:type="dcterms:W3CDTF">2013-11-12T14:32:09Z</dcterms:modified>
</cp:coreProperties>
</file>