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2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ECD5A-1132-4C34-8E62-18A36E8087BD}" type="datetimeFigureOut">
              <a:rPr lang="it-IT" smtClean="0"/>
              <a:pPr/>
              <a:t>16/10/2013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7337C-E1B7-44B5-A63C-A0877822E63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egnaposto contenuto 6" descr="masseria_tip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88640"/>
            <a:ext cx="8460432" cy="6345325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 masserie pugliesi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Masseria </a:t>
            </a:r>
            <a:r>
              <a:rPr lang="it-IT" dirty="0" err="1" smtClean="0"/>
              <a:t>Papaperta</a:t>
            </a:r>
            <a:r>
              <a:rPr lang="it-IT" dirty="0" smtClean="0"/>
              <a:t> – Noci (Ba)</a:t>
            </a:r>
            <a:endParaRPr lang="it-IT" dirty="0"/>
          </a:p>
        </p:txBody>
      </p:sp>
      <p:pic>
        <p:nvPicPr>
          <p:cNvPr id="7" name="Segnaposto immagine 6" descr="masseria_papaperta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894" r="5894"/>
          <a:stretch>
            <a:fillRect/>
          </a:stretch>
        </p:blipFill>
        <p:spPr/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Masseria storica del 1700.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Masseria Sant’Angelo de </a:t>
            </a:r>
            <a:r>
              <a:rPr lang="it-IT" dirty="0" err="1" smtClean="0"/>
              <a:t>Grecis</a:t>
            </a:r>
            <a:r>
              <a:rPr lang="it-IT" dirty="0" smtClean="0"/>
              <a:t> – Fasano (Ba)</a:t>
            </a:r>
            <a:endParaRPr lang="it-IT" dirty="0"/>
          </a:p>
        </p:txBody>
      </p:sp>
      <p:pic>
        <p:nvPicPr>
          <p:cNvPr id="5" name="Segnaposto immagine 4" descr="800px-Abazia_San_Lorenzo_Fasano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Esterno. Entrata. </a:t>
            </a:r>
            <a:endParaRPr lang="it-IT" dirty="0" smtClean="0"/>
          </a:p>
          <a:p>
            <a:r>
              <a:rPr lang="it-IT" dirty="0" smtClean="0"/>
              <a:t>La masseria risale al XII secolo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Massera</a:t>
            </a:r>
            <a:r>
              <a:rPr lang="it-IT" dirty="0" smtClean="0"/>
              <a:t> Sant’Angelo de </a:t>
            </a:r>
            <a:r>
              <a:rPr lang="it-IT" dirty="0" err="1" smtClean="0"/>
              <a:t>Grecis</a:t>
            </a:r>
            <a:r>
              <a:rPr lang="it-IT" dirty="0" smtClean="0"/>
              <a:t>, Fasano (Ba)</a:t>
            </a:r>
            <a:endParaRPr lang="it-IT" dirty="0"/>
          </a:p>
        </p:txBody>
      </p:sp>
      <p:pic>
        <p:nvPicPr>
          <p:cNvPr id="5" name="Segnaposto immagine 4" descr="corte_interna_2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Corte </a:t>
            </a:r>
            <a:r>
              <a:rPr lang="it-IT" dirty="0" smtClean="0"/>
              <a:t>interna</a:t>
            </a:r>
            <a:endParaRPr lang="it-I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Immagini di un pranzo di matrimonio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Buffet antipasti</a:t>
            </a:r>
            <a:endParaRPr lang="it-IT" dirty="0"/>
          </a:p>
        </p:txBody>
      </p:sp>
      <p:pic>
        <p:nvPicPr>
          <p:cNvPr id="10" name="Segnaposto contenuto 9" descr="buffet_antipast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2276872"/>
            <a:ext cx="4040188" cy="1989370"/>
          </a:xfrm>
        </p:spPr>
      </p:pic>
      <p:sp>
        <p:nvSpPr>
          <p:cNvPr id="8" name="Segnaposto testo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Buffet dolci</a:t>
            </a:r>
            <a:endParaRPr lang="it-IT" dirty="0"/>
          </a:p>
        </p:txBody>
      </p:sp>
      <p:pic>
        <p:nvPicPr>
          <p:cNvPr id="11" name="Segnaposto contenuto 10" descr="buffet_dolci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805822"/>
            <a:ext cx="4041775" cy="2689394"/>
          </a:xfrm>
        </p:spPr>
      </p:pic>
      <p:pic>
        <p:nvPicPr>
          <p:cNvPr id="12" name="Immagine 11" descr="buffet_antipasti_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4509120"/>
            <a:ext cx="4104456" cy="192396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Masseria: significato del nome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Il termine «masseria» deriva da </a:t>
            </a:r>
            <a:r>
              <a:rPr lang="it-IT" i="1" dirty="0" smtClean="0"/>
              <a:t>massa</a:t>
            </a:r>
            <a:r>
              <a:rPr lang="it-IT" dirty="0" smtClean="0"/>
              <a:t>, latifondo formato da grandi aggregati rustici. Ormai accertata è la discendenza dalle </a:t>
            </a:r>
            <a:r>
              <a:rPr lang="it-IT" i="1" dirty="0" err="1" smtClean="0"/>
              <a:t>massae</a:t>
            </a:r>
            <a:r>
              <a:rPr lang="it-IT" dirty="0" smtClean="0"/>
              <a:t> e dalle </a:t>
            </a:r>
            <a:r>
              <a:rPr lang="it-IT" i="1" dirty="0" err="1" smtClean="0"/>
              <a:t>villae</a:t>
            </a:r>
            <a:r>
              <a:rPr lang="it-IT" i="1" dirty="0" smtClean="0"/>
              <a:t> </a:t>
            </a:r>
            <a:r>
              <a:rPr lang="it-IT" i="1" dirty="0" err="1" smtClean="0"/>
              <a:t>rusticae</a:t>
            </a:r>
            <a:r>
              <a:rPr lang="it-IT" i="1" dirty="0" smtClean="0"/>
              <a:t> </a:t>
            </a:r>
            <a:r>
              <a:rPr lang="it-IT" dirty="0" smtClean="0"/>
              <a:t>romane. Con il termine </a:t>
            </a:r>
            <a:r>
              <a:rPr lang="it-IT" i="1" dirty="0" smtClean="0"/>
              <a:t>villa</a:t>
            </a:r>
            <a:r>
              <a:rPr lang="it-IT" dirty="0" smtClean="0"/>
              <a:t> si indicava la residenza padronale nel </a:t>
            </a:r>
            <a:r>
              <a:rPr lang="it-IT" i="1" dirty="0" err="1" smtClean="0"/>
              <a:t>fundus</a:t>
            </a:r>
            <a:r>
              <a:rPr lang="it-IT" dirty="0" smtClean="0"/>
              <a:t>, ampio terreno agricolo, mentre con il termine </a:t>
            </a:r>
            <a:r>
              <a:rPr lang="it-IT" i="1" dirty="0" err="1" smtClean="0"/>
              <a:t>casales</a:t>
            </a:r>
            <a:r>
              <a:rPr lang="it-IT" dirty="0" smtClean="0"/>
              <a:t> si indicavano le fattorie secondarie confinanti. Nel corso del Medioevo il significato di </a:t>
            </a:r>
            <a:r>
              <a:rPr lang="it-IT" i="1" dirty="0" smtClean="0"/>
              <a:t>massa</a:t>
            </a:r>
            <a:r>
              <a:rPr lang="it-IT" dirty="0" smtClean="0"/>
              <a:t> continua a riferirsi a latifondi gestiti dai </a:t>
            </a:r>
            <a:r>
              <a:rPr lang="it-IT" dirty="0" err="1" smtClean="0"/>
              <a:t>massari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della masseria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 partire dal XIV secolo la masseria diviene un luogo di sfruttamento </a:t>
            </a:r>
            <a:r>
              <a:rPr lang="it-IT" dirty="0" err="1" smtClean="0"/>
              <a:t>agricolo-pastorale</a:t>
            </a:r>
            <a:r>
              <a:rPr lang="it-IT" dirty="0" smtClean="0"/>
              <a:t> gestita da </a:t>
            </a:r>
            <a:r>
              <a:rPr lang="it-IT" dirty="0" err="1" smtClean="0"/>
              <a:t>massari</a:t>
            </a:r>
            <a:r>
              <a:rPr lang="it-IT" dirty="0" smtClean="0"/>
              <a:t> per conto di grandi feudatari, ordini ecclesiastici o piccoli proprietari.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Si riconoscono per le loro peculiarità le masserie dette </a:t>
            </a:r>
            <a:r>
              <a:rPr lang="it-IT" i="1" dirty="0" smtClean="0"/>
              <a:t>di pecore </a:t>
            </a:r>
            <a:r>
              <a:rPr lang="it-IT" dirty="0" smtClean="0"/>
              <a:t>e le masserie dette </a:t>
            </a:r>
            <a:r>
              <a:rPr lang="it-IT" i="1" dirty="0" smtClean="0"/>
              <a:t>da campo</a:t>
            </a:r>
            <a:r>
              <a:rPr lang="it-IT" dirty="0" smtClean="0"/>
              <a:t>, le più comuni in Terra di Bari, specializzate nella lavorazione dei prodotti agricoli, fra cui le </a:t>
            </a:r>
            <a:r>
              <a:rPr lang="it-IT" dirty="0" smtClean="0"/>
              <a:t>olive.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Storia delle masserie</a:t>
            </a:r>
            <a:endParaRPr lang="it-IT" dirty="0"/>
          </a:p>
        </p:txBody>
      </p:sp>
      <p:pic>
        <p:nvPicPr>
          <p:cNvPr id="7" name="Segnaposto contenuto 6" descr="masseria_fortificata_barsentu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1159" y="2420888"/>
            <a:ext cx="8952841" cy="4437112"/>
          </a:xfrm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it-IT" sz="1600" dirty="0" smtClean="0"/>
              <a:t>Le </a:t>
            </a:r>
            <a:r>
              <a:rPr lang="it-IT" sz="1600" b="1" dirty="0" smtClean="0"/>
              <a:t>masserie più antiche</a:t>
            </a:r>
            <a:r>
              <a:rPr lang="it-IT" sz="1600" dirty="0" smtClean="0"/>
              <a:t>, risalenti ai secoli XIII e XIV, sorgono spesso sugli antichi casali ed erano fortificate. Alcune di queste ancor oggi conservano una parte di queste fortificazioni come le </a:t>
            </a:r>
            <a:r>
              <a:rPr lang="it-IT" sz="1600" u="sng" dirty="0" smtClean="0"/>
              <a:t>torri di avvistamento per la difesa</a:t>
            </a:r>
            <a:r>
              <a:rPr lang="it-IT" sz="1600" dirty="0" smtClean="0"/>
              <a:t>, alte fino a 20 metri. </a:t>
            </a:r>
            <a:endParaRPr lang="it-IT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it-IT" dirty="0" smtClean="0"/>
              <a:t>Le tipologie di costruzione delle masserie seguono generalmente alcuni schemi ricorrenti. Essi venivano utilizzati per individuare subito la destinazione d’uso degli ambienti e quindi per separare nettamente gli ambienti destinati alla residenza dei padroni da quelli destinati invece al lavoro dei salariati, o servi, o </a:t>
            </a:r>
            <a:r>
              <a:rPr lang="it-IT" i="1" dirty="0" err="1" smtClean="0"/>
              <a:t>vastasi</a:t>
            </a:r>
            <a:r>
              <a:rPr lang="it-IT" dirty="0" smtClean="0"/>
              <a:t>. Anche la posizione delle cappelle seguiva criteri ben </a:t>
            </a:r>
            <a:r>
              <a:rPr lang="it-IT" dirty="0" smtClean="0"/>
              <a:t>precisi.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Elementi ricorrenti</a:t>
            </a:r>
            <a:r>
              <a:rPr lang="it-IT" dirty="0" smtClean="0"/>
              <a:t>:</a:t>
            </a:r>
          </a:p>
          <a:p>
            <a:r>
              <a:rPr lang="it-IT" dirty="0" smtClean="0"/>
              <a:t>m</a:t>
            </a:r>
            <a:r>
              <a:rPr lang="it-IT" dirty="0" smtClean="0"/>
              <a:t>ura </a:t>
            </a:r>
            <a:r>
              <a:rPr lang="it-IT" dirty="0" smtClean="0"/>
              <a:t>per la difesa della corte interna</a:t>
            </a:r>
          </a:p>
          <a:p>
            <a:r>
              <a:rPr lang="it-IT" dirty="0" smtClean="0"/>
              <a:t>a</a:t>
            </a:r>
            <a:r>
              <a:rPr lang="it-IT" dirty="0" smtClean="0"/>
              <a:t>lloggi </a:t>
            </a:r>
            <a:r>
              <a:rPr lang="it-IT" dirty="0" smtClean="0"/>
              <a:t>per i servi e i contadini</a:t>
            </a:r>
          </a:p>
          <a:p>
            <a:r>
              <a:rPr lang="it-IT" dirty="0" smtClean="0"/>
              <a:t>a</a:t>
            </a:r>
            <a:r>
              <a:rPr lang="it-IT" dirty="0" smtClean="0"/>
              <a:t>lloggi </a:t>
            </a:r>
            <a:r>
              <a:rPr lang="it-IT" dirty="0" smtClean="0"/>
              <a:t>per i signori</a:t>
            </a:r>
          </a:p>
          <a:p>
            <a:r>
              <a:rPr lang="it-IT" dirty="0" smtClean="0"/>
              <a:t>c</a:t>
            </a:r>
            <a:r>
              <a:rPr lang="it-IT" dirty="0" smtClean="0"/>
              <a:t>appella </a:t>
            </a:r>
            <a:r>
              <a:rPr lang="it-IT" dirty="0" smtClean="0"/>
              <a:t>(spesso anche con passaggio interno diretto dagli alloggi dei signori)</a:t>
            </a:r>
          </a:p>
          <a:p>
            <a:r>
              <a:rPr lang="it-IT" dirty="0" smtClean="0"/>
              <a:t>f</a:t>
            </a:r>
            <a:r>
              <a:rPr lang="it-IT" dirty="0" smtClean="0"/>
              <a:t>rantoio </a:t>
            </a:r>
            <a:r>
              <a:rPr lang="it-IT" dirty="0" smtClean="0"/>
              <a:t>per la molitura delle olive e la produzione dell’olio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</a:t>
            </a:r>
            <a:r>
              <a:rPr lang="it-IT" u="sng" dirty="0" smtClean="0"/>
              <a:t>locali al piano terra</a:t>
            </a:r>
            <a:r>
              <a:rPr lang="it-IT" dirty="0" smtClean="0"/>
              <a:t>, destinati ad accogliere stalle, frantoi, cucine, o altri spazi lavorativi, sono sempre voltati a botte, a crociera, o a stella, e hanno le pareti rustiche; </a:t>
            </a:r>
          </a:p>
          <a:p>
            <a:r>
              <a:rPr lang="it-IT" dirty="0" smtClean="0"/>
              <a:t>gli </a:t>
            </a:r>
            <a:r>
              <a:rPr lang="it-IT" u="sng" dirty="0" smtClean="0"/>
              <a:t>ambienti residenziali </a:t>
            </a:r>
            <a:r>
              <a:rPr lang="it-IT" dirty="0" smtClean="0"/>
              <a:t>sono sempre ai piani superiori e le pareti sono sempre intonacate, Anche le cappelle si distinguevano per l’intonacatura delle pareti.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Architettura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DIFESA</a:t>
            </a:r>
          </a:p>
          <a:p>
            <a:pPr>
              <a:buNone/>
            </a:pPr>
            <a:r>
              <a:rPr lang="it-IT" dirty="0" smtClean="0"/>
              <a:t>Nei secoli la Puglia e la Terra di Bari furono meta di numerose aggressioni dal mare (arabi, turchi) e dall’entroterra (briganti, vera e propria piaga durante i secoli XVII-XIX); le campagne furono allora dotate di torri fortificate a difesa dei raccolti. </a:t>
            </a:r>
            <a:br>
              <a:rPr lang="it-IT" dirty="0" smtClean="0"/>
            </a:br>
            <a:r>
              <a:rPr lang="it-IT" dirty="0" smtClean="0"/>
              <a:t>Queste torri presentavano difese di tipo “piombante”, cioè caditoie attraverso cui si versavano liquidi bollenti o si lanciavano sassi, e difese di tipo “radente”, cioè feritoie attraverso cui lanciare frecce e sparare con le prime armi da fuoco. </a:t>
            </a:r>
            <a:br>
              <a:rPr lang="it-IT" dirty="0" smtClean="0"/>
            </a:br>
            <a:r>
              <a:rPr lang="it-IT" dirty="0" smtClean="0"/>
              <a:t>Le torri fortificate furono successivamente ingrandite per ospitare i coloni tutto l’anno e non più solo durante i raccolti: nacquero così le prime masserie dove incominciava già il processo di trasformazione dei prodotti della campagna, destinati alla vendita nelle </a:t>
            </a:r>
            <a:r>
              <a:rPr lang="it-IT" dirty="0" smtClean="0"/>
              <a:t>città.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Funzione economica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masserie potevano essere da pecore (allevamento) o da campo (agricoltura)</a:t>
            </a:r>
          </a:p>
          <a:p>
            <a:r>
              <a:rPr lang="it-IT" dirty="0" smtClean="0"/>
              <a:t>Quella da campo potevano concentrarsi </a:t>
            </a:r>
            <a:r>
              <a:rPr lang="it-IT" dirty="0"/>
              <a:t>s</a:t>
            </a:r>
            <a:r>
              <a:rPr lang="it-IT" dirty="0" smtClean="0"/>
              <a:t>ulla produzione di olio (terreno coltivato a ulivi), mandorle (terreno coltivato a mandorli), vino (viticoltura, dopo il XVIII secolo), frutta in generale (frutticoltura)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529</Words>
  <Application>Microsoft Office PowerPoint</Application>
  <PresentationFormat>Presentazione su schermo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Le masserie pugliesi </vt:lpstr>
      <vt:lpstr>Masseria: significato del nome</vt:lpstr>
      <vt:lpstr>Storia della masseria</vt:lpstr>
      <vt:lpstr>Storia delle masserie</vt:lpstr>
      <vt:lpstr>Architettura</vt:lpstr>
      <vt:lpstr>Architettura</vt:lpstr>
      <vt:lpstr>Architettura</vt:lpstr>
      <vt:lpstr>Architettura</vt:lpstr>
      <vt:lpstr>Funzione economica</vt:lpstr>
      <vt:lpstr>Masseria Papaperta – Noci (Ba)</vt:lpstr>
      <vt:lpstr>Masseria Sant’Angelo de Grecis – Fasano (Ba)</vt:lpstr>
      <vt:lpstr>Massera Sant’Angelo de Grecis, Fasano (Ba)</vt:lpstr>
      <vt:lpstr>Immagini di un pranzo di matrimonio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masserie pugliesi</dc:title>
  <dc:creator>De Tommaso</dc:creator>
  <cp:lastModifiedBy>De Tommaso</cp:lastModifiedBy>
  <cp:revision>9</cp:revision>
  <dcterms:created xsi:type="dcterms:W3CDTF">2013-10-16T13:07:59Z</dcterms:created>
  <dcterms:modified xsi:type="dcterms:W3CDTF">2013-10-16T19:25:52Z</dcterms:modified>
</cp:coreProperties>
</file>