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1" r:id="rId4"/>
    <p:sldId id="272" r:id="rId5"/>
    <p:sldId id="273" r:id="rId6"/>
    <p:sldId id="264" r:id="rId7"/>
    <p:sldId id="265" r:id="rId8"/>
    <p:sldId id="261" r:id="rId9"/>
    <p:sldId id="266" r:id="rId10"/>
    <p:sldId id="267" r:id="rId11"/>
    <p:sldId id="274" r:id="rId12"/>
    <p:sldId id="275" r:id="rId13"/>
    <p:sldId id="276" r:id="rId14"/>
    <p:sldId id="277" r:id="rId15"/>
    <p:sldId id="278" r:id="rId16"/>
    <p:sldId id="279" r:id="rId17"/>
    <p:sldId id="280" r:id="rId18"/>
    <p:sldId id="281" r:id="rId19"/>
    <p:sldId id="282" r:id="rId20"/>
    <p:sldId id="284" r:id="rId21"/>
    <p:sldId id="283" r:id="rId22"/>
    <p:sldId id="292" r:id="rId23"/>
    <p:sldId id="285" r:id="rId24"/>
    <p:sldId id="286" r:id="rId25"/>
    <p:sldId id="288" r:id="rId26"/>
    <p:sldId id="289" r:id="rId27"/>
    <p:sldId id="290" r:id="rId28"/>
    <p:sldId id="291" r:id="rId29"/>
    <p:sldId id="293" r:id="rId30"/>
    <p:sldId id="29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02B"/>
    <a:srgbClr val="00823B"/>
    <a:srgbClr val="0000FF"/>
    <a:srgbClr val="0000CC"/>
    <a:srgbClr val="000099"/>
    <a:srgbClr val="9DF9A8"/>
    <a:srgbClr val="60F672"/>
    <a:srgbClr val="71E57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88C2326-7BC6-411E-82E0-8D39D661557A}" type="datetimeFigureOut">
              <a:rPr lang="en-GB" smtClean="0"/>
              <a:pPr/>
              <a:t>10/12/2013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908E4D-062F-4398-8065-5CF6E8E9A75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88C2326-7BC6-411E-82E0-8D39D661557A}" type="datetimeFigureOut">
              <a:rPr lang="en-GB" smtClean="0"/>
              <a:pPr/>
              <a:t>10/12/2013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908E4D-062F-4398-8065-5CF6E8E9A75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88C2326-7BC6-411E-82E0-8D39D661557A}" type="datetimeFigureOut">
              <a:rPr lang="en-GB" smtClean="0"/>
              <a:pPr/>
              <a:t>10/12/2013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908E4D-062F-4398-8065-5CF6E8E9A75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88C2326-7BC6-411E-82E0-8D39D661557A}" type="datetimeFigureOut">
              <a:rPr lang="en-GB" smtClean="0"/>
              <a:pPr/>
              <a:t>10/12/2013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908E4D-062F-4398-8065-5CF6E8E9A75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8C2326-7BC6-411E-82E0-8D39D661557A}" type="datetimeFigureOut">
              <a:rPr lang="en-GB" smtClean="0"/>
              <a:pPr/>
              <a:t>10/12/2013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908E4D-062F-4398-8065-5CF6E8E9A75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88C2326-7BC6-411E-82E0-8D39D661557A}" type="datetimeFigureOut">
              <a:rPr lang="en-GB" smtClean="0"/>
              <a:pPr/>
              <a:t>10/12/2013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908E4D-062F-4398-8065-5CF6E8E9A75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88C2326-7BC6-411E-82E0-8D39D661557A}" type="datetimeFigureOut">
              <a:rPr lang="en-GB" smtClean="0"/>
              <a:pPr/>
              <a:t>10/12/2013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D908E4D-062F-4398-8065-5CF6E8E9A75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88C2326-7BC6-411E-82E0-8D39D661557A}" type="datetimeFigureOut">
              <a:rPr lang="en-GB" smtClean="0"/>
              <a:pPr/>
              <a:t>10/12/2013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D908E4D-062F-4398-8065-5CF6E8E9A75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8C2326-7BC6-411E-82E0-8D39D661557A}" type="datetimeFigureOut">
              <a:rPr lang="en-GB" smtClean="0"/>
              <a:pPr/>
              <a:t>10/12/2013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D908E4D-062F-4398-8065-5CF6E8E9A75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8C2326-7BC6-411E-82E0-8D39D661557A}" type="datetimeFigureOut">
              <a:rPr lang="en-GB" smtClean="0"/>
              <a:pPr/>
              <a:t>10/12/2013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908E4D-062F-4398-8065-5CF6E8E9A75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8C2326-7BC6-411E-82E0-8D39D661557A}" type="datetimeFigureOut">
              <a:rPr lang="en-GB" smtClean="0"/>
              <a:pPr/>
              <a:t>10/12/2013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908E4D-062F-4398-8065-5CF6E8E9A75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8C2326-7BC6-411E-82E0-8D39D661557A}" type="datetimeFigureOut">
              <a:rPr lang="en-GB" smtClean="0"/>
              <a:pPr/>
              <a:t>10/12/2013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08E4D-062F-4398-8065-5CF6E8E9A75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10" Type="http://schemas.openxmlformats.org/officeDocument/2006/relationships/image" Target="../media/image19.jpeg"/><Relationship Id="rId4" Type="http://schemas.openxmlformats.org/officeDocument/2006/relationships/image" Target="../media/image13.jpeg"/><Relationship Id="rId9" Type="http://schemas.openxmlformats.org/officeDocument/2006/relationships/image" Target="../media/image18.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7772400" cy="1872208"/>
          </a:xfrm>
        </p:spPr>
        <p:txBody>
          <a:bodyPr>
            <a:normAutofit/>
          </a:bodyPr>
          <a:lstStyle/>
          <a:p>
            <a:r>
              <a:rPr lang="en-GB" sz="3600" b="1" dirty="0" err="1" smtClean="0">
                <a:solidFill>
                  <a:srgbClr val="0039AC"/>
                </a:solidFill>
                <a:latin typeface="Times New Roman" pitchFamily="18" charset="0"/>
                <a:cs typeface="Times New Roman" pitchFamily="18" charset="0"/>
              </a:rPr>
              <a:t>Quale</a:t>
            </a:r>
            <a:r>
              <a:rPr lang="en-GB" sz="3600" b="1" dirty="0" smtClean="0">
                <a:solidFill>
                  <a:srgbClr val="0039AC"/>
                </a:solidFill>
                <a:latin typeface="Times New Roman" pitchFamily="18" charset="0"/>
                <a:cs typeface="Times New Roman" pitchFamily="18" charset="0"/>
              </a:rPr>
              <a:t> </a:t>
            </a:r>
            <a:r>
              <a:rPr lang="en-GB" sz="3600" b="1" dirty="0" err="1" smtClean="0">
                <a:solidFill>
                  <a:srgbClr val="0039AC"/>
                </a:solidFill>
                <a:latin typeface="Times New Roman" pitchFamily="18" charset="0"/>
                <a:cs typeface="Times New Roman" pitchFamily="18" charset="0"/>
              </a:rPr>
              <a:t>Italiano</a:t>
            </a:r>
            <a:r>
              <a:rPr lang="en-GB" sz="3600" b="1" dirty="0" smtClean="0">
                <a:solidFill>
                  <a:srgbClr val="0039AC"/>
                </a:solidFill>
                <a:latin typeface="Times New Roman" pitchFamily="18" charset="0"/>
                <a:cs typeface="Times New Roman" pitchFamily="18" charset="0"/>
              </a:rPr>
              <a:t> </a:t>
            </a:r>
            <a:r>
              <a:rPr lang="en-GB" sz="3600" b="1" dirty="0" err="1" smtClean="0">
                <a:solidFill>
                  <a:srgbClr val="0039AC"/>
                </a:solidFill>
                <a:latin typeface="Times New Roman" pitchFamily="18" charset="0"/>
                <a:cs typeface="Times New Roman" pitchFamily="18" charset="0"/>
              </a:rPr>
              <a:t>parlano</a:t>
            </a:r>
            <a:r>
              <a:rPr lang="en-GB" sz="3600" b="1" dirty="0" smtClean="0">
                <a:solidFill>
                  <a:srgbClr val="0039AC"/>
                </a:solidFill>
                <a:latin typeface="Times New Roman" pitchFamily="18" charset="0"/>
                <a:cs typeface="Times New Roman" pitchFamily="18" charset="0"/>
              </a:rPr>
              <a:t> </a:t>
            </a:r>
            <a:r>
              <a:rPr lang="en-GB" sz="3600" b="1" dirty="0" err="1" smtClean="0">
                <a:solidFill>
                  <a:srgbClr val="0039AC"/>
                </a:solidFill>
                <a:latin typeface="Times New Roman" pitchFamily="18" charset="0"/>
                <a:cs typeface="Times New Roman" pitchFamily="18" charset="0"/>
              </a:rPr>
              <a:t>gli</a:t>
            </a:r>
            <a:r>
              <a:rPr lang="en-GB" sz="3600" b="1" dirty="0" smtClean="0">
                <a:solidFill>
                  <a:srgbClr val="0039AC"/>
                </a:solidFill>
                <a:latin typeface="Times New Roman" pitchFamily="18" charset="0"/>
                <a:cs typeface="Times New Roman" pitchFamily="18" charset="0"/>
              </a:rPr>
              <a:t> </a:t>
            </a:r>
            <a:r>
              <a:rPr lang="en-GB" sz="3600" b="1" dirty="0" err="1" smtClean="0">
                <a:solidFill>
                  <a:srgbClr val="0039AC"/>
                </a:solidFill>
                <a:latin typeface="Times New Roman" pitchFamily="18" charset="0"/>
                <a:cs typeface="Times New Roman" pitchFamily="18" charset="0"/>
              </a:rPr>
              <a:t>Italiani</a:t>
            </a:r>
            <a:r>
              <a:rPr lang="en-GB" sz="3600" b="1" dirty="0" smtClean="0">
                <a:solidFill>
                  <a:srgbClr val="0039AC"/>
                </a:solidFill>
                <a:latin typeface="Times New Roman" pitchFamily="18" charset="0"/>
                <a:cs typeface="Times New Roman" pitchFamily="18" charset="0"/>
              </a:rPr>
              <a:t>?</a:t>
            </a:r>
            <a:br>
              <a:rPr lang="en-GB" sz="3600" b="1" dirty="0" smtClean="0">
                <a:solidFill>
                  <a:srgbClr val="0039AC"/>
                </a:solidFill>
                <a:latin typeface="Times New Roman" pitchFamily="18" charset="0"/>
                <a:cs typeface="Times New Roman" pitchFamily="18" charset="0"/>
              </a:rPr>
            </a:br>
            <a:r>
              <a:rPr lang="en-GB" sz="3600" b="1" dirty="0" err="1" smtClean="0">
                <a:solidFill>
                  <a:srgbClr val="0039AC"/>
                </a:solidFill>
                <a:latin typeface="Times New Roman" pitchFamily="18" charset="0"/>
                <a:cs typeface="Times New Roman" pitchFamily="18" charset="0"/>
              </a:rPr>
              <a:t>Quali</a:t>
            </a:r>
            <a:r>
              <a:rPr lang="en-GB" sz="3600" b="1" dirty="0" smtClean="0">
                <a:solidFill>
                  <a:srgbClr val="0039AC"/>
                </a:solidFill>
                <a:latin typeface="Times New Roman" pitchFamily="18" charset="0"/>
                <a:cs typeface="Times New Roman" pitchFamily="18" charset="0"/>
              </a:rPr>
              <a:t> </a:t>
            </a:r>
            <a:r>
              <a:rPr lang="en-GB" sz="3600" b="1" dirty="0" err="1" smtClean="0">
                <a:solidFill>
                  <a:srgbClr val="0039AC"/>
                </a:solidFill>
                <a:latin typeface="Times New Roman" pitchFamily="18" charset="0"/>
                <a:cs typeface="Times New Roman" pitchFamily="18" charset="0"/>
              </a:rPr>
              <a:t>Italiani</a:t>
            </a:r>
            <a:r>
              <a:rPr lang="en-GB" sz="3600" b="1" dirty="0" smtClean="0">
                <a:solidFill>
                  <a:srgbClr val="0039AC"/>
                </a:solidFill>
                <a:latin typeface="Times New Roman" pitchFamily="18" charset="0"/>
                <a:cs typeface="Times New Roman" pitchFamily="18" charset="0"/>
              </a:rPr>
              <a:t> </a:t>
            </a:r>
            <a:r>
              <a:rPr lang="en-GB" sz="3600" b="1" dirty="0" err="1" smtClean="0">
                <a:solidFill>
                  <a:srgbClr val="0039AC"/>
                </a:solidFill>
                <a:latin typeface="Times New Roman" pitchFamily="18" charset="0"/>
                <a:cs typeface="Times New Roman" pitchFamily="18" charset="0"/>
              </a:rPr>
              <a:t>parlano</a:t>
            </a:r>
            <a:r>
              <a:rPr lang="en-GB" sz="3600" b="1" dirty="0" smtClean="0">
                <a:solidFill>
                  <a:srgbClr val="0039AC"/>
                </a:solidFill>
                <a:latin typeface="Times New Roman" pitchFamily="18" charset="0"/>
                <a:cs typeface="Times New Roman" pitchFamily="18" charset="0"/>
              </a:rPr>
              <a:t> </a:t>
            </a:r>
            <a:r>
              <a:rPr lang="en-GB" sz="3600" b="1" dirty="0" err="1" smtClean="0">
                <a:solidFill>
                  <a:srgbClr val="0039AC"/>
                </a:solidFill>
                <a:latin typeface="Times New Roman" pitchFamily="18" charset="0"/>
                <a:cs typeface="Times New Roman" pitchFamily="18" charset="0"/>
              </a:rPr>
              <a:t>l’Italiano</a:t>
            </a:r>
            <a:r>
              <a:rPr lang="en-GB" sz="3600" b="1" dirty="0" smtClean="0">
                <a:solidFill>
                  <a:srgbClr val="0039AC"/>
                </a:solidFill>
                <a:latin typeface="Times New Roman" pitchFamily="18" charset="0"/>
                <a:cs typeface="Times New Roman" pitchFamily="18" charset="0"/>
              </a:rPr>
              <a:t>?</a:t>
            </a:r>
            <a:r>
              <a:rPr lang="en-GB" sz="3200" b="1" dirty="0" smtClean="0">
                <a:solidFill>
                  <a:srgbClr val="00359E"/>
                </a:solidFill>
                <a:latin typeface="Times New Roman" pitchFamily="18" charset="0"/>
                <a:cs typeface="Times New Roman" pitchFamily="18" charset="0"/>
              </a:rPr>
              <a:t/>
            </a:r>
            <a:br>
              <a:rPr lang="en-GB" sz="3200" b="1" dirty="0" smtClean="0">
                <a:solidFill>
                  <a:srgbClr val="00359E"/>
                </a:solidFill>
                <a:latin typeface="Times New Roman" pitchFamily="18" charset="0"/>
                <a:cs typeface="Times New Roman" pitchFamily="18" charset="0"/>
              </a:rPr>
            </a:br>
            <a:endParaRPr lang="en-GB" sz="2000" b="1" dirty="0">
              <a:solidFill>
                <a:srgbClr val="00487E"/>
              </a:solidFill>
              <a:latin typeface="Times New Roman" pitchFamily="18" charset="0"/>
              <a:cs typeface="Times New Roman" pitchFamily="18" charset="0"/>
            </a:endParaRPr>
          </a:p>
        </p:txBody>
      </p:sp>
      <p:sp>
        <p:nvSpPr>
          <p:cNvPr id="3" name="Subtitle 2"/>
          <p:cNvSpPr>
            <a:spLocks noGrp="1"/>
          </p:cNvSpPr>
          <p:nvPr>
            <p:ph type="subTitle" idx="1"/>
          </p:nvPr>
        </p:nvSpPr>
        <p:spPr>
          <a:xfrm>
            <a:off x="467544" y="2420888"/>
            <a:ext cx="8280920" cy="2664296"/>
          </a:xfrm>
        </p:spPr>
        <p:txBody>
          <a:bodyPr>
            <a:noAutofit/>
          </a:bodyPr>
          <a:lstStyle/>
          <a:p>
            <a:pPr lvl="0" fontAlgn="base">
              <a:spcAft>
                <a:spcPct val="0"/>
              </a:spcAft>
            </a:pPr>
            <a:endParaRPr kumimoji="0" lang="en-GB" sz="1800" b="1"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endParaRPr>
          </a:p>
          <a:p>
            <a:pPr algn="just">
              <a:spcBef>
                <a:spcPts val="0"/>
              </a:spcBef>
            </a:pPr>
            <a:r>
              <a:rPr lang="it-IT" sz="1800" dirty="0" smtClean="0">
                <a:solidFill>
                  <a:srgbClr val="0000CC"/>
                </a:solidFill>
                <a:latin typeface="Old English Text MT" pitchFamily="66" charset="0"/>
                <a:cs typeface="Times New Roman" pitchFamily="18" charset="0"/>
              </a:rPr>
              <a:t>Quapropter, si primas et secundarias et subsecundarias vulgaris Ytalie variationes calculare velimus, et in hoc minimo mundi angulo non solum ad millenam loquele variationem venire contigerit, sed etiam ad magis ultra. </a:t>
            </a:r>
          </a:p>
          <a:p>
            <a:pPr lvl="0" algn="just">
              <a:spcBef>
                <a:spcPts val="0"/>
              </a:spcBef>
            </a:pPr>
            <a:r>
              <a:rPr lang="it-IT" sz="1800" dirty="0" smtClean="0">
                <a:solidFill>
                  <a:srgbClr val="0000CC"/>
                </a:solidFill>
                <a:latin typeface="Times New Roman" pitchFamily="18" charset="0"/>
                <a:cs typeface="Times New Roman" pitchFamily="18" charset="0"/>
              </a:rPr>
              <a:t>(Dante, </a:t>
            </a:r>
            <a:r>
              <a:rPr lang="it-IT" sz="1800" i="1" dirty="0" smtClean="0">
                <a:solidFill>
                  <a:srgbClr val="0000CC"/>
                </a:solidFill>
                <a:latin typeface="Times New Roman" pitchFamily="18" charset="0"/>
                <a:cs typeface="Times New Roman" pitchFamily="18" charset="0"/>
              </a:rPr>
              <a:t>De vulgari eloquentia, </a:t>
            </a:r>
            <a:r>
              <a:rPr lang="it-IT" sz="1800" dirty="0" smtClean="0">
                <a:solidFill>
                  <a:srgbClr val="0000CC"/>
                </a:solidFill>
                <a:latin typeface="Times New Roman" pitchFamily="18" charset="0"/>
                <a:cs typeface="Times New Roman" pitchFamily="18" charset="0"/>
              </a:rPr>
              <a:t>I, x, 9)</a:t>
            </a:r>
          </a:p>
          <a:p>
            <a:pPr lvl="0" algn="just">
              <a:spcBef>
                <a:spcPts val="0"/>
              </a:spcBef>
            </a:pPr>
            <a:endParaRPr lang="it-IT" sz="1800" dirty="0" smtClean="0">
              <a:solidFill>
                <a:srgbClr val="0000CC"/>
              </a:solidFill>
              <a:latin typeface="Times New Roman" pitchFamily="18" charset="0"/>
              <a:cs typeface="Times New Roman" pitchFamily="18" charset="0"/>
            </a:endParaRPr>
          </a:p>
          <a:p>
            <a:pPr lvl="0" algn="just">
              <a:spcBef>
                <a:spcPts val="0"/>
              </a:spcBef>
            </a:pPr>
            <a:r>
              <a:rPr lang="it-IT" sz="1800" dirty="0" smtClean="0">
                <a:solidFill>
                  <a:schemeClr val="tx1"/>
                </a:solidFill>
                <a:latin typeface="Times New Roman" pitchFamily="18" charset="0"/>
                <a:cs typeface="Times New Roman" pitchFamily="18" charset="0"/>
              </a:rPr>
              <a:t>“Se volessimo calcolare tutte le varianti dei volgari italiani, le principali, le secondarie, le minori, anche solo in questo piccolissimo angolo di mondo finiremmo per contare un migliaio di varietà linguistiche, anzi, persino di più”. </a:t>
            </a:r>
          </a:p>
          <a:p>
            <a:pPr lvl="0" fontAlgn="base">
              <a:spcAft>
                <a:spcPct val="0"/>
              </a:spcAft>
            </a:pPr>
            <a:endParaRPr lang="en-GB" sz="1800" b="1" kern="0" dirty="0" smtClean="0">
              <a:solidFill>
                <a:srgbClr val="000000"/>
              </a:solidFill>
              <a:latin typeface="Times New Roman" pitchFamily="18" charset="0"/>
              <a:cs typeface="Times New Roman" pitchFamily="18" charset="0"/>
            </a:endParaRPr>
          </a:p>
          <a:p>
            <a:pPr lvl="0" fontAlgn="base">
              <a:spcAft>
                <a:spcPct val="0"/>
              </a:spcAft>
            </a:pPr>
            <a:endParaRPr kumimoji="0" lang="en-GB" sz="1800" b="1"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endParaRPr>
          </a:p>
          <a:p>
            <a:endParaRPr lang="en-GB" sz="1800" dirty="0"/>
          </a:p>
        </p:txBody>
      </p:sp>
      <p:pic>
        <p:nvPicPr>
          <p:cNvPr id="1026" name="Picture 2" descr="imagesCA9K0BLK"/>
          <p:cNvPicPr>
            <a:picLocks noChangeAspect="1" noChangeArrowheads="1"/>
          </p:cNvPicPr>
          <p:nvPr/>
        </p:nvPicPr>
        <p:blipFill>
          <a:blip r:embed="rId2" cstate="print"/>
          <a:srcRect/>
          <a:stretch>
            <a:fillRect/>
          </a:stretch>
        </p:blipFill>
        <p:spPr bwMode="auto">
          <a:xfrm>
            <a:off x="7380312" y="0"/>
            <a:ext cx="1763688" cy="764704"/>
          </a:xfrm>
          <a:prstGeom prst="rect">
            <a:avLst/>
          </a:prstGeom>
          <a:noFill/>
          <a:ln w="9525" algn="in">
            <a:noFill/>
            <a:miter lim="800000"/>
            <a:headEnd/>
            <a:tailEnd/>
          </a:ln>
          <a:effectLst/>
        </p:spPr>
      </p:pic>
      <p:sp>
        <p:nvSpPr>
          <p:cNvPr id="8" name="TextBox 7"/>
          <p:cNvSpPr txBox="1"/>
          <p:nvPr/>
        </p:nvSpPr>
        <p:spPr>
          <a:xfrm>
            <a:off x="2915816" y="5373216"/>
            <a:ext cx="3250955" cy="1169551"/>
          </a:xfrm>
          <a:prstGeom prst="rect">
            <a:avLst/>
          </a:prstGeom>
          <a:noFill/>
        </p:spPr>
        <p:txBody>
          <a:bodyPr wrap="square" rtlCol="0">
            <a:spAutoFit/>
          </a:bodyPr>
          <a:lstStyle/>
          <a:p>
            <a:pPr algn="ctr"/>
            <a:r>
              <a:rPr lang="en-GB" sz="1400" dirty="0" smtClean="0">
                <a:latin typeface="Times New Roman" pitchFamily="18" charset="0"/>
                <a:cs typeface="Times New Roman" pitchFamily="18" charset="0"/>
              </a:rPr>
              <a:t>Francesco Maria </a:t>
            </a:r>
            <a:r>
              <a:rPr lang="en-GB" sz="1400" dirty="0" err="1" smtClean="0">
                <a:latin typeface="Times New Roman" pitchFamily="18" charset="0"/>
                <a:cs typeface="Times New Roman" pitchFamily="18" charset="0"/>
              </a:rPr>
              <a:t>Ciconte</a:t>
            </a:r>
            <a:endParaRPr lang="en-GB" sz="1400" dirty="0" smtClean="0">
              <a:latin typeface="Times New Roman" pitchFamily="18" charset="0"/>
              <a:cs typeface="Times New Roman" pitchFamily="18" charset="0"/>
            </a:endParaRPr>
          </a:p>
          <a:p>
            <a:pPr algn="ctr"/>
            <a:r>
              <a:rPr lang="en-GB" sz="1400" b="1" dirty="0" smtClean="0">
                <a:latin typeface="Times New Roman" pitchFamily="18" charset="0"/>
                <a:cs typeface="Times New Roman" pitchFamily="18" charset="0"/>
              </a:rPr>
              <a:t>The University of Manchester</a:t>
            </a:r>
          </a:p>
          <a:p>
            <a:pPr algn="ctr"/>
            <a:r>
              <a:rPr lang="en-GB" sz="1400" b="1" dirty="0" smtClean="0">
                <a:latin typeface="Times New Roman" pitchFamily="18" charset="0"/>
                <a:cs typeface="Times New Roman" pitchFamily="18" charset="0"/>
              </a:rPr>
              <a:t>School of Arts, Languages and Cultures</a:t>
            </a:r>
          </a:p>
          <a:p>
            <a:pPr algn="ctr"/>
            <a:r>
              <a:rPr lang="en-GB" sz="1400" dirty="0" smtClean="0">
                <a:latin typeface="Times New Roman" pitchFamily="18" charset="0"/>
                <a:cs typeface="Times New Roman" pitchFamily="18" charset="0"/>
              </a:rPr>
              <a:t>francescomaria_c@yahoo.it</a:t>
            </a:r>
          </a:p>
          <a:p>
            <a:pPr algn="ctr"/>
            <a:r>
              <a:rPr lang="en-GB" sz="1400" dirty="0" smtClean="0">
                <a:latin typeface="Times New Roman" pitchFamily="18" charset="0"/>
                <a:cs typeface="Times New Roman" pitchFamily="18" charset="0"/>
              </a:rPr>
              <a:t>francescomaria.ciconte@manchester.ac.uk</a:t>
            </a:r>
            <a:endParaRPr lang="en-GB" sz="1400" dirty="0">
              <a:latin typeface="Times New Roman" pitchFamily="18" charset="0"/>
              <a:cs typeface="Times New Roman" pitchFamily="18" charset="0"/>
            </a:endParaRPr>
          </a:p>
        </p:txBody>
      </p:sp>
      <p:pic>
        <p:nvPicPr>
          <p:cNvPr id="4" name="Picture 2" descr="C:\Users\mfixefc2\Desktop\untitled.png"/>
          <p:cNvPicPr>
            <a:picLocks noChangeAspect="1" noChangeArrowheads="1"/>
          </p:cNvPicPr>
          <p:nvPr/>
        </p:nvPicPr>
        <p:blipFill>
          <a:blip r:embed="rId3" cstate="print"/>
          <a:srcRect/>
          <a:stretch>
            <a:fillRect/>
          </a:stretch>
        </p:blipFill>
        <p:spPr bwMode="auto">
          <a:xfrm>
            <a:off x="0" y="0"/>
            <a:ext cx="1143000" cy="1143000"/>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251520" y="260648"/>
            <a:ext cx="8712968" cy="6408712"/>
          </a:xfrm>
        </p:spPr>
        <p:txBody>
          <a:bodyPr>
            <a:normAutofit/>
          </a:bodyPr>
          <a:lstStyle/>
          <a:p>
            <a:pPr>
              <a:buNone/>
            </a:pPr>
            <a:r>
              <a:rPr lang="en-GB" sz="1800" dirty="0" err="1" smtClean="0">
                <a:latin typeface="Times New Roman" pitchFamily="18" charset="0"/>
                <a:cs typeface="Times New Roman" pitchFamily="18" charset="0"/>
              </a:rPr>
              <a:t>Ecco</a:t>
            </a:r>
            <a:r>
              <a:rPr lang="en-GB" sz="1800" dirty="0" smtClean="0">
                <a:latin typeface="Times New Roman" pitchFamily="18" charset="0"/>
                <a:cs typeface="Times New Roman" pitchFamily="18" charset="0"/>
              </a:rPr>
              <a:t> </a:t>
            </a:r>
            <a:r>
              <a:rPr lang="en-GB" sz="1800" dirty="0" err="1" smtClean="0">
                <a:latin typeface="Times New Roman" pitchFamily="18" charset="0"/>
                <a:cs typeface="Times New Roman" pitchFamily="18" charset="0"/>
              </a:rPr>
              <a:t>quindi</a:t>
            </a:r>
            <a:r>
              <a:rPr lang="en-GB" sz="1800" dirty="0" smtClean="0">
                <a:latin typeface="Times New Roman" pitchFamily="18" charset="0"/>
                <a:cs typeface="Times New Roman" pitchFamily="18" charset="0"/>
              </a:rPr>
              <a:t> la </a:t>
            </a:r>
            <a:r>
              <a:rPr lang="en-GB" sz="1800" dirty="0" err="1" smtClean="0">
                <a:latin typeface="Times New Roman" pitchFamily="18" charset="0"/>
                <a:cs typeface="Times New Roman" pitchFamily="18" charset="0"/>
              </a:rPr>
              <a:t>sovrapposizione</a:t>
            </a:r>
            <a:r>
              <a:rPr lang="en-GB" sz="1800" dirty="0" smtClean="0">
                <a:latin typeface="Times New Roman" pitchFamily="18" charset="0"/>
                <a:cs typeface="Times New Roman" pitchFamily="18" charset="0"/>
              </a:rPr>
              <a:t> e </a:t>
            </a:r>
            <a:r>
              <a:rPr lang="en-GB" sz="1800" dirty="0" err="1" smtClean="0">
                <a:latin typeface="Times New Roman" pitchFamily="18" charset="0"/>
                <a:cs typeface="Times New Roman" pitchFamily="18" charset="0"/>
              </a:rPr>
              <a:t>il</a:t>
            </a:r>
            <a:r>
              <a:rPr lang="en-GB" sz="1800" dirty="0" smtClean="0">
                <a:latin typeface="Times New Roman" pitchFamily="18" charset="0"/>
                <a:cs typeface="Times New Roman" pitchFamily="18" charset="0"/>
              </a:rPr>
              <a:t> continuum </a:t>
            </a:r>
            <a:r>
              <a:rPr lang="en-GB" sz="1800" dirty="0" err="1" smtClean="0">
                <a:latin typeface="Times New Roman" pitchFamily="18" charset="0"/>
                <a:cs typeface="Times New Roman" pitchFamily="18" charset="0"/>
              </a:rPr>
              <a:t>delle</a:t>
            </a:r>
            <a:r>
              <a:rPr lang="en-GB" sz="1800" dirty="0" smtClean="0">
                <a:latin typeface="Times New Roman" pitchFamily="18" charset="0"/>
                <a:cs typeface="Times New Roman" pitchFamily="18" charset="0"/>
              </a:rPr>
              <a:t> </a:t>
            </a:r>
            <a:r>
              <a:rPr lang="en-GB" sz="1800" dirty="0" err="1" smtClean="0">
                <a:latin typeface="Times New Roman" pitchFamily="18" charset="0"/>
                <a:cs typeface="Times New Roman" pitchFamily="18" charset="0"/>
              </a:rPr>
              <a:t>variazioni</a:t>
            </a:r>
            <a:r>
              <a:rPr lang="en-GB" sz="1800" dirty="0" smtClean="0">
                <a:latin typeface="Times New Roman" pitchFamily="18" charset="0"/>
                <a:cs typeface="Times New Roman" pitchFamily="18" charset="0"/>
              </a:rPr>
              <a:t>:</a:t>
            </a:r>
          </a:p>
          <a:p>
            <a:pPr>
              <a:buNone/>
            </a:pPr>
            <a:endParaRPr lang="en-GB" sz="1800" dirty="0">
              <a:latin typeface="Times New Roman" pitchFamily="18" charset="0"/>
              <a:cs typeface="Times New Roman" pitchFamily="18" charset="0"/>
            </a:endParaRPr>
          </a:p>
        </p:txBody>
      </p:sp>
      <p:sp>
        <p:nvSpPr>
          <p:cNvPr id="4" name="TextBox 3"/>
          <p:cNvSpPr txBox="1"/>
          <p:nvPr/>
        </p:nvSpPr>
        <p:spPr>
          <a:xfrm>
            <a:off x="251520" y="1052736"/>
            <a:ext cx="6541919" cy="646331"/>
          </a:xfrm>
          <a:prstGeom prst="rect">
            <a:avLst/>
          </a:prstGeom>
          <a:noFill/>
        </p:spPr>
        <p:txBody>
          <a:bodyPr wrap="none" rtlCol="0">
            <a:spAutoFit/>
          </a:bodyPr>
          <a:lstStyle/>
          <a:p>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Va</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bene</a:t>
            </a:r>
            <a:r>
              <a:rPr lang="en-GB"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sym typeface="Wingdings" pitchFamily="2" charset="2"/>
              </a:rPr>
              <a:t> / </a:t>
            </a:r>
            <a:r>
              <a:rPr lang="en-GB" dirty="0" err="1" smtClean="0">
                <a:latin typeface="Times New Roman" pitchFamily="18" charset="0"/>
                <a:cs typeface="Times New Roman" pitchFamily="18" charset="0"/>
                <a:sym typeface="Wingdings" pitchFamily="2" charset="2"/>
              </a:rPr>
              <a:t>va</a:t>
            </a:r>
            <a:r>
              <a:rPr lang="en-GB" b="1" u="sng" dirty="0" err="1" smtClean="0">
                <a:solidFill>
                  <a:srgbClr val="FF0000"/>
                </a:solidFill>
                <a:latin typeface="Times New Roman" pitchFamily="18" charset="0"/>
                <a:cs typeface="Times New Roman" pitchFamily="18" charset="0"/>
                <a:sym typeface="Wingdings" pitchFamily="2" charset="2"/>
              </a:rPr>
              <a:t>bb</a:t>
            </a:r>
            <a:r>
              <a:rPr lang="en-GB" dirty="0" err="1" smtClean="0">
                <a:latin typeface="Times New Roman" pitchFamily="18" charset="0"/>
                <a:cs typeface="Times New Roman" pitchFamily="18" charset="0"/>
                <a:sym typeface="Wingdings" pitchFamily="2" charset="2"/>
              </a:rPr>
              <a:t>ɛne</a:t>
            </a:r>
            <a:r>
              <a:rPr lang="en-GB" dirty="0" smtClean="0">
                <a:latin typeface="Times New Roman" pitchFamily="18" charset="0"/>
                <a:cs typeface="Times New Roman" pitchFamily="18" charset="0"/>
                <a:sym typeface="Wingdings" pitchFamily="2" charset="2"/>
              </a:rPr>
              <a:t> / = </a:t>
            </a:r>
            <a:r>
              <a:rPr lang="en-GB" b="1" cap="small" dirty="0" err="1" smtClean="0">
                <a:solidFill>
                  <a:srgbClr val="FF0000"/>
                </a:solidFill>
                <a:latin typeface="Times New Roman" pitchFamily="18" charset="0"/>
                <a:cs typeface="Times New Roman" pitchFamily="18" charset="0"/>
                <a:sym typeface="Wingdings" pitchFamily="2" charset="2"/>
              </a:rPr>
              <a:t>raddoppiamento</a:t>
            </a:r>
            <a:r>
              <a:rPr lang="en-GB" b="1" cap="small" dirty="0" smtClean="0">
                <a:solidFill>
                  <a:srgbClr val="FF0000"/>
                </a:solidFill>
                <a:latin typeface="Times New Roman" pitchFamily="18" charset="0"/>
                <a:cs typeface="Times New Roman" pitchFamily="18" charset="0"/>
                <a:sym typeface="Wingdings" pitchFamily="2" charset="2"/>
              </a:rPr>
              <a:t> </a:t>
            </a:r>
            <a:r>
              <a:rPr lang="en-GB" b="1" cap="small" dirty="0" err="1" smtClean="0">
                <a:solidFill>
                  <a:srgbClr val="FF0000"/>
                </a:solidFill>
                <a:latin typeface="Times New Roman" pitchFamily="18" charset="0"/>
                <a:cs typeface="Times New Roman" pitchFamily="18" charset="0"/>
                <a:sym typeface="Wingdings" pitchFamily="2" charset="2"/>
              </a:rPr>
              <a:t>fonosintattico</a:t>
            </a:r>
            <a:r>
              <a:rPr lang="en-GB" dirty="0" smtClean="0">
                <a:latin typeface="Times New Roman" pitchFamily="18" charset="0"/>
                <a:cs typeface="Times New Roman" pitchFamily="18" charset="0"/>
                <a:sym typeface="Wingdings" pitchFamily="2" charset="2"/>
              </a:rPr>
              <a:t> </a:t>
            </a:r>
          </a:p>
          <a:p>
            <a:r>
              <a:rPr lang="en-GB" dirty="0" smtClean="0">
                <a:latin typeface="Times New Roman" pitchFamily="18" charset="0"/>
                <a:cs typeface="Times New Roman" pitchFamily="18" charset="0"/>
                <a:sym typeface="Wingdings" pitchFamily="2" charset="2"/>
              </a:rPr>
              <a:t>		             </a:t>
            </a:r>
            <a:r>
              <a:rPr lang="en-GB" dirty="0" err="1" smtClean="0">
                <a:latin typeface="Times New Roman" pitchFamily="18" charset="0"/>
                <a:cs typeface="Times New Roman" pitchFamily="18" charset="0"/>
                <a:sym typeface="Wingdings" pitchFamily="2" charset="2"/>
              </a:rPr>
              <a:t>tipico</a:t>
            </a:r>
            <a:r>
              <a:rPr lang="en-GB" dirty="0" smtClean="0">
                <a:latin typeface="Times New Roman" pitchFamily="18" charset="0"/>
                <a:cs typeface="Times New Roman" pitchFamily="18" charset="0"/>
                <a:sym typeface="Wingdings" pitchFamily="2" charset="2"/>
              </a:rPr>
              <a:t> del Centro e del </a:t>
            </a:r>
            <a:r>
              <a:rPr lang="en-GB" dirty="0" err="1" smtClean="0">
                <a:latin typeface="Times New Roman" pitchFamily="18" charset="0"/>
                <a:cs typeface="Times New Roman" pitchFamily="18" charset="0"/>
                <a:sym typeface="Wingdings" pitchFamily="2" charset="2"/>
              </a:rPr>
              <a:t>Sud</a:t>
            </a:r>
            <a:r>
              <a:rPr lang="en-GB" dirty="0" smtClean="0">
                <a:latin typeface="Times New Roman" pitchFamily="18" charset="0"/>
                <a:cs typeface="Times New Roman" pitchFamily="18" charset="0"/>
                <a:sym typeface="Wingdings" pitchFamily="2" charset="2"/>
              </a:rPr>
              <a:t> Italia</a:t>
            </a:r>
            <a:endParaRPr lang="en-GB" dirty="0">
              <a:latin typeface="Times New Roman" pitchFamily="18" charset="0"/>
              <a:cs typeface="Times New Roman" pitchFamily="18" charset="0"/>
            </a:endParaRPr>
          </a:p>
        </p:txBody>
      </p:sp>
      <p:sp>
        <p:nvSpPr>
          <p:cNvPr id="5" name="TextBox 4"/>
          <p:cNvSpPr txBox="1"/>
          <p:nvPr/>
        </p:nvSpPr>
        <p:spPr>
          <a:xfrm>
            <a:off x="251520" y="1556792"/>
            <a:ext cx="2133918" cy="369332"/>
          </a:xfrm>
          <a:prstGeom prst="rect">
            <a:avLst/>
          </a:prstGeom>
          <a:noFill/>
        </p:spPr>
        <p:txBody>
          <a:bodyPr wrap="none" rtlCol="0">
            <a:spAutoFit/>
          </a:bodyPr>
          <a:lstStyle/>
          <a:p>
            <a:r>
              <a:rPr lang="en-GB" b="1" dirty="0" err="1" smtClean="0">
                <a:solidFill>
                  <a:srgbClr val="0000CC"/>
                </a:solidFill>
                <a:latin typeface="Times New Roman" pitchFamily="18" charset="0"/>
                <a:cs typeface="Times New Roman" pitchFamily="18" charset="0"/>
              </a:rPr>
              <a:t>Morfologia</a:t>
            </a:r>
            <a:r>
              <a:rPr lang="en-GB" b="1" dirty="0" smtClean="0">
                <a:solidFill>
                  <a:srgbClr val="0000CC"/>
                </a:solidFill>
                <a:latin typeface="Times New Roman" pitchFamily="18" charset="0"/>
                <a:cs typeface="Times New Roman" pitchFamily="18" charset="0"/>
              </a:rPr>
              <a:t> e </a:t>
            </a:r>
            <a:r>
              <a:rPr lang="en-GB" b="1" dirty="0" err="1" smtClean="0">
                <a:solidFill>
                  <a:srgbClr val="0000CC"/>
                </a:solidFill>
                <a:latin typeface="Times New Roman" pitchFamily="18" charset="0"/>
                <a:cs typeface="Times New Roman" pitchFamily="18" charset="0"/>
              </a:rPr>
              <a:t>lessico</a:t>
            </a:r>
            <a:endParaRPr lang="en-GB" b="1" dirty="0">
              <a:solidFill>
                <a:srgbClr val="002060"/>
              </a:solidFill>
              <a:latin typeface="Times New Roman" pitchFamily="18" charset="0"/>
              <a:cs typeface="Times New Roman" pitchFamily="18" charset="0"/>
            </a:endParaRPr>
          </a:p>
        </p:txBody>
      </p:sp>
      <p:sp>
        <p:nvSpPr>
          <p:cNvPr id="6" name="TextBox 5"/>
          <p:cNvSpPr txBox="1"/>
          <p:nvPr/>
        </p:nvSpPr>
        <p:spPr>
          <a:xfrm>
            <a:off x="251520" y="1916832"/>
            <a:ext cx="3281668"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Ci</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pensi</a:t>
            </a:r>
            <a:r>
              <a:rPr lang="en-GB" i="1" dirty="0" smtClean="0">
                <a:latin typeface="Times New Roman" pitchFamily="18" charset="0"/>
                <a:cs typeface="Times New Roman" pitchFamily="18" charset="0"/>
              </a:rPr>
              <a:t> </a:t>
            </a:r>
            <a:r>
              <a:rPr lang="en-GB" b="1" i="1" u="sng" dirty="0" err="1" smtClean="0">
                <a:solidFill>
                  <a:srgbClr val="FF0000"/>
                </a:solidFill>
                <a:latin typeface="Times New Roman" pitchFamily="18" charset="0"/>
                <a:cs typeface="Times New Roman" pitchFamily="18" charset="0"/>
              </a:rPr>
              <a:t>tu</a:t>
            </a:r>
            <a:r>
              <a:rPr lang="en-GB" i="1" dirty="0" smtClean="0">
                <a:latin typeface="Times New Roman" pitchFamily="18" charset="0"/>
                <a:cs typeface="Times New Roman" pitchFamily="18" charset="0"/>
              </a:rPr>
              <a:t>?</a:t>
            </a:r>
            <a:r>
              <a:rPr lang="en-GB" dirty="0" smtClean="0">
                <a:latin typeface="Times New Roman" pitchFamily="18" charset="0"/>
                <a:cs typeface="Times New Roman" pitchFamily="18" charset="0"/>
              </a:rPr>
              <a:t> vs. </a:t>
            </a:r>
            <a:r>
              <a:rPr lang="en-GB" i="1" dirty="0" err="1" smtClean="0">
                <a:latin typeface="Times New Roman" pitchFamily="18" charset="0"/>
                <a:cs typeface="Times New Roman" pitchFamily="18" charset="0"/>
              </a:rPr>
              <a:t>Ci</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pensi</a:t>
            </a:r>
            <a:r>
              <a:rPr lang="en-GB" i="1" dirty="0" smtClean="0">
                <a:latin typeface="Times New Roman" pitchFamily="18" charset="0"/>
                <a:cs typeface="Times New Roman" pitchFamily="18" charset="0"/>
              </a:rPr>
              <a:t> </a:t>
            </a:r>
            <a:r>
              <a:rPr lang="en-GB" b="1" i="1" u="sng" dirty="0" err="1" smtClean="0">
                <a:solidFill>
                  <a:srgbClr val="FF0000"/>
                </a:solidFill>
                <a:latin typeface="Times New Roman" pitchFamily="18" charset="0"/>
                <a:cs typeface="Times New Roman" pitchFamily="18" charset="0"/>
              </a:rPr>
              <a:t>te</a:t>
            </a:r>
            <a:r>
              <a:rPr lang="en-GB" i="1" dirty="0" smtClean="0">
                <a:latin typeface="Times New Roman" pitchFamily="18" charset="0"/>
                <a:cs typeface="Times New Roman" pitchFamily="18" charset="0"/>
              </a:rPr>
              <a:t>?</a:t>
            </a:r>
            <a:r>
              <a:rPr lang="en-GB" dirty="0" smtClean="0">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
        <p:nvSpPr>
          <p:cNvPr id="7" name="TextBox 6"/>
          <p:cNvSpPr txBox="1"/>
          <p:nvPr/>
        </p:nvSpPr>
        <p:spPr>
          <a:xfrm>
            <a:off x="272906" y="2348880"/>
            <a:ext cx="1904945" cy="584775"/>
          </a:xfrm>
          <a:prstGeom prst="rect">
            <a:avLst/>
          </a:prstGeom>
          <a:noFill/>
        </p:spPr>
        <p:txBody>
          <a:bodyPr wrap="none" rtlCol="0">
            <a:spAutoFit/>
          </a:bodyPr>
          <a:lstStyle/>
          <a:p>
            <a:pPr algn="ctr"/>
            <a:r>
              <a:rPr lang="en-GB" sz="1600" cap="small" dirty="0" err="1" smtClean="0">
                <a:latin typeface="Times New Roman" pitchFamily="18" charset="0"/>
                <a:cs typeface="Times New Roman" pitchFamily="18" charset="0"/>
              </a:rPr>
              <a:t>pronome</a:t>
            </a:r>
            <a:r>
              <a:rPr lang="en-GB" sz="1600" cap="small" dirty="0" smtClean="0">
                <a:latin typeface="Times New Roman" pitchFamily="18" charset="0"/>
                <a:cs typeface="Times New Roman" pitchFamily="18" charset="0"/>
              </a:rPr>
              <a:t> </a:t>
            </a:r>
            <a:r>
              <a:rPr lang="en-GB" sz="1600" cap="small" dirty="0" err="1" smtClean="0">
                <a:latin typeface="Times New Roman" pitchFamily="18" charset="0"/>
                <a:cs typeface="Times New Roman" pitchFamily="18" charset="0"/>
              </a:rPr>
              <a:t>soggetto</a:t>
            </a:r>
            <a:endParaRPr lang="en-GB" sz="1600" cap="small" dirty="0" smtClean="0">
              <a:latin typeface="Times New Roman" pitchFamily="18" charset="0"/>
              <a:cs typeface="Times New Roman" pitchFamily="18" charset="0"/>
            </a:endParaRPr>
          </a:p>
          <a:p>
            <a:pPr algn="ctr"/>
            <a:r>
              <a:rPr lang="en-GB" sz="1600" cap="small" dirty="0" err="1" smtClean="0">
                <a:latin typeface="Times New Roman" pitchFamily="18" charset="0"/>
                <a:cs typeface="Times New Roman" pitchFamily="18" charset="0"/>
              </a:rPr>
              <a:t>nominativo</a:t>
            </a:r>
            <a:endParaRPr lang="en-GB" sz="1600" cap="small" dirty="0">
              <a:latin typeface="Times New Roman" pitchFamily="18" charset="0"/>
              <a:cs typeface="Times New Roman" pitchFamily="18" charset="0"/>
            </a:endParaRPr>
          </a:p>
        </p:txBody>
      </p:sp>
      <p:sp>
        <p:nvSpPr>
          <p:cNvPr id="8" name="TextBox 7"/>
          <p:cNvSpPr txBox="1"/>
          <p:nvPr/>
        </p:nvSpPr>
        <p:spPr>
          <a:xfrm>
            <a:off x="2332284" y="2348880"/>
            <a:ext cx="1813574" cy="584775"/>
          </a:xfrm>
          <a:prstGeom prst="rect">
            <a:avLst/>
          </a:prstGeom>
          <a:noFill/>
        </p:spPr>
        <p:txBody>
          <a:bodyPr wrap="none" rtlCol="0">
            <a:spAutoFit/>
          </a:bodyPr>
          <a:lstStyle/>
          <a:p>
            <a:pPr algn="ctr"/>
            <a:r>
              <a:rPr lang="en-GB" sz="1600" cap="small" dirty="0" err="1" smtClean="0">
                <a:latin typeface="Times New Roman" pitchFamily="18" charset="0"/>
                <a:cs typeface="Times New Roman" pitchFamily="18" charset="0"/>
              </a:rPr>
              <a:t>pronome</a:t>
            </a:r>
            <a:r>
              <a:rPr lang="en-GB" sz="1600" cap="small" dirty="0" smtClean="0">
                <a:latin typeface="Times New Roman" pitchFamily="18" charset="0"/>
                <a:cs typeface="Times New Roman" pitchFamily="18" charset="0"/>
              </a:rPr>
              <a:t> </a:t>
            </a:r>
            <a:r>
              <a:rPr lang="en-GB" sz="1600" cap="small" dirty="0" err="1" smtClean="0">
                <a:latin typeface="Times New Roman" pitchFamily="18" charset="0"/>
                <a:cs typeface="Times New Roman" pitchFamily="18" charset="0"/>
              </a:rPr>
              <a:t>oggetto</a:t>
            </a:r>
            <a:endParaRPr lang="en-GB" sz="1600" cap="small" dirty="0" smtClean="0">
              <a:latin typeface="Times New Roman" pitchFamily="18" charset="0"/>
              <a:cs typeface="Times New Roman" pitchFamily="18" charset="0"/>
            </a:endParaRPr>
          </a:p>
          <a:p>
            <a:pPr algn="ctr"/>
            <a:r>
              <a:rPr lang="en-GB" sz="1600" cap="small" dirty="0" err="1" smtClean="0">
                <a:latin typeface="Times New Roman" pitchFamily="18" charset="0"/>
                <a:cs typeface="Times New Roman" pitchFamily="18" charset="0"/>
              </a:rPr>
              <a:t>accusativo</a:t>
            </a:r>
            <a:endParaRPr lang="en-GB" sz="1600" cap="small" dirty="0">
              <a:latin typeface="Times New Roman" pitchFamily="18" charset="0"/>
              <a:cs typeface="Times New Roman" pitchFamily="18" charset="0"/>
            </a:endParaRPr>
          </a:p>
        </p:txBody>
      </p:sp>
      <p:cxnSp>
        <p:nvCxnSpPr>
          <p:cNvPr id="10" name="Straight Arrow Connector 9"/>
          <p:cNvCxnSpPr/>
          <p:nvPr/>
        </p:nvCxnSpPr>
        <p:spPr>
          <a:xfrm flipV="1">
            <a:off x="1475656" y="2276872"/>
            <a:ext cx="216024" cy="14401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51520" y="2924944"/>
            <a:ext cx="3563796"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adesso</a:t>
            </a:r>
            <a:r>
              <a:rPr lang="en-GB" dirty="0" smtClean="0">
                <a:latin typeface="Times New Roman" pitchFamily="18" charset="0"/>
                <a:cs typeface="Times New Roman" pitchFamily="18" charset="0"/>
              </a:rPr>
              <a:t>      </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ora</a:t>
            </a:r>
            <a:r>
              <a:rPr lang="en-GB"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    </a:t>
            </a:r>
            <a:r>
              <a:rPr lang="en-GB" i="1" dirty="0" smtClean="0">
                <a:latin typeface="Times New Roman" pitchFamily="18" charset="0"/>
                <a:cs typeface="Times New Roman" pitchFamily="18" charset="0"/>
              </a:rPr>
              <a:t>mo’</a:t>
            </a:r>
          </a:p>
        </p:txBody>
      </p:sp>
      <p:sp>
        <p:nvSpPr>
          <p:cNvPr id="20" name="TextBox 19"/>
          <p:cNvSpPr txBox="1"/>
          <p:nvPr/>
        </p:nvSpPr>
        <p:spPr>
          <a:xfrm>
            <a:off x="683568" y="3356992"/>
            <a:ext cx="3151825" cy="338554"/>
          </a:xfrm>
          <a:prstGeom prst="rect">
            <a:avLst/>
          </a:prstGeom>
          <a:noFill/>
        </p:spPr>
        <p:txBody>
          <a:bodyPr wrap="none" rtlCol="0">
            <a:spAutoFit/>
          </a:bodyPr>
          <a:lstStyle/>
          <a:p>
            <a:r>
              <a:rPr lang="en-GB" sz="1600" dirty="0" smtClean="0">
                <a:latin typeface="Times New Roman" pitchFamily="18" charset="0"/>
                <a:cs typeface="Times New Roman" pitchFamily="18" charset="0"/>
              </a:rPr>
              <a:t>Nord (Centro)   Centro (Nord)   </a:t>
            </a:r>
            <a:r>
              <a:rPr lang="en-GB" sz="1600" dirty="0" err="1" smtClean="0">
                <a:latin typeface="Times New Roman" pitchFamily="18" charset="0"/>
                <a:cs typeface="Times New Roman" pitchFamily="18" charset="0"/>
              </a:rPr>
              <a:t>Sud</a:t>
            </a:r>
            <a:endParaRPr lang="en-GB" sz="1600" dirty="0">
              <a:latin typeface="Times New Roman" pitchFamily="18" charset="0"/>
              <a:cs typeface="Times New Roman" pitchFamily="18" charset="0"/>
            </a:endParaRPr>
          </a:p>
        </p:txBody>
      </p:sp>
      <p:cxnSp>
        <p:nvCxnSpPr>
          <p:cNvPr id="22" name="Straight Arrow Connector 21"/>
          <p:cNvCxnSpPr/>
          <p:nvPr/>
        </p:nvCxnSpPr>
        <p:spPr>
          <a:xfrm flipV="1">
            <a:off x="1331640" y="3284984"/>
            <a:ext cx="0" cy="14401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2555776" y="3284984"/>
            <a:ext cx="0" cy="14401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3563888" y="3284984"/>
            <a:ext cx="0" cy="14401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51520" y="4365104"/>
            <a:ext cx="992579" cy="369332"/>
          </a:xfrm>
          <a:prstGeom prst="rect">
            <a:avLst/>
          </a:prstGeom>
          <a:noFill/>
        </p:spPr>
        <p:txBody>
          <a:bodyPr wrap="none" rtlCol="0">
            <a:spAutoFit/>
          </a:bodyPr>
          <a:lstStyle/>
          <a:p>
            <a:r>
              <a:rPr lang="en-GB" b="1" dirty="0" err="1" smtClean="0">
                <a:solidFill>
                  <a:srgbClr val="0000CC"/>
                </a:solidFill>
                <a:latin typeface="Times New Roman" pitchFamily="18" charset="0"/>
                <a:cs typeface="Times New Roman" pitchFamily="18" charset="0"/>
              </a:rPr>
              <a:t>Syntassi</a:t>
            </a:r>
            <a:endParaRPr lang="en-GB" b="1" dirty="0">
              <a:solidFill>
                <a:srgbClr val="0000CC"/>
              </a:solidFill>
              <a:latin typeface="Times New Roman" pitchFamily="18" charset="0"/>
              <a:cs typeface="Times New Roman" pitchFamily="18" charset="0"/>
            </a:endParaRPr>
          </a:p>
        </p:txBody>
      </p:sp>
      <p:sp>
        <p:nvSpPr>
          <p:cNvPr id="28" name="TextBox 27"/>
          <p:cNvSpPr txBox="1"/>
          <p:nvPr/>
        </p:nvSpPr>
        <p:spPr>
          <a:xfrm>
            <a:off x="251520" y="4725144"/>
            <a:ext cx="5184576" cy="923330"/>
          </a:xfrm>
          <a:prstGeom prst="rect">
            <a:avLst/>
          </a:prstGeom>
          <a:noFill/>
        </p:spPr>
        <p:txBody>
          <a:bodyPr wrap="square" rtlCol="0">
            <a:spAutoFit/>
          </a:bodyPr>
          <a:lstStyle/>
          <a:p>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Sono</a:t>
            </a:r>
            <a:r>
              <a:rPr lang="en-GB" i="1" dirty="0" smtClean="0">
                <a:latin typeface="Times New Roman" pitchFamily="18" charset="0"/>
                <a:cs typeface="Times New Roman" pitchFamily="18" charset="0"/>
              </a:rPr>
              <a:t> Paolo = </a:t>
            </a:r>
            <a:r>
              <a:rPr lang="en-GB" b="1" cap="small" dirty="0" err="1" smtClean="0">
                <a:solidFill>
                  <a:srgbClr val="FF0000"/>
                </a:solidFill>
                <a:latin typeface="Times New Roman" pitchFamily="18" charset="0"/>
                <a:cs typeface="Times New Roman" pitchFamily="18" charset="0"/>
              </a:rPr>
              <a:t>anteposizone</a:t>
            </a:r>
            <a:r>
              <a:rPr lang="en-GB" b="1" cap="small" dirty="0" smtClean="0">
                <a:solidFill>
                  <a:srgbClr val="FF0000"/>
                </a:solidFill>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focale</a:t>
            </a:r>
            <a:r>
              <a:rPr lang="en-GB" cap="small" dirty="0" smtClean="0">
                <a:solidFill>
                  <a:srgbClr val="FF0000"/>
                </a:solidFill>
                <a:latin typeface="Times New Roman" pitchFamily="18" charset="0"/>
                <a:cs typeface="Times New Roman" pitchFamily="18" charset="0"/>
              </a:rPr>
              <a:t> </a:t>
            </a:r>
            <a:endParaRPr lang="en-GB" i="1" dirty="0" smtClean="0">
              <a:latin typeface="Times New Roman" pitchFamily="18" charset="0"/>
              <a:cs typeface="Times New Roman" pitchFamily="18" charset="0"/>
            </a:endParaRPr>
          </a:p>
          <a:p>
            <a:r>
              <a:rPr lang="en-GB" i="1" dirty="0" smtClean="0">
                <a:latin typeface="Times New Roman" pitchFamily="18" charset="0"/>
                <a:cs typeface="Times New Roman" pitchFamily="18" charset="0"/>
              </a:rPr>
              <a:t>      Paolo, </a:t>
            </a:r>
            <a:r>
              <a:rPr lang="en-GB" i="1" dirty="0" err="1" smtClean="0">
                <a:latin typeface="Times New Roman" pitchFamily="18" charset="0"/>
                <a:cs typeface="Times New Roman" pitchFamily="18" charset="0"/>
              </a:rPr>
              <a:t>sono</a:t>
            </a:r>
            <a:r>
              <a:rPr lang="en-GB" i="1"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tipico</a:t>
            </a:r>
            <a:r>
              <a:rPr lang="en-GB" dirty="0" smtClean="0">
                <a:latin typeface="Times New Roman" pitchFamily="18" charset="0"/>
                <a:cs typeface="Times New Roman" pitchFamily="18" charset="0"/>
              </a:rPr>
              <a:t> del </a:t>
            </a:r>
            <a:r>
              <a:rPr lang="en-GB" dirty="0" err="1" smtClean="0">
                <a:latin typeface="Times New Roman" pitchFamily="18" charset="0"/>
                <a:cs typeface="Times New Roman" pitchFamily="18" charset="0"/>
              </a:rPr>
              <a:t>Siciliano</a:t>
            </a:r>
            <a:endParaRPr lang="en-GB" cap="small" dirty="0" smtClean="0">
              <a:solidFill>
                <a:srgbClr val="FF0000"/>
              </a:solidFill>
              <a:latin typeface="Times New Roman" pitchFamily="18" charset="0"/>
              <a:cs typeface="Times New Roman" pitchFamily="18" charset="0"/>
            </a:endParaRPr>
          </a:p>
          <a:p>
            <a:r>
              <a:rPr lang="en-GB" dirty="0" smtClean="0">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
        <p:nvSpPr>
          <p:cNvPr id="29" name="TextBox 28"/>
          <p:cNvSpPr txBox="1"/>
          <p:nvPr/>
        </p:nvSpPr>
        <p:spPr>
          <a:xfrm>
            <a:off x="251520" y="5373216"/>
            <a:ext cx="2569934" cy="369332"/>
          </a:xfrm>
          <a:prstGeom prst="rect">
            <a:avLst/>
          </a:prstGeom>
          <a:noFill/>
        </p:spPr>
        <p:txBody>
          <a:bodyPr wrap="none" rtlCol="0">
            <a:spAutoFit/>
          </a:bodyPr>
          <a:lstStyle/>
          <a:p>
            <a:r>
              <a:rPr lang="en-GB" b="1" dirty="0" err="1" smtClean="0">
                <a:solidFill>
                  <a:srgbClr val="0000CC"/>
                </a:solidFill>
                <a:latin typeface="Times New Roman" pitchFamily="18" charset="0"/>
                <a:cs typeface="Times New Roman" pitchFamily="18" charset="0"/>
              </a:rPr>
              <a:t>Semantica</a:t>
            </a:r>
            <a:r>
              <a:rPr lang="en-GB" b="1" dirty="0" smtClean="0">
                <a:solidFill>
                  <a:srgbClr val="0000CC"/>
                </a:solidFill>
                <a:latin typeface="Times New Roman" pitchFamily="18" charset="0"/>
                <a:cs typeface="Times New Roman" pitchFamily="18" charset="0"/>
              </a:rPr>
              <a:t> e </a:t>
            </a:r>
            <a:r>
              <a:rPr lang="en-GB" b="1" dirty="0" err="1" smtClean="0">
                <a:solidFill>
                  <a:srgbClr val="0000CC"/>
                </a:solidFill>
                <a:latin typeface="Times New Roman" pitchFamily="18" charset="0"/>
                <a:cs typeface="Times New Roman" pitchFamily="18" charset="0"/>
              </a:rPr>
              <a:t>Pragmatica</a:t>
            </a:r>
            <a:endParaRPr lang="en-GB" b="1" dirty="0">
              <a:solidFill>
                <a:srgbClr val="0000CC"/>
              </a:solidFill>
              <a:latin typeface="Times New Roman" pitchFamily="18" charset="0"/>
              <a:cs typeface="Times New Roman" pitchFamily="18" charset="0"/>
            </a:endParaRPr>
          </a:p>
        </p:txBody>
      </p:sp>
      <p:sp>
        <p:nvSpPr>
          <p:cNvPr id="30" name="TextBox 29"/>
          <p:cNvSpPr txBox="1"/>
          <p:nvPr/>
        </p:nvSpPr>
        <p:spPr>
          <a:xfrm>
            <a:off x="251520" y="5733256"/>
            <a:ext cx="5384487"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Tovaglia</a:t>
            </a:r>
            <a:r>
              <a:rPr lang="en-GB" dirty="0" smtClean="0">
                <a:latin typeface="Times New Roman" pitchFamily="18" charset="0"/>
                <a:cs typeface="Times New Roman" pitchFamily="18" charset="0"/>
              </a:rPr>
              <a:t> = per la </a:t>
            </a:r>
            <a:r>
              <a:rPr lang="en-GB" dirty="0" err="1" smtClean="0">
                <a:latin typeface="Times New Roman" pitchFamily="18" charset="0"/>
                <a:cs typeface="Times New Roman" pitchFamily="18" charset="0"/>
              </a:rPr>
              <a:t>tavola</a:t>
            </a:r>
            <a:r>
              <a:rPr lang="en-GB" dirty="0" smtClean="0">
                <a:latin typeface="Times New Roman" pitchFamily="18" charset="0"/>
                <a:cs typeface="Times New Roman" pitchFamily="18" charset="0"/>
              </a:rPr>
              <a:t> (Nord) / </a:t>
            </a:r>
            <a:r>
              <a:rPr lang="en-GB" dirty="0" err="1" smtClean="0">
                <a:latin typeface="Times New Roman" pitchFamily="18" charset="0"/>
                <a:cs typeface="Times New Roman" pitchFamily="18" charset="0"/>
              </a:rPr>
              <a:t>asciugamano</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Sud</a:t>
            </a:r>
            <a:r>
              <a:rPr lang="en-GB" dirty="0" smtClean="0">
                <a:latin typeface="Times New Roman" pitchFamily="18" charset="0"/>
                <a:cs typeface="Times New Roman" pitchFamily="18" charset="0"/>
              </a:rPr>
              <a:t>) </a:t>
            </a:r>
          </a:p>
        </p:txBody>
      </p:sp>
      <p:sp>
        <p:nvSpPr>
          <p:cNvPr id="31" name="TextBox 30"/>
          <p:cNvSpPr txBox="1"/>
          <p:nvPr/>
        </p:nvSpPr>
        <p:spPr>
          <a:xfrm>
            <a:off x="251520" y="6093296"/>
            <a:ext cx="3341428" cy="646331"/>
          </a:xfrm>
          <a:prstGeom prst="rect">
            <a:avLst/>
          </a:prstGeom>
          <a:noFill/>
        </p:spPr>
        <p:txBody>
          <a:bodyPr wrap="none" rtlCol="0">
            <a:spAutoFit/>
          </a:bodyPr>
          <a:lstStyle/>
          <a:p>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Egregio</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Signore</a:t>
            </a:r>
            <a:r>
              <a:rPr lang="en-GB" i="1" dirty="0" smtClean="0">
                <a:latin typeface="Times New Roman" pitchFamily="18" charset="0"/>
                <a:cs typeface="Times New Roman" pitchFamily="18" charset="0"/>
              </a:rPr>
              <a:t>  / Ciao </a:t>
            </a:r>
            <a:r>
              <a:rPr lang="en-GB" i="1" dirty="0" err="1" smtClean="0">
                <a:latin typeface="Times New Roman" pitchFamily="18" charset="0"/>
                <a:cs typeface="Times New Roman" pitchFamily="18" charset="0"/>
              </a:rPr>
              <a:t>bello</a:t>
            </a:r>
            <a:r>
              <a:rPr lang="en-GB" i="1" dirty="0" smtClean="0">
                <a:latin typeface="Times New Roman" pitchFamily="18" charset="0"/>
                <a:cs typeface="Times New Roman" pitchFamily="18" charset="0"/>
              </a:rPr>
              <a:t>!</a:t>
            </a:r>
          </a:p>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formale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informale</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
        <p:nvSpPr>
          <p:cNvPr id="33" name="TextBox 32"/>
          <p:cNvSpPr txBox="1"/>
          <p:nvPr/>
        </p:nvSpPr>
        <p:spPr>
          <a:xfrm>
            <a:off x="6291872" y="1628800"/>
            <a:ext cx="2704651" cy="646331"/>
          </a:xfrm>
          <a:prstGeom prst="rect">
            <a:avLst/>
          </a:prstGeom>
          <a:solidFill>
            <a:schemeClr val="tx2">
              <a:lumMod val="20000"/>
              <a:lumOff val="80000"/>
            </a:schemeClr>
          </a:solidFill>
          <a:ln>
            <a:solidFill>
              <a:srgbClr val="FF0000"/>
            </a:solidFill>
          </a:ln>
        </p:spPr>
        <p:txBody>
          <a:bodyPr wrap="none" rtlCol="0">
            <a:spAutoFit/>
          </a:bodyPr>
          <a:lstStyle/>
          <a:p>
            <a:pPr algn="ctr"/>
            <a:r>
              <a:rPr lang="en-GB" dirty="0" err="1" smtClean="0">
                <a:latin typeface="Times New Roman" pitchFamily="18" charset="0"/>
                <a:cs typeface="Times New Roman" pitchFamily="18" charset="0"/>
              </a:rPr>
              <a:t>Variazione</a:t>
            </a:r>
            <a:r>
              <a:rPr lang="en-GB" dirty="0" smtClean="0">
                <a:latin typeface="Times New Roman" pitchFamily="18" charset="0"/>
                <a:cs typeface="Times New Roman" pitchFamily="18" charset="0"/>
              </a:rPr>
              <a:t> area </a:t>
            </a:r>
            <a:r>
              <a:rPr lang="en-GB" dirty="0" err="1" smtClean="0">
                <a:latin typeface="Times New Roman" pitchFamily="18" charset="0"/>
                <a:cs typeface="Times New Roman" pitchFamily="18" charset="0"/>
              </a:rPr>
              <a:t>geografica</a:t>
            </a:r>
            <a:endParaRPr lang="en-GB" dirty="0" smtClean="0">
              <a:latin typeface="Times New Roman" pitchFamily="18" charset="0"/>
              <a:cs typeface="Times New Roman" pitchFamily="18" charset="0"/>
            </a:endParaRPr>
          </a:p>
          <a:p>
            <a:pPr algn="ctr"/>
            <a:r>
              <a:rPr lang="en-GB" b="1" cap="small" dirty="0" err="1" smtClean="0">
                <a:latin typeface="Times New Roman" pitchFamily="18" charset="0"/>
                <a:cs typeface="Times New Roman" pitchFamily="18" charset="0"/>
              </a:rPr>
              <a:t>diatopica</a:t>
            </a:r>
            <a:endParaRPr lang="en-GB" b="1" cap="small" dirty="0">
              <a:latin typeface="Times New Roman" pitchFamily="18" charset="0"/>
              <a:cs typeface="Times New Roman" pitchFamily="18" charset="0"/>
            </a:endParaRPr>
          </a:p>
        </p:txBody>
      </p:sp>
      <p:sp>
        <p:nvSpPr>
          <p:cNvPr id="34" name="TextBox 33"/>
          <p:cNvSpPr txBox="1"/>
          <p:nvPr/>
        </p:nvSpPr>
        <p:spPr>
          <a:xfrm>
            <a:off x="6276242" y="2708920"/>
            <a:ext cx="2685415" cy="646331"/>
          </a:xfrm>
          <a:prstGeom prst="rect">
            <a:avLst/>
          </a:prstGeom>
          <a:solidFill>
            <a:srgbClr val="FFFF66"/>
          </a:solidFill>
          <a:ln>
            <a:solidFill>
              <a:srgbClr val="FF0000"/>
            </a:solidFill>
          </a:ln>
        </p:spPr>
        <p:txBody>
          <a:bodyPr wrap="none" rtlCol="0">
            <a:spAutoFit/>
          </a:bodyPr>
          <a:lstStyle/>
          <a:p>
            <a:pPr algn="ctr"/>
            <a:r>
              <a:rPr lang="en-GB" dirty="0" err="1" smtClean="0">
                <a:latin typeface="Times New Roman" pitchFamily="18" charset="0"/>
                <a:cs typeface="Times New Roman" pitchFamily="18" charset="0"/>
              </a:rPr>
              <a:t>Varizione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livello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istruzione</a:t>
            </a:r>
            <a:endParaRPr lang="en-GB" dirty="0" smtClean="0">
              <a:latin typeface="Times New Roman" pitchFamily="18" charset="0"/>
              <a:cs typeface="Times New Roman" pitchFamily="18" charset="0"/>
            </a:endParaRPr>
          </a:p>
          <a:p>
            <a:pPr algn="ctr"/>
            <a:r>
              <a:rPr lang="en-GB" b="1" cap="small" dirty="0" err="1" smtClean="0">
                <a:latin typeface="Times New Roman" pitchFamily="18" charset="0"/>
                <a:cs typeface="Times New Roman" pitchFamily="18" charset="0"/>
              </a:rPr>
              <a:t>diastratica</a:t>
            </a:r>
            <a:endParaRPr lang="en-GB" b="1" cap="small" dirty="0">
              <a:latin typeface="Times New Roman" pitchFamily="18" charset="0"/>
              <a:cs typeface="Times New Roman" pitchFamily="18" charset="0"/>
            </a:endParaRPr>
          </a:p>
        </p:txBody>
      </p:sp>
      <p:sp>
        <p:nvSpPr>
          <p:cNvPr id="35" name="TextBox 34"/>
          <p:cNvSpPr txBox="1"/>
          <p:nvPr/>
        </p:nvSpPr>
        <p:spPr>
          <a:xfrm>
            <a:off x="6008923" y="5157192"/>
            <a:ext cx="2967544" cy="646331"/>
          </a:xfrm>
          <a:prstGeom prst="rect">
            <a:avLst/>
          </a:prstGeom>
          <a:solidFill>
            <a:srgbClr val="D6BBEB"/>
          </a:solidFill>
          <a:ln>
            <a:solidFill>
              <a:srgbClr val="FF0000"/>
            </a:solidFill>
          </a:ln>
        </p:spPr>
        <p:txBody>
          <a:bodyPr wrap="none" rtlCol="0">
            <a:spAutoFit/>
          </a:bodyPr>
          <a:lstStyle/>
          <a:p>
            <a:pPr algn="ctr"/>
            <a:r>
              <a:rPr lang="en-GB" dirty="0" err="1" smtClean="0">
                <a:latin typeface="Times New Roman" pitchFamily="18" charset="0"/>
                <a:cs typeface="Times New Roman" pitchFamily="18" charset="0"/>
              </a:rPr>
              <a:t>Variazione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registro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linguistico</a:t>
            </a:r>
            <a:endParaRPr lang="en-GB" dirty="0" smtClean="0">
              <a:latin typeface="Times New Roman" pitchFamily="18" charset="0"/>
              <a:cs typeface="Times New Roman" pitchFamily="18" charset="0"/>
            </a:endParaRPr>
          </a:p>
          <a:p>
            <a:pPr algn="ctr"/>
            <a:r>
              <a:rPr lang="en-GB" b="1" cap="small" dirty="0" err="1" smtClean="0">
                <a:latin typeface="Times New Roman" pitchFamily="18" charset="0"/>
                <a:cs typeface="Times New Roman" pitchFamily="18" charset="0"/>
              </a:rPr>
              <a:t>diafasica</a:t>
            </a:r>
            <a:endParaRPr lang="en-GB" b="1" cap="small" dirty="0">
              <a:latin typeface="Times New Roman" pitchFamily="18" charset="0"/>
              <a:cs typeface="Times New Roman" pitchFamily="18" charset="0"/>
            </a:endParaRPr>
          </a:p>
        </p:txBody>
      </p:sp>
      <p:sp>
        <p:nvSpPr>
          <p:cNvPr id="37" name="TextBox 36"/>
          <p:cNvSpPr txBox="1"/>
          <p:nvPr/>
        </p:nvSpPr>
        <p:spPr>
          <a:xfrm>
            <a:off x="5868144" y="3789040"/>
            <a:ext cx="3097195" cy="923330"/>
          </a:xfrm>
          <a:prstGeom prst="rect">
            <a:avLst/>
          </a:prstGeom>
          <a:solidFill>
            <a:srgbClr val="47FF9A"/>
          </a:solidFill>
          <a:ln>
            <a:solidFill>
              <a:srgbClr val="FF0000"/>
            </a:solidFill>
          </a:ln>
        </p:spPr>
        <p:txBody>
          <a:bodyPr wrap="square" rtlCol="0">
            <a:spAutoFit/>
          </a:bodyPr>
          <a:lstStyle/>
          <a:p>
            <a:pPr algn="ctr"/>
            <a:r>
              <a:rPr lang="en-GB" dirty="0" err="1" smtClean="0">
                <a:latin typeface="Times New Roman" pitchFamily="18" charset="0"/>
                <a:cs typeface="Times New Roman" pitchFamily="18" charset="0"/>
              </a:rPr>
              <a:t>Variazione</a:t>
            </a:r>
            <a:r>
              <a:rPr lang="en-GB" dirty="0" smtClean="0">
                <a:latin typeface="Times New Roman" pitchFamily="18" charset="0"/>
                <a:cs typeface="Times New Roman" pitchFamily="18" charset="0"/>
              </a:rPr>
              <a:t> mezzo </a:t>
            </a:r>
            <a:r>
              <a:rPr lang="en-GB" dirty="0" err="1" smtClean="0">
                <a:latin typeface="Times New Roman" pitchFamily="18" charset="0"/>
                <a:cs typeface="Times New Roman" pitchFamily="18" charset="0"/>
              </a:rPr>
              <a:t>linguistico</a:t>
            </a:r>
            <a:endParaRPr lang="en-GB" dirty="0" smtClean="0">
              <a:latin typeface="Times New Roman" pitchFamily="18" charset="0"/>
              <a:cs typeface="Times New Roman" pitchFamily="18" charset="0"/>
            </a:endParaRPr>
          </a:p>
          <a:p>
            <a:pPr algn="ct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scritto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vs</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parlato</a:t>
            </a:r>
            <a:r>
              <a:rPr lang="en-GB" dirty="0" smtClean="0">
                <a:latin typeface="Times New Roman" pitchFamily="18" charset="0"/>
                <a:cs typeface="Times New Roman" pitchFamily="18" charset="0"/>
              </a:rPr>
              <a:t>)</a:t>
            </a:r>
          </a:p>
          <a:p>
            <a:pPr algn="ctr"/>
            <a:r>
              <a:rPr lang="en-GB" b="1" cap="small" dirty="0" err="1" smtClean="0">
                <a:latin typeface="Times New Roman" pitchFamily="18" charset="0"/>
                <a:cs typeface="Times New Roman" pitchFamily="18" charset="0"/>
              </a:rPr>
              <a:t>diamesica</a:t>
            </a:r>
            <a:endParaRPr lang="en-GB" b="1" cap="small" dirty="0">
              <a:latin typeface="Times New Roman" pitchFamily="18" charset="0"/>
              <a:cs typeface="Times New Roman" pitchFamily="18" charset="0"/>
            </a:endParaRPr>
          </a:p>
        </p:txBody>
      </p:sp>
      <p:sp>
        <p:nvSpPr>
          <p:cNvPr id="39" name="TextBox 38"/>
          <p:cNvSpPr txBox="1"/>
          <p:nvPr/>
        </p:nvSpPr>
        <p:spPr>
          <a:xfrm>
            <a:off x="323528" y="3717032"/>
            <a:ext cx="3560077" cy="646331"/>
          </a:xfrm>
          <a:prstGeom prst="rect">
            <a:avLst/>
          </a:prstGeom>
          <a:noFill/>
        </p:spPr>
        <p:txBody>
          <a:bodyPr wrap="none" rtlCol="0">
            <a:spAutoFit/>
          </a:bodyPr>
          <a:lstStyle/>
          <a:p>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Vad</a:t>
            </a:r>
            <a:r>
              <a:rPr lang="en-GB" b="1" i="1" u="sng" dirty="0" err="1" smtClean="0">
                <a:solidFill>
                  <a:srgbClr val="FF0000"/>
                </a:solidFill>
                <a:latin typeface="Times New Roman" pitchFamily="18" charset="0"/>
                <a:cs typeface="Times New Roman" pitchFamily="18" charset="0"/>
              </a:rPr>
              <a:t>i</a:t>
            </a:r>
            <a:r>
              <a:rPr lang="en-GB" i="1" dirty="0" smtClean="0">
                <a:latin typeface="Times New Roman" pitchFamily="18" charset="0"/>
                <a:cs typeface="Times New Roman" pitchFamily="18" charset="0"/>
              </a:rPr>
              <a:t> = </a:t>
            </a:r>
            <a:r>
              <a:rPr lang="en-GB" b="1" cap="small" dirty="0" err="1" smtClean="0">
                <a:solidFill>
                  <a:srgbClr val="FF0000"/>
                </a:solidFill>
                <a:latin typeface="Times New Roman" pitchFamily="18" charset="0"/>
                <a:cs typeface="Times New Roman" pitchFamily="18" charset="0"/>
              </a:rPr>
              <a:t>analogia</a:t>
            </a:r>
            <a:r>
              <a:rPr lang="en-GB" b="1" cap="small" dirty="0" smtClean="0">
                <a:solidFill>
                  <a:srgbClr val="FF0000"/>
                </a:solidFill>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morfemica</a:t>
            </a:r>
            <a:endParaRPr lang="en-GB" b="1" i="1" cap="small" dirty="0" smtClean="0">
              <a:solidFill>
                <a:srgbClr val="FF0000"/>
              </a:solidFill>
              <a:latin typeface="Times New Roman" pitchFamily="18" charset="0"/>
              <a:cs typeface="Times New Roman" pitchFamily="18" charset="0"/>
            </a:endParaRPr>
          </a:p>
          <a:p>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V</a:t>
            </a:r>
            <a:r>
              <a:rPr lang="en-GB" b="1" i="1" u="sng" dirty="0" err="1" smtClean="0">
                <a:solidFill>
                  <a:srgbClr val="FF0000"/>
                </a:solidFill>
                <a:latin typeface="Times New Roman" pitchFamily="18" charset="0"/>
                <a:cs typeface="Times New Roman" pitchFamily="18" charset="0"/>
              </a:rPr>
              <a:t>a</a:t>
            </a:r>
            <a:r>
              <a:rPr lang="en-GB" i="1" dirty="0" err="1" smtClean="0">
                <a:latin typeface="Times New Roman" pitchFamily="18" charset="0"/>
                <a:cs typeface="Times New Roman" pitchFamily="18" charset="0"/>
              </a:rPr>
              <a:t>da</a:t>
            </a:r>
            <a:r>
              <a:rPr lang="en-GB" dirty="0" smtClean="0">
                <a:latin typeface="Times New Roman" pitchFamily="18" charset="0"/>
                <a:cs typeface="Times New Roman" pitchFamily="18" charset="0"/>
              </a:rPr>
              <a:t> </a:t>
            </a:r>
            <a:endParaRPr lang="en-GB" i="1" dirty="0">
              <a:latin typeface="Times New Roman" pitchFamily="18" charset="0"/>
              <a:cs typeface="Times New Roman" pitchFamily="18" charset="0"/>
            </a:endParaRPr>
          </a:p>
        </p:txBody>
      </p:sp>
      <p:cxnSp>
        <p:nvCxnSpPr>
          <p:cNvPr id="48" name="Straight Arrow Connector 47"/>
          <p:cNvCxnSpPr/>
          <p:nvPr/>
        </p:nvCxnSpPr>
        <p:spPr>
          <a:xfrm flipH="1" flipV="1">
            <a:off x="3203848" y="2276872"/>
            <a:ext cx="216024" cy="14401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33" idx="1"/>
            <a:endCxn id="6" idx="3"/>
          </p:cNvCxnSpPr>
          <p:nvPr/>
        </p:nvCxnSpPr>
        <p:spPr>
          <a:xfrm flipH="1">
            <a:off x="3533188" y="1951966"/>
            <a:ext cx="2758684" cy="1495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33" idx="1"/>
            <a:endCxn id="19" idx="3"/>
          </p:cNvCxnSpPr>
          <p:nvPr/>
        </p:nvCxnSpPr>
        <p:spPr>
          <a:xfrm flipH="1">
            <a:off x="3815316" y="1951966"/>
            <a:ext cx="2476556" cy="11576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33" idx="1"/>
          </p:cNvCxnSpPr>
          <p:nvPr/>
        </p:nvCxnSpPr>
        <p:spPr>
          <a:xfrm flipH="1">
            <a:off x="3491880" y="1951966"/>
            <a:ext cx="2799992" cy="27731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33" idx="1"/>
          </p:cNvCxnSpPr>
          <p:nvPr/>
        </p:nvCxnSpPr>
        <p:spPr>
          <a:xfrm flipH="1" flipV="1">
            <a:off x="6084168" y="1484784"/>
            <a:ext cx="207704" cy="4671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33" idx="1"/>
          </p:cNvCxnSpPr>
          <p:nvPr/>
        </p:nvCxnSpPr>
        <p:spPr>
          <a:xfrm flipH="1">
            <a:off x="5293410" y="1951966"/>
            <a:ext cx="998462" cy="37812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34" idx="1"/>
          </p:cNvCxnSpPr>
          <p:nvPr/>
        </p:nvCxnSpPr>
        <p:spPr>
          <a:xfrm flipH="1">
            <a:off x="3851922" y="3032086"/>
            <a:ext cx="2424320" cy="8289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flipH="1">
            <a:off x="5724128" y="4293096"/>
            <a:ext cx="144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a:xfrm>
            <a:off x="5724128" y="4293096"/>
            <a:ext cx="0" cy="20162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Arrow Connector 208"/>
          <p:cNvCxnSpPr/>
          <p:nvPr/>
        </p:nvCxnSpPr>
        <p:spPr>
          <a:xfrm flipH="1">
            <a:off x="4355976" y="6309320"/>
            <a:ext cx="136815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flipH="1">
            <a:off x="5868144" y="5517232"/>
            <a:ext cx="144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a:off x="5868144" y="5517232"/>
            <a:ext cx="0" cy="1008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22" name="Straight Arrow Connector 221"/>
          <p:cNvCxnSpPr/>
          <p:nvPr/>
        </p:nvCxnSpPr>
        <p:spPr>
          <a:xfrm flipH="1">
            <a:off x="4355976" y="6525344"/>
            <a:ext cx="151216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251520" y="692696"/>
            <a:ext cx="1031051" cy="369332"/>
          </a:xfrm>
          <a:prstGeom prst="rect">
            <a:avLst/>
          </a:prstGeom>
          <a:noFill/>
        </p:spPr>
        <p:txBody>
          <a:bodyPr wrap="none" rtlCol="0">
            <a:spAutoFit/>
          </a:bodyPr>
          <a:lstStyle/>
          <a:p>
            <a:r>
              <a:rPr lang="en-GB" b="1" dirty="0" err="1" smtClean="0">
                <a:solidFill>
                  <a:srgbClr val="0000CC"/>
                </a:solidFill>
                <a:latin typeface="Times New Roman" pitchFamily="18" charset="0"/>
                <a:cs typeface="Times New Roman" pitchFamily="18" charset="0"/>
              </a:rPr>
              <a:t>Fonetica</a:t>
            </a:r>
            <a:endParaRPr lang="en-GB" b="1" dirty="0">
              <a:solidFill>
                <a:srgbClr val="0000CC"/>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500" fill="hold"/>
                                        <p:tgtEl>
                                          <p:spTgt spid="33"/>
                                        </p:tgtEl>
                                        <p:attrNameLst>
                                          <p:attrName>ppt_x</p:attrName>
                                        </p:attrNameLst>
                                      </p:cBhvr>
                                      <p:tavLst>
                                        <p:tav tm="0">
                                          <p:val>
                                            <p:strVal val="#ppt_x"/>
                                          </p:val>
                                        </p:tav>
                                        <p:tav tm="100000">
                                          <p:val>
                                            <p:strVal val="#ppt_x"/>
                                          </p:val>
                                        </p:tav>
                                      </p:tavLst>
                                    </p:anim>
                                    <p:anim calcmode="lin" valueType="num">
                                      <p:cBhvr additive="base">
                                        <p:cTn id="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
                                        </p:tgtEl>
                                        <p:attrNameLst>
                                          <p:attrName>style.visibility</p:attrName>
                                        </p:attrNameLst>
                                      </p:cBhvr>
                                      <p:to>
                                        <p:strVal val="visible"/>
                                      </p:to>
                                    </p:set>
                                    <p:anim calcmode="lin" valueType="num">
                                      <p:cBhvr additive="base">
                                        <p:cTn id="13" dur="500" fill="hold"/>
                                        <p:tgtEl>
                                          <p:spTgt spid="34"/>
                                        </p:tgtEl>
                                        <p:attrNameLst>
                                          <p:attrName>ppt_x</p:attrName>
                                        </p:attrNameLst>
                                      </p:cBhvr>
                                      <p:tavLst>
                                        <p:tav tm="0">
                                          <p:val>
                                            <p:strVal val="#ppt_x"/>
                                          </p:val>
                                        </p:tav>
                                        <p:tav tm="100000">
                                          <p:val>
                                            <p:strVal val="#ppt_x"/>
                                          </p:val>
                                        </p:tav>
                                      </p:tavLst>
                                    </p:anim>
                                    <p:anim calcmode="lin" valueType="num">
                                      <p:cBhvr additive="base">
                                        <p:cTn id="14"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additive="base">
                                        <p:cTn id="19" dur="500" fill="hold"/>
                                        <p:tgtEl>
                                          <p:spTgt spid="37"/>
                                        </p:tgtEl>
                                        <p:attrNameLst>
                                          <p:attrName>ppt_x</p:attrName>
                                        </p:attrNameLst>
                                      </p:cBhvr>
                                      <p:tavLst>
                                        <p:tav tm="0">
                                          <p:val>
                                            <p:strVal val="#ppt_x"/>
                                          </p:val>
                                        </p:tav>
                                        <p:tav tm="100000">
                                          <p:val>
                                            <p:strVal val="#ppt_x"/>
                                          </p:val>
                                        </p:tav>
                                      </p:tavLst>
                                    </p:anim>
                                    <p:anim calcmode="lin" valueType="num">
                                      <p:cBhvr additive="base">
                                        <p:cTn id="20"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anim calcmode="lin" valueType="num">
                                      <p:cBhvr additive="base">
                                        <p:cTn id="25" dur="500" fill="hold"/>
                                        <p:tgtEl>
                                          <p:spTgt spid="35"/>
                                        </p:tgtEl>
                                        <p:attrNameLst>
                                          <p:attrName>ppt_x</p:attrName>
                                        </p:attrNameLst>
                                      </p:cBhvr>
                                      <p:tavLst>
                                        <p:tav tm="0">
                                          <p:val>
                                            <p:strVal val="#ppt_x"/>
                                          </p:val>
                                        </p:tav>
                                        <p:tav tm="100000">
                                          <p:val>
                                            <p:strVal val="#ppt_x"/>
                                          </p:val>
                                        </p:tav>
                                      </p:tavLst>
                                    </p:anim>
                                    <p:anim calcmode="lin" valueType="num">
                                      <p:cBhvr additive="base">
                                        <p:cTn id="2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0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0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0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1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2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5" grpId="0" animBg="1"/>
      <p:bldP spid="3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179512" y="260648"/>
            <a:ext cx="8712968" cy="72008"/>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4" name="TextBox 3"/>
          <p:cNvSpPr txBox="1"/>
          <p:nvPr/>
        </p:nvSpPr>
        <p:spPr>
          <a:xfrm>
            <a:off x="3203848" y="260648"/>
            <a:ext cx="2540247" cy="400110"/>
          </a:xfrm>
          <a:prstGeom prst="rect">
            <a:avLst/>
          </a:prstGeom>
          <a:noFill/>
        </p:spPr>
        <p:txBody>
          <a:bodyPr wrap="none" rtlCol="0">
            <a:spAutoFit/>
          </a:bodyPr>
          <a:lstStyle/>
          <a:p>
            <a:r>
              <a:rPr lang="en-GB" sz="2000" b="1" cap="small" dirty="0" err="1" smtClean="0">
                <a:solidFill>
                  <a:srgbClr val="FF0000"/>
                </a:solidFill>
                <a:latin typeface="Times New Roman" pitchFamily="18" charset="0"/>
                <a:cs typeface="Times New Roman" pitchFamily="18" charset="0"/>
              </a:rPr>
              <a:t>Italiano</a:t>
            </a:r>
            <a:r>
              <a:rPr lang="en-GB" sz="2000" b="1" cap="small" dirty="0" smtClean="0">
                <a:solidFill>
                  <a:srgbClr val="FF0000"/>
                </a:solidFill>
                <a:latin typeface="Times New Roman" pitchFamily="18" charset="0"/>
                <a:cs typeface="Times New Roman" pitchFamily="18" charset="0"/>
              </a:rPr>
              <a:t> </a:t>
            </a:r>
            <a:r>
              <a:rPr lang="en-GB" sz="2000" b="1" cap="small" dirty="0" err="1" smtClean="0">
                <a:solidFill>
                  <a:srgbClr val="FF0000"/>
                </a:solidFill>
                <a:latin typeface="Times New Roman" pitchFamily="18" charset="0"/>
                <a:cs typeface="Times New Roman" pitchFamily="18" charset="0"/>
              </a:rPr>
              <a:t>regionale</a:t>
            </a:r>
            <a:endParaRPr lang="en-GB" sz="2000" cap="small" dirty="0">
              <a:solidFill>
                <a:srgbClr val="FF0000"/>
              </a:solidFill>
              <a:latin typeface="Times New Roman" pitchFamily="18" charset="0"/>
              <a:cs typeface="Times New Roman" pitchFamily="18" charset="0"/>
            </a:endParaRPr>
          </a:p>
        </p:txBody>
      </p:sp>
      <p:sp>
        <p:nvSpPr>
          <p:cNvPr id="6" name="TextBox 5"/>
          <p:cNvSpPr txBox="1"/>
          <p:nvPr/>
        </p:nvSpPr>
        <p:spPr>
          <a:xfrm>
            <a:off x="179512" y="2348880"/>
            <a:ext cx="8969187" cy="923330"/>
          </a:xfrm>
          <a:prstGeom prst="rect">
            <a:avLst/>
          </a:prstGeom>
          <a:noFill/>
        </p:spPr>
        <p:txBody>
          <a:bodyPr wrap="none" rtlCol="0">
            <a:spAutoFit/>
          </a:bodyPr>
          <a:lstStyle/>
          <a:p>
            <a:r>
              <a:rPr lang="en-GB" dirty="0" smtClean="0">
                <a:latin typeface="Times New Roman" pitchFamily="18" charset="0"/>
                <a:cs typeface="Times New Roman" pitchFamily="18" charset="0"/>
              </a:rPr>
              <a:t>Per </a:t>
            </a:r>
            <a:r>
              <a:rPr lang="en-GB" dirty="0" err="1" smtClean="0">
                <a:latin typeface="Times New Roman" pitchFamily="18" charset="0"/>
                <a:cs typeface="Times New Roman" pitchFamily="18" charset="0"/>
              </a:rPr>
              <a:t>quanto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riguarda</a:t>
            </a:r>
            <a:r>
              <a:rPr lang="en-GB" dirty="0" smtClean="0">
                <a:latin typeface="Times New Roman" pitchFamily="18" charset="0"/>
                <a:cs typeface="Times New Roman" pitchFamily="18" charset="0"/>
              </a:rPr>
              <a:t> la </a:t>
            </a:r>
            <a:r>
              <a:rPr lang="en-GB" dirty="0" err="1" smtClean="0">
                <a:latin typeface="Times New Roman" pitchFamily="18" charset="0"/>
                <a:cs typeface="Times New Roman" pitchFamily="18" charset="0"/>
              </a:rPr>
              <a:t>pronuncia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Canepari</a:t>
            </a:r>
            <a:r>
              <a:rPr lang="en-GB" dirty="0" smtClean="0">
                <a:latin typeface="Times New Roman" pitchFamily="18" charset="0"/>
                <a:cs typeface="Times New Roman" pitchFamily="18" charset="0"/>
              </a:rPr>
              <a:t> (1979) </a:t>
            </a:r>
            <a:r>
              <a:rPr lang="en-GB" dirty="0" err="1" smtClean="0">
                <a:latin typeface="Times New Roman" pitchFamily="18" charset="0"/>
                <a:cs typeface="Times New Roman" pitchFamily="18" charset="0"/>
              </a:rPr>
              <a:t>identifica</a:t>
            </a:r>
            <a:r>
              <a:rPr lang="en-GB" dirty="0" smtClean="0">
                <a:latin typeface="Times New Roman" pitchFamily="18" charset="0"/>
                <a:cs typeface="Times New Roman" pitchFamily="18" charset="0"/>
              </a:rPr>
              <a:t> 13 </a:t>
            </a:r>
            <a:r>
              <a:rPr lang="en-GB" dirty="0" err="1" smtClean="0">
                <a:latin typeface="Times New Roman" pitchFamily="18" charset="0"/>
                <a:cs typeface="Times New Roman" pitchFamily="18" charset="0"/>
              </a:rPr>
              <a:t>variet</a:t>
            </a:r>
            <a:r>
              <a:rPr lang="en-GB" dirty="0" err="1" smtClean="0">
                <a:latin typeface="Times New Roman"/>
                <a:cs typeface="Times New Roman"/>
              </a:rPr>
              <a:t>à</a:t>
            </a:r>
            <a:r>
              <a:rPr lang="en-GB" dirty="0" smtClean="0">
                <a:latin typeface="Times New Roman"/>
                <a:cs typeface="Times New Roman"/>
              </a:rPr>
              <a:t> </a:t>
            </a:r>
            <a:r>
              <a:rPr lang="en-GB" dirty="0" err="1" smtClean="0">
                <a:latin typeface="Times New Roman" pitchFamily="18" charset="0"/>
                <a:cs typeface="Times New Roman" pitchFamily="18" charset="0"/>
              </a:rPr>
              <a:t>regionali</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Piemontese</a:t>
            </a:r>
            <a:r>
              <a:rPr lang="en-GB" i="1" dirty="0" smtClean="0">
                <a:latin typeface="Times New Roman" pitchFamily="18" charset="0"/>
                <a:cs typeface="Times New Roman" pitchFamily="18" charset="0"/>
              </a:rPr>
              <a:t>, </a:t>
            </a:r>
          </a:p>
          <a:p>
            <a:r>
              <a:rPr lang="en-GB" i="1" dirty="0" err="1" smtClean="0">
                <a:latin typeface="Times New Roman" pitchFamily="18" charset="0"/>
                <a:cs typeface="Times New Roman" pitchFamily="18" charset="0"/>
              </a:rPr>
              <a:t>Ligure</a:t>
            </a:r>
            <a:r>
              <a:rPr lang="en-GB" i="1" dirty="0" smtClean="0">
                <a:latin typeface="Times New Roman" pitchFamily="18" charset="0"/>
                <a:cs typeface="Times New Roman" pitchFamily="18" charset="0"/>
              </a:rPr>
              <a:t>, Lombardo, Veneto, </a:t>
            </a:r>
            <a:r>
              <a:rPr lang="en-GB" i="1" dirty="0" err="1" smtClean="0">
                <a:latin typeface="Times New Roman" pitchFamily="18" charset="0"/>
                <a:cs typeface="Times New Roman" pitchFamily="18" charset="0"/>
              </a:rPr>
              <a:t>Giuliano</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Emiliano</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Sardo</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Toscano</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Umbro-Marchigiano</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Laziale</a:t>
            </a:r>
            <a:r>
              <a:rPr lang="en-GB" i="1" dirty="0" smtClean="0">
                <a:latin typeface="Times New Roman" pitchFamily="18" charset="0"/>
                <a:cs typeface="Times New Roman" pitchFamily="18" charset="0"/>
              </a:rPr>
              <a:t>, </a:t>
            </a:r>
          </a:p>
          <a:p>
            <a:r>
              <a:rPr lang="en-GB" i="1" dirty="0" err="1" smtClean="0">
                <a:latin typeface="Times New Roman" pitchFamily="18" charset="0"/>
                <a:cs typeface="Times New Roman" pitchFamily="18" charset="0"/>
              </a:rPr>
              <a:t>Campano</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Pugliese</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Siciliano</a:t>
            </a:r>
            <a:r>
              <a:rPr lang="en-GB" dirty="0" smtClean="0"/>
              <a:t>.</a:t>
            </a:r>
            <a:endParaRPr lang="en-GB" dirty="0"/>
          </a:p>
        </p:txBody>
      </p:sp>
      <p:pic>
        <p:nvPicPr>
          <p:cNvPr id="1027" name="Picture 3" descr="C:\Users\mfixefc2\Desktop\imagesCAMW8NX6.jpg"/>
          <p:cNvPicPr>
            <a:picLocks noChangeAspect="1" noChangeArrowheads="1"/>
          </p:cNvPicPr>
          <p:nvPr/>
        </p:nvPicPr>
        <p:blipFill>
          <a:blip r:embed="rId2" cstate="print"/>
          <a:srcRect/>
          <a:stretch>
            <a:fillRect/>
          </a:stretch>
        </p:blipFill>
        <p:spPr bwMode="auto">
          <a:xfrm>
            <a:off x="6300192" y="3501008"/>
            <a:ext cx="2476500" cy="1656184"/>
          </a:xfrm>
          <a:prstGeom prst="rect">
            <a:avLst/>
          </a:prstGeom>
          <a:noFill/>
        </p:spPr>
      </p:pic>
      <p:pic>
        <p:nvPicPr>
          <p:cNvPr id="1029" name="Picture 5" descr="C:\Users\mfixefc2\Desktop\imagesCACOU6VS.jpg"/>
          <p:cNvPicPr>
            <a:picLocks noChangeAspect="1" noChangeArrowheads="1"/>
          </p:cNvPicPr>
          <p:nvPr/>
        </p:nvPicPr>
        <p:blipFill>
          <a:blip r:embed="rId3" cstate="print"/>
          <a:srcRect/>
          <a:stretch>
            <a:fillRect/>
          </a:stretch>
        </p:blipFill>
        <p:spPr bwMode="auto">
          <a:xfrm>
            <a:off x="611560" y="3501008"/>
            <a:ext cx="3528392" cy="1728192"/>
          </a:xfrm>
          <a:prstGeom prst="rect">
            <a:avLst/>
          </a:prstGeom>
          <a:noFill/>
          <a:ln>
            <a:solidFill>
              <a:schemeClr val="tx1"/>
            </a:solidFill>
          </a:ln>
        </p:spPr>
      </p:pic>
      <p:sp>
        <p:nvSpPr>
          <p:cNvPr id="15" name="Rectangle 14"/>
          <p:cNvSpPr/>
          <p:nvPr/>
        </p:nvSpPr>
        <p:spPr>
          <a:xfrm>
            <a:off x="6732240" y="2924944"/>
            <a:ext cx="1944216"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827584" y="5373216"/>
            <a:ext cx="3153427" cy="369332"/>
          </a:xfrm>
          <a:prstGeom prst="rect">
            <a:avLst/>
          </a:prstGeom>
          <a:noFill/>
        </p:spPr>
        <p:txBody>
          <a:bodyPr wrap="none" rtlCol="0">
            <a:spAutoFit/>
          </a:bodyPr>
          <a:lstStyle/>
          <a:p>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Sistema</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consonantico</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italiano</a:t>
            </a:r>
            <a:endParaRPr lang="en-GB" b="1" dirty="0">
              <a:latin typeface="Times New Roman" pitchFamily="18" charset="0"/>
              <a:cs typeface="Times New Roman" pitchFamily="18" charset="0"/>
            </a:endParaRPr>
          </a:p>
        </p:txBody>
      </p:sp>
      <p:sp>
        <p:nvSpPr>
          <p:cNvPr id="18" name="TextBox 17"/>
          <p:cNvSpPr txBox="1"/>
          <p:nvPr/>
        </p:nvSpPr>
        <p:spPr>
          <a:xfrm>
            <a:off x="6300192" y="5373216"/>
            <a:ext cx="2608406"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Sistema</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vocalico</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italiano</a:t>
            </a:r>
            <a:endParaRPr lang="en-GB" b="1" dirty="0" smtClean="0">
              <a:latin typeface="Times New Roman" pitchFamily="18" charset="0"/>
              <a:cs typeface="Times New Roman" pitchFamily="18" charset="0"/>
            </a:endParaRPr>
          </a:p>
        </p:txBody>
      </p:sp>
      <p:sp>
        <p:nvSpPr>
          <p:cNvPr id="19" name="TextBox 18"/>
          <p:cNvSpPr txBox="1"/>
          <p:nvPr/>
        </p:nvSpPr>
        <p:spPr>
          <a:xfrm>
            <a:off x="4932040" y="5733256"/>
            <a:ext cx="3989234" cy="369332"/>
          </a:xfrm>
          <a:prstGeom prst="rect">
            <a:avLst/>
          </a:prstGeom>
          <a:noFill/>
        </p:spPr>
        <p:txBody>
          <a:bodyPr wrap="none" rtlCol="0">
            <a:spAutoFit/>
          </a:bodyPr>
          <a:lstStyle/>
          <a:p>
            <a:r>
              <a:rPr lang="en-GB" b="1" dirty="0" err="1" smtClean="0">
                <a:solidFill>
                  <a:srgbClr val="FF0000"/>
                </a:solidFill>
                <a:latin typeface="Times New Roman" pitchFamily="18" charset="0"/>
                <a:cs typeface="Times New Roman" pitchFamily="18" charset="0"/>
              </a:rPr>
              <a:t>es</a:t>
            </a:r>
            <a:r>
              <a:rPr lang="en-GB" b="1" dirty="0" smtClean="0">
                <a:solidFill>
                  <a:srgbClr val="FF0000"/>
                </a:solidFill>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Italiano</a:t>
            </a:r>
            <a:r>
              <a:rPr lang="en-GB" b="1" dirty="0" smtClean="0">
                <a:solidFill>
                  <a:srgbClr val="FF0000"/>
                </a:solidFill>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regionale</a:t>
            </a:r>
            <a:r>
              <a:rPr lang="en-GB" b="1" dirty="0" smtClean="0">
                <a:solidFill>
                  <a:srgbClr val="FF0000"/>
                </a:solidFill>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parlato</a:t>
            </a:r>
            <a:r>
              <a:rPr lang="en-GB" b="1" dirty="0" smtClean="0">
                <a:solidFill>
                  <a:srgbClr val="FF0000"/>
                </a:solidFill>
                <a:latin typeface="Times New Roman" pitchFamily="18" charset="0"/>
                <a:cs typeface="Times New Roman" pitchFamily="18" charset="0"/>
              </a:rPr>
              <a:t> in Sicilia</a:t>
            </a:r>
          </a:p>
        </p:txBody>
      </p:sp>
      <p:sp>
        <p:nvSpPr>
          <p:cNvPr id="22" name="Curved Left Arrow 21"/>
          <p:cNvSpPr/>
          <p:nvPr/>
        </p:nvSpPr>
        <p:spPr>
          <a:xfrm rot="10800000">
            <a:off x="5940152" y="4005064"/>
            <a:ext cx="497214" cy="1772334"/>
          </a:xfrm>
          <a:prstGeom prst="curvedLeftArrow">
            <a:avLst>
              <a:gd name="adj1" fmla="val 91"/>
              <a:gd name="adj2" fmla="val 50000"/>
              <a:gd name="adj3" fmla="val 1387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3" name="TextBox 22"/>
          <p:cNvSpPr txBox="1"/>
          <p:nvPr/>
        </p:nvSpPr>
        <p:spPr>
          <a:xfrm>
            <a:off x="4716016" y="4005064"/>
            <a:ext cx="1388522" cy="830997"/>
          </a:xfrm>
          <a:prstGeom prst="rect">
            <a:avLst/>
          </a:prstGeom>
          <a:noFill/>
        </p:spPr>
        <p:txBody>
          <a:bodyPr wrap="none" rtlCol="0">
            <a:spAutoFit/>
          </a:bodyPr>
          <a:lstStyle/>
          <a:p>
            <a:pPr algn="ctr"/>
            <a:r>
              <a:rPr lang="en-GB" sz="1600" dirty="0" smtClean="0">
                <a:latin typeface="Times New Roman" pitchFamily="18" charset="0"/>
                <a:cs typeface="Times New Roman" pitchFamily="18" charset="0"/>
              </a:rPr>
              <a:t>Non </a:t>
            </a:r>
            <a:r>
              <a:rPr lang="en-GB" sz="1600" dirty="0" err="1" smtClean="0">
                <a:latin typeface="Times New Roman" pitchFamily="18" charset="0"/>
                <a:cs typeface="Times New Roman" pitchFamily="18" charset="0"/>
              </a:rPr>
              <a:t>c’</a:t>
            </a:r>
            <a:r>
              <a:rPr lang="en-GB" sz="1600" dirty="0" err="1" smtClean="0">
                <a:latin typeface="Times New Roman"/>
                <a:cs typeface="Times New Roman"/>
              </a:rPr>
              <a:t>è</a:t>
            </a:r>
            <a:r>
              <a:rPr lang="en-GB" sz="1600" dirty="0" smtClean="0">
                <a:latin typeface="Times New Roman"/>
                <a:cs typeface="Times New Roman"/>
              </a:rPr>
              <a:t> </a:t>
            </a:r>
            <a:r>
              <a:rPr lang="en-GB" sz="1600" dirty="0" err="1" smtClean="0">
                <a:latin typeface="Times New Roman"/>
                <a:cs typeface="Times New Roman"/>
              </a:rPr>
              <a:t>uso</a:t>
            </a:r>
            <a:r>
              <a:rPr lang="en-GB" sz="1600" dirty="0" smtClean="0">
                <a:latin typeface="Times New Roman"/>
                <a:cs typeface="Times New Roman"/>
              </a:rPr>
              <a:t> </a:t>
            </a:r>
            <a:r>
              <a:rPr lang="en-GB" sz="1600" dirty="0" err="1" smtClean="0">
                <a:latin typeface="Times New Roman"/>
                <a:cs typeface="Times New Roman"/>
              </a:rPr>
              <a:t>di</a:t>
            </a:r>
            <a:endParaRPr lang="en-GB" sz="1600" dirty="0" smtClean="0">
              <a:latin typeface="Times New Roman" pitchFamily="18" charset="0"/>
              <a:cs typeface="Times New Roman" pitchFamily="18" charset="0"/>
            </a:endParaRPr>
          </a:p>
          <a:p>
            <a:pPr algn="ctr"/>
            <a:r>
              <a:rPr lang="en-GB" sz="1600" dirty="0" err="1" smtClean="0">
                <a:latin typeface="Times New Roman" pitchFamily="18" charset="0"/>
                <a:cs typeface="Times New Roman" pitchFamily="18" charset="0"/>
              </a:rPr>
              <a:t>medie</a:t>
            </a:r>
            <a:r>
              <a:rPr lang="en-GB" sz="1600" dirty="0" smtClean="0">
                <a:latin typeface="Times New Roman" pitchFamily="18" charset="0"/>
                <a:cs typeface="Times New Roman" pitchFamily="18" charset="0"/>
              </a:rPr>
              <a:t> </a:t>
            </a:r>
            <a:r>
              <a:rPr lang="en-GB" sz="1600" dirty="0" err="1" smtClean="0">
                <a:latin typeface="Times New Roman" pitchFamily="18" charset="0"/>
                <a:cs typeface="Times New Roman" pitchFamily="18" charset="0"/>
              </a:rPr>
              <a:t>chiuse</a:t>
            </a:r>
            <a:r>
              <a:rPr lang="en-GB" sz="1600" dirty="0" smtClean="0">
                <a:latin typeface="Times New Roman" pitchFamily="18" charset="0"/>
                <a:cs typeface="Times New Roman" pitchFamily="18" charset="0"/>
              </a:rPr>
              <a:t> </a:t>
            </a:r>
          </a:p>
          <a:p>
            <a:pPr algn="ctr"/>
            <a:r>
              <a:rPr lang="en-GB" sz="1600" dirty="0" smtClean="0">
                <a:latin typeface="Times New Roman" pitchFamily="18" charset="0"/>
                <a:cs typeface="Times New Roman" pitchFamily="18" charset="0"/>
              </a:rPr>
              <a:t>[e] / [o]</a:t>
            </a:r>
          </a:p>
        </p:txBody>
      </p:sp>
      <p:sp>
        <p:nvSpPr>
          <p:cNvPr id="20" name="TextBox 19"/>
          <p:cNvSpPr txBox="1"/>
          <p:nvPr/>
        </p:nvSpPr>
        <p:spPr>
          <a:xfrm>
            <a:off x="179512" y="620688"/>
            <a:ext cx="6320961"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Gli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Italiani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imparano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una</a:t>
            </a:r>
            <a:r>
              <a:rPr lang="en-GB" dirty="0" smtClean="0">
                <a:latin typeface="Times New Roman" pitchFamily="18" charset="0"/>
                <a:cs typeface="Times New Roman" pitchFamily="18" charset="0"/>
              </a:rPr>
              <a:t> </a:t>
            </a:r>
            <a:r>
              <a:rPr lang="en-GB" b="1" dirty="0" err="1" smtClean="0">
                <a:solidFill>
                  <a:srgbClr val="0000CC"/>
                </a:solidFill>
                <a:latin typeface="Times New Roman" pitchFamily="18" charset="0"/>
                <a:cs typeface="Times New Roman" pitchFamily="18" charset="0"/>
              </a:rPr>
              <a:t>variet</a:t>
            </a:r>
            <a:r>
              <a:rPr lang="en-GB" b="1" dirty="0" err="1" smtClean="0">
                <a:solidFill>
                  <a:srgbClr val="0000CC"/>
                </a:solidFill>
                <a:latin typeface="Times New Roman"/>
                <a:cs typeface="Times New Roman"/>
              </a:rPr>
              <a:t>à</a:t>
            </a:r>
            <a:r>
              <a:rPr lang="en-GB" b="1" dirty="0" smtClean="0">
                <a:solidFill>
                  <a:srgbClr val="0000CC"/>
                </a:solidFill>
                <a:latin typeface="Times New Roman"/>
                <a:cs typeface="Times New Roman"/>
              </a:rPr>
              <a:t> </a:t>
            </a:r>
            <a:r>
              <a:rPr lang="en-GB" b="1" dirty="0" err="1" smtClean="0">
                <a:solidFill>
                  <a:srgbClr val="0000CC"/>
                </a:solidFill>
                <a:latin typeface="Times New Roman"/>
                <a:cs typeface="Times New Roman"/>
              </a:rPr>
              <a:t>diatopica</a:t>
            </a:r>
            <a:r>
              <a:rPr lang="en-GB" b="1" dirty="0" smtClean="0">
                <a:solidFill>
                  <a:srgbClr val="0000CC"/>
                </a:solidFill>
                <a:latin typeface="Times New Roman"/>
                <a:cs typeface="Times New Roman"/>
              </a:rPr>
              <a:t> </a:t>
            </a:r>
            <a:r>
              <a:rPr lang="en-GB" dirty="0" smtClean="0">
                <a:latin typeface="Times New Roman"/>
                <a:cs typeface="Times New Roman"/>
              </a:rPr>
              <a:t>come “</a:t>
            </a:r>
            <a:r>
              <a:rPr lang="en-GB" dirty="0" err="1" smtClean="0">
                <a:latin typeface="Times New Roman"/>
                <a:cs typeface="Times New Roman"/>
              </a:rPr>
              <a:t>madre</a:t>
            </a:r>
            <a:r>
              <a:rPr lang="en-GB" dirty="0" smtClean="0">
                <a:latin typeface="Times New Roman"/>
                <a:cs typeface="Times New Roman"/>
              </a:rPr>
              <a:t> lingua”.</a:t>
            </a:r>
            <a:endParaRPr lang="en-GB" dirty="0" smtClean="0">
              <a:latin typeface="Times New Roman" pitchFamily="18" charset="0"/>
              <a:cs typeface="Times New Roman" pitchFamily="18" charset="0"/>
            </a:endParaRPr>
          </a:p>
        </p:txBody>
      </p:sp>
      <p:sp>
        <p:nvSpPr>
          <p:cNvPr id="21" name="TextBox 20"/>
          <p:cNvSpPr txBox="1"/>
          <p:nvPr/>
        </p:nvSpPr>
        <p:spPr>
          <a:xfrm>
            <a:off x="2339752" y="1268760"/>
            <a:ext cx="5346335" cy="923330"/>
          </a:xfrm>
          <a:prstGeom prst="rect">
            <a:avLst/>
          </a:prstGeom>
          <a:noFill/>
        </p:spPr>
        <p:txBody>
          <a:bodyPr wrap="none" rtlCol="0">
            <a:spAutoFit/>
          </a:bodyPr>
          <a:lstStyle/>
          <a:p>
            <a:r>
              <a:rPr lang="en-GB" b="1" cap="small" dirty="0" err="1" smtClean="0">
                <a:solidFill>
                  <a:srgbClr val="0000CC"/>
                </a:solidFill>
                <a:latin typeface="Times New Roman" pitchFamily="18" charset="0"/>
                <a:cs typeface="Times New Roman" pitchFamily="18" charset="0"/>
              </a:rPr>
              <a:t>Italiano</a:t>
            </a:r>
            <a:r>
              <a:rPr lang="en-GB" b="1" cap="small" dirty="0" smtClean="0">
                <a:solidFill>
                  <a:srgbClr val="0000CC"/>
                </a:solidFill>
                <a:latin typeface="Times New Roman" pitchFamily="18" charset="0"/>
                <a:cs typeface="Times New Roman" pitchFamily="18" charset="0"/>
              </a:rPr>
              <a:t> </a:t>
            </a:r>
            <a:r>
              <a:rPr lang="en-GB" b="1" cap="small" dirty="0" err="1" smtClean="0">
                <a:solidFill>
                  <a:srgbClr val="0000CC"/>
                </a:solidFill>
                <a:latin typeface="Times New Roman" pitchFamily="18" charset="0"/>
                <a:cs typeface="Times New Roman" pitchFamily="18" charset="0"/>
              </a:rPr>
              <a:t>regionale</a:t>
            </a:r>
            <a:r>
              <a:rPr lang="en-GB" b="1" cap="small" dirty="0" smtClean="0">
                <a:solidFill>
                  <a:srgbClr val="0000CC"/>
                </a:solidFill>
                <a:latin typeface="Times New Roman" pitchFamily="18" charset="0"/>
                <a:cs typeface="Times New Roman" pitchFamily="18" charset="0"/>
              </a:rPr>
              <a:t> </a:t>
            </a:r>
          </a:p>
          <a:p>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L’Italiano</a:t>
            </a:r>
            <a:r>
              <a:rPr lang="en-GB" dirty="0" smtClean="0">
                <a:latin typeface="Times New Roman" pitchFamily="18" charset="0"/>
                <a:cs typeface="Times New Roman" pitchFamily="18" charset="0"/>
              </a:rPr>
              <a:t> Standard or Neo-standard Italian </a:t>
            </a:r>
            <a:r>
              <a:rPr lang="en-GB" dirty="0" smtClean="0">
                <a:latin typeface="Times New Roman"/>
                <a:cs typeface="Times New Roman"/>
              </a:rPr>
              <a:t>è </a:t>
            </a:r>
            <a:r>
              <a:rPr lang="en-GB" dirty="0" err="1" smtClean="0">
                <a:latin typeface="Times New Roman"/>
                <a:cs typeface="Times New Roman"/>
              </a:rPr>
              <a:t>acquisito</a:t>
            </a:r>
            <a:endParaRPr lang="en-GB" dirty="0" smtClean="0">
              <a:latin typeface="Times New Roman"/>
              <a:cs typeface="Times New Roman"/>
            </a:endParaRPr>
          </a:p>
          <a:p>
            <a:r>
              <a:rPr lang="en-GB" dirty="0" smtClean="0">
                <a:latin typeface="Times New Roman"/>
                <a:cs typeface="Times New Roman"/>
              </a:rPr>
              <a:t> </a:t>
            </a:r>
            <a:r>
              <a:rPr lang="en-GB" dirty="0" err="1" smtClean="0">
                <a:latin typeface="Times New Roman"/>
                <a:cs typeface="Times New Roman"/>
              </a:rPr>
              <a:t>successivamente</a:t>
            </a:r>
            <a:r>
              <a:rPr lang="en-GB" dirty="0" smtClean="0">
                <a:latin typeface="Times New Roman"/>
                <a:cs typeface="Times New Roman"/>
              </a:rPr>
              <a:t>. </a:t>
            </a:r>
            <a:r>
              <a:rPr lang="en-GB" dirty="0" err="1" smtClean="0">
                <a:latin typeface="Times New Roman"/>
                <a:cs typeface="Times New Roman"/>
              </a:rPr>
              <a:t>Raramente</a:t>
            </a:r>
            <a:r>
              <a:rPr lang="en-GB" dirty="0" smtClean="0">
                <a:latin typeface="Times New Roman"/>
                <a:cs typeface="Times New Roman"/>
              </a:rPr>
              <a:t> è </a:t>
            </a:r>
            <a:r>
              <a:rPr lang="en-GB" dirty="0" err="1" smtClean="0">
                <a:latin typeface="Times New Roman"/>
                <a:cs typeface="Times New Roman"/>
              </a:rPr>
              <a:t>una</a:t>
            </a:r>
            <a:r>
              <a:rPr lang="en-GB" dirty="0" smtClean="0">
                <a:latin typeface="Times New Roman"/>
                <a:cs typeface="Times New Roman"/>
              </a:rPr>
              <a:t> “</a:t>
            </a:r>
            <a:r>
              <a:rPr lang="en-GB" dirty="0" err="1" smtClean="0">
                <a:latin typeface="Times New Roman"/>
                <a:cs typeface="Times New Roman"/>
              </a:rPr>
              <a:t>madre</a:t>
            </a:r>
            <a:r>
              <a:rPr lang="en-GB" dirty="0" smtClean="0">
                <a:latin typeface="Times New Roman"/>
                <a:cs typeface="Times New Roman"/>
              </a:rPr>
              <a:t> lingua”)</a:t>
            </a:r>
            <a:endParaRPr lang="en-GB" dirty="0">
              <a:latin typeface="Times New Roman" pitchFamily="18" charset="0"/>
              <a:cs typeface="Times New Roman" pitchFamily="18" charset="0"/>
            </a:endParaRPr>
          </a:p>
        </p:txBody>
      </p:sp>
      <p:sp>
        <p:nvSpPr>
          <p:cNvPr id="25" name="Right Arrow 24"/>
          <p:cNvSpPr/>
          <p:nvPr/>
        </p:nvSpPr>
        <p:spPr>
          <a:xfrm rot="5400000">
            <a:off x="3203848" y="1052736"/>
            <a:ext cx="288032" cy="144016"/>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p:cNvSpPr/>
          <p:nvPr/>
        </p:nvSpPr>
        <p:spPr>
          <a:xfrm>
            <a:off x="6804248" y="3861048"/>
            <a:ext cx="1944216"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7"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500"/>
                                        <p:tgtEl>
                                          <p:spTgt spid="25"/>
                                        </p:tgtEl>
                                      </p:cBhvr>
                                    </p:animEffect>
                                    <p:anim calcmode="lin" valueType="num">
                                      <p:cBhvr>
                                        <p:cTn id="12" dur="500" fill="hold"/>
                                        <p:tgtEl>
                                          <p:spTgt spid="25"/>
                                        </p:tgtEl>
                                        <p:attrNameLst>
                                          <p:attrName>ppt_x</p:attrName>
                                        </p:attrNameLst>
                                      </p:cBhvr>
                                      <p:tavLst>
                                        <p:tav tm="0">
                                          <p:val>
                                            <p:strVal val="#ppt_x"/>
                                          </p:val>
                                        </p:tav>
                                        <p:tav tm="100000">
                                          <p:val>
                                            <p:strVal val="#ppt_x"/>
                                          </p:val>
                                        </p:tav>
                                      </p:tavLst>
                                    </p:anim>
                                    <p:anim calcmode="lin" valueType="num">
                                      <p:cBhvr>
                                        <p:cTn id="13" dur="5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02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02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additive="base">
                                        <p:cTn id="42" dur="500" fill="hold"/>
                                        <p:tgtEl>
                                          <p:spTgt spid="19"/>
                                        </p:tgtEl>
                                        <p:attrNameLst>
                                          <p:attrName>ppt_x</p:attrName>
                                        </p:attrNameLst>
                                      </p:cBhvr>
                                      <p:tavLst>
                                        <p:tav tm="0">
                                          <p:val>
                                            <p:strVal val="#ppt_x"/>
                                          </p:val>
                                        </p:tav>
                                        <p:tav tm="100000">
                                          <p:val>
                                            <p:strVal val="#ppt_x"/>
                                          </p:val>
                                        </p:tav>
                                      </p:tavLst>
                                    </p:anim>
                                    <p:anim calcmode="lin" valueType="num">
                                      <p:cBhvr additive="base">
                                        <p:cTn id="4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55" presetClass="entr" presetSubtype="0" fill="hold" grpId="0" nodeType="clickEffect">
                                  <p:stCondLst>
                                    <p:cond delay="0"/>
                                  </p:stCondLst>
                                  <p:childTnLst>
                                    <p:set>
                                      <p:cBhvr>
                                        <p:cTn id="47" dur="1" fill="hold">
                                          <p:stCondLst>
                                            <p:cond delay="0"/>
                                          </p:stCondLst>
                                        </p:cTn>
                                        <p:tgtEl>
                                          <p:spTgt spid="22"/>
                                        </p:tgtEl>
                                        <p:attrNameLst>
                                          <p:attrName>style.visibility</p:attrName>
                                        </p:attrNameLst>
                                      </p:cBhvr>
                                      <p:to>
                                        <p:strVal val="visible"/>
                                      </p:to>
                                    </p:set>
                                    <p:anim calcmode="lin" valueType="num">
                                      <p:cBhvr>
                                        <p:cTn id="48" dur="500" fill="hold"/>
                                        <p:tgtEl>
                                          <p:spTgt spid="22"/>
                                        </p:tgtEl>
                                        <p:attrNameLst>
                                          <p:attrName>ppt_w</p:attrName>
                                        </p:attrNameLst>
                                      </p:cBhvr>
                                      <p:tavLst>
                                        <p:tav tm="0">
                                          <p:val>
                                            <p:strVal val="#ppt_w*0.70"/>
                                          </p:val>
                                        </p:tav>
                                        <p:tav tm="100000">
                                          <p:val>
                                            <p:strVal val="#ppt_w"/>
                                          </p:val>
                                        </p:tav>
                                      </p:tavLst>
                                    </p:anim>
                                    <p:anim calcmode="lin" valueType="num">
                                      <p:cBhvr>
                                        <p:cTn id="49" dur="500" fill="hold"/>
                                        <p:tgtEl>
                                          <p:spTgt spid="22"/>
                                        </p:tgtEl>
                                        <p:attrNameLst>
                                          <p:attrName>ppt_h</p:attrName>
                                        </p:attrNameLst>
                                      </p:cBhvr>
                                      <p:tavLst>
                                        <p:tav tm="0">
                                          <p:val>
                                            <p:strVal val="#ppt_h"/>
                                          </p:val>
                                        </p:tav>
                                        <p:tav tm="100000">
                                          <p:val>
                                            <p:strVal val="#ppt_h"/>
                                          </p:val>
                                        </p:tav>
                                      </p:tavLst>
                                    </p:anim>
                                    <p:animEffect transition="in" filter="fade">
                                      <p:cBhvr>
                                        <p:cTn id="50" dur="500"/>
                                        <p:tgtEl>
                                          <p:spTgt spid="22"/>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6" grpId="0"/>
      <p:bldP spid="18" grpId="0"/>
      <p:bldP spid="19" grpId="0"/>
      <p:bldP spid="22" grpId="0" animBg="1"/>
      <p:bldP spid="23" grpId="0"/>
      <p:bldP spid="20" grpId="0"/>
      <p:bldP spid="21" grpId="0"/>
      <p:bldP spid="25" grpId="0" animBg="1"/>
      <p:bldP spid="2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179512" y="260648"/>
            <a:ext cx="8712968" cy="72008"/>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6" name="TextBox 5"/>
          <p:cNvSpPr txBox="1"/>
          <p:nvPr/>
        </p:nvSpPr>
        <p:spPr>
          <a:xfrm>
            <a:off x="179512" y="260648"/>
            <a:ext cx="4252126"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Alcune</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caratteristiche</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regionali</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distintive</a:t>
            </a:r>
            <a:endParaRPr lang="en-GB" dirty="0" smtClean="0">
              <a:latin typeface="Times New Roman" pitchFamily="18" charset="0"/>
              <a:cs typeface="Times New Roman" pitchFamily="18" charset="0"/>
            </a:endParaRPr>
          </a:p>
        </p:txBody>
      </p:sp>
      <p:sp>
        <p:nvSpPr>
          <p:cNvPr id="5" name="TextBox 4"/>
          <p:cNvSpPr txBox="1"/>
          <p:nvPr/>
        </p:nvSpPr>
        <p:spPr>
          <a:xfrm>
            <a:off x="179512" y="692696"/>
            <a:ext cx="5955476" cy="646331"/>
          </a:xfrm>
          <a:prstGeom prst="rect">
            <a:avLst/>
          </a:prstGeom>
          <a:noFill/>
        </p:spPr>
        <p:txBody>
          <a:bodyPr wrap="none" rtlCol="0">
            <a:spAutoFit/>
          </a:bodyPr>
          <a:lstStyle/>
          <a:p>
            <a:r>
              <a:rPr lang="en-GB" dirty="0" smtClean="0">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Tuscano</a:t>
            </a:r>
            <a:r>
              <a:rPr lang="en-GB" dirty="0" smtClean="0">
                <a:latin typeface="Times New Roman" pitchFamily="18" charset="0"/>
                <a:cs typeface="Times New Roman" pitchFamily="18" charset="0"/>
              </a:rPr>
              <a:t> </a:t>
            </a:r>
          </a:p>
          <a:p>
            <a:r>
              <a:rPr lang="en-GB" b="1" dirty="0" err="1" smtClean="0">
                <a:latin typeface="Times New Roman" pitchFamily="18" charset="0"/>
                <a:cs typeface="Times New Roman" pitchFamily="18" charset="0"/>
              </a:rPr>
              <a:t>Spirantizzazione</a:t>
            </a:r>
            <a:r>
              <a:rPr lang="en-GB" dirty="0" smtClean="0">
                <a:latin typeface="Times New Roman" pitchFamily="18" charset="0"/>
                <a:cs typeface="Times New Roman" pitchFamily="18" charset="0"/>
              </a:rPr>
              <a:t> (</a:t>
            </a:r>
            <a:r>
              <a:rPr lang="en-GB" b="1" i="1" dirty="0" err="1" smtClean="0">
                <a:solidFill>
                  <a:srgbClr val="FF0000"/>
                </a:solidFill>
                <a:latin typeface="Times New Roman" pitchFamily="18" charset="0"/>
                <a:cs typeface="Times New Roman" pitchFamily="18" charset="0"/>
              </a:rPr>
              <a:t>gorgia</a:t>
            </a:r>
            <a:r>
              <a:rPr lang="en-GB" dirty="0" smtClean="0">
                <a:latin typeface="Times New Roman" pitchFamily="18" charset="0"/>
                <a:cs typeface="Times New Roman" pitchFamily="18" charset="0"/>
              </a:rPr>
              <a:t>) of /p t k/ in </a:t>
            </a:r>
            <a:r>
              <a:rPr lang="en-GB" dirty="0" err="1" smtClean="0">
                <a:latin typeface="Times New Roman" pitchFamily="18" charset="0"/>
                <a:cs typeface="Times New Roman" pitchFamily="18" charset="0"/>
              </a:rPr>
              <a:t>posizione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postvocalica</a:t>
            </a:r>
            <a:r>
              <a:rPr lang="en-GB" dirty="0" smtClean="0">
                <a:latin typeface="Times New Roman" pitchFamily="18" charset="0"/>
                <a:cs typeface="Times New Roman" pitchFamily="18" charset="0"/>
              </a:rPr>
              <a:t>:</a:t>
            </a:r>
          </a:p>
        </p:txBody>
      </p:sp>
      <p:sp>
        <p:nvSpPr>
          <p:cNvPr id="7" name="TextBox 6"/>
          <p:cNvSpPr txBox="1"/>
          <p:nvPr/>
        </p:nvSpPr>
        <p:spPr>
          <a:xfrm>
            <a:off x="395536" y="1340768"/>
            <a:ext cx="6295313" cy="646331"/>
          </a:xfrm>
          <a:prstGeom prst="rect">
            <a:avLst/>
          </a:prstGeom>
          <a:noFill/>
        </p:spPr>
        <p:txBody>
          <a:bodyPr wrap="none" rtlCol="0">
            <a:spAutoFit/>
          </a:bodyPr>
          <a:lstStyle/>
          <a:p>
            <a:r>
              <a:rPr lang="it-IT" dirty="0" smtClean="0">
                <a:latin typeface="Times New Roman" pitchFamily="18" charset="0"/>
                <a:cs typeface="Times New Roman" pitchFamily="18" charset="0"/>
              </a:rPr>
              <a:t>(1a)  la </a:t>
            </a:r>
            <a:r>
              <a:rPr lang="it-IT" b="1" dirty="0" smtClean="0">
                <a:solidFill>
                  <a:srgbClr val="FF0000"/>
                </a:solidFill>
                <a:latin typeface="Times New Roman" pitchFamily="18" charset="0"/>
                <a:cs typeface="Times New Roman" pitchFamily="18" charset="0"/>
              </a:rPr>
              <a:t>h</a:t>
            </a:r>
            <a:r>
              <a:rPr lang="it-IT" dirty="0" smtClean="0">
                <a:latin typeface="Times New Roman" pitchFamily="18" charset="0"/>
                <a:cs typeface="Times New Roman" pitchFamily="18" charset="0"/>
              </a:rPr>
              <a:t>asa (casa), di</a:t>
            </a:r>
            <a:r>
              <a:rPr lang="it-IT" b="1" dirty="0" smtClean="0">
                <a:solidFill>
                  <a:srgbClr val="FF0000"/>
                </a:solidFill>
                <a:latin typeface="Times New Roman" pitchFamily="18" charset="0"/>
                <a:cs typeface="Times New Roman" pitchFamily="18" charset="0"/>
              </a:rPr>
              <a:t>h</a:t>
            </a:r>
            <a:r>
              <a:rPr lang="it-IT" dirty="0" smtClean="0">
                <a:latin typeface="Times New Roman" pitchFamily="18" charset="0"/>
                <a:cs typeface="Times New Roman" pitchFamily="18" charset="0"/>
              </a:rPr>
              <a:t>o (dico), ami</a:t>
            </a:r>
            <a:r>
              <a:rPr lang="it-IT" b="1" dirty="0" smtClean="0">
                <a:solidFill>
                  <a:srgbClr val="FF0000"/>
                </a:solidFill>
                <a:latin typeface="Times New Roman" pitchFamily="18" charset="0"/>
                <a:cs typeface="Times New Roman" pitchFamily="18" charset="0"/>
              </a:rPr>
              <a:t>h</a:t>
            </a:r>
            <a:r>
              <a:rPr lang="it-IT" dirty="0" smtClean="0">
                <a:latin typeface="Times New Roman" pitchFamily="18" charset="0"/>
                <a:cs typeface="Times New Roman" pitchFamily="18" charset="0"/>
              </a:rPr>
              <a:t>o (amico), a</a:t>
            </a:r>
            <a:r>
              <a:rPr lang="it-IT" b="1" dirty="0" smtClean="0">
                <a:solidFill>
                  <a:srgbClr val="FF0000"/>
                </a:solidFill>
                <a:latin typeface="Times New Roman" pitchFamily="18" charset="0"/>
                <a:cs typeface="Times New Roman" pitchFamily="18" charset="0"/>
              </a:rPr>
              <a:t>ph</a:t>
            </a:r>
            <a:r>
              <a:rPr lang="it-IT" dirty="0" smtClean="0">
                <a:latin typeface="Times New Roman" pitchFamily="18" charset="0"/>
                <a:cs typeface="Times New Roman" pitchFamily="18" charset="0"/>
              </a:rPr>
              <a:t>erto (aperto), </a:t>
            </a:r>
          </a:p>
          <a:p>
            <a:r>
              <a:rPr lang="it-IT" dirty="0" smtClean="0">
                <a:latin typeface="Times New Roman" pitchFamily="18" charset="0"/>
                <a:cs typeface="Times New Roman" pitchFamily="18" charset="0"/>
              </a:rPr>
              <a:t>         lu</a:t>
            </a:r>
            <a:r>
              <a:rPr lang="it-IT" b="1" dirty="0" smtClean="0">
                <a:solidFill>
                  <a:srgbClr val="FF0000"/>
                </a:solidFill>
                <a:latin typeface="Times New Roman" pitchFamily="18" charset="0"/>
                <a:cs typeface="Times New Roman" pitchFamily="18" charset="0"/>
              </a:rPr>
              <a:t>ph</a:t>
            </a:r>
            <a:r>
              <a:rPr lang="it-IT" dirty="0" smtClean="0">
                <a:latin typeface="Times New Roman" pitchFamily="18" charset="0"/>
                <a:cs typeface="Times New Roman" pitchFamily="18" charset="0"/>
              </a:rPr>
              <a:t>o (lupo), ni</a:t>
            </a:r>
            <a:r>
              <a:rPr lang="it-IT" b="1" dirty="0" smtClean="0">
                <a:solidFill>
                  <a:srgbClr val="FF0000"/>
                </a:solidFill>
                <a:latin typeface="Times New Roman" pitchFamily="18" charset="0"/>
                <a:cs typeface="Times New Roman" pitchFamily="18" charset="0"/>
              </a:rPr>
              <a:t>ph</a:t>
            </a:r>
            <a:r>
              <a:rPr lang="it-IT" dirty="0" smtClean="0">
                <a:latin typeface="Times New Roman" pitchFamily="18" charset="0"/>
                <a:cs typeface="Times New Roman" pitchFamily="18" charset="0"/>
              </a:rPr>
              <a:t>othe (nipote), ha</a:t>
            </a:r>
            <a:r>
              <a:rPr lang="it-IT" b="1" dirty="0" smtClean="0">
                <a:solidFill>
                  <a:srgbClr val="FF0000"/>
                </a:solidFill>
                <a:latin typeface="Times New Roman" pitchFamily="18" charset="0"/>
                <a:cs typeface="Times New Roman" pitchFamily="18" charset="0"/>
              </a:rPr>
              <a:t>ph</a:t>
            </a:r>
            <a:r>
              <a:rPr lang="it-IT" dirty="0" smtClean="0">
                <a:latin typeface="Times New Roman" pitchFamily="18" charset="0"/>
                <a:cs typeface="Times New Roman" pitchFamily="18" charset="0"/>
              </a:rPr>
              <a:t>i</a:t>
            </a:r>
            <a:r>
              <a:rPr lang="it-IT" b="1" dirty="0" smtClean="0">
                <a:solidFill>
                  <a:srgbClr val="FF0000"/>
                </a:solidFill>
                <a:latin typeface="Times New Roman" pitchFamily="18" charset="0"/>
                <a:cs typeface="Times New Roman" pitchFamily="18" charset="0"/>
              </a:rPr>
              <a:t>th</a:t>
            </a:r>
            <a:r>
              <a:rPr lang="it-IT" dirty="0" smtClean="0">
                <a:latin typeface="Times New Roman" pitchFamily="18" charset="0"/>
                <a:cs typeface="Times New Roman" pitchFamily="18" charset="0"/>
              </a:rPr>
              <a:t>o (capito).</a:t>
            </a:r>
            <a:endParaRPr lang="en-GB" dirty="0" smtClean="0">
              <a:latin typeface="Times New Roman" pitchFamily="18" charset="0"/>
              <a:cs typeface="Times New Roman" pitchFamily="18" charset="0"/>
            </a:endParaRPr>
          </a:p>
        </p:txBody>
      </p:sp>
      <p:sp>
        <p:nvSpPr>
          <p:cNvPr id="8" name="TextBox 7"/>
          <p:cNvSpPr txBox="1"/>
          <p:nvPr/>
        </p:nvSpPr>
        <p:spPr>
          <a:xfrm>
            <a:off x="395536" y="1988840"/>
            <a:ext cx="2996333" cy="369332"/>
          </a:xfrm>
          <a:prstGeom prst="rect">
            <a:avLst/>
          </a:prstGeom>
          <a:noFill/>
        </p:spPr>
        <p:txBody>
          <a:bodyPr wrap="none" rtlCol="0">
            <a:spAutoFit/>
          </a:bodyPr>
          <a:lstStyle/>
          <a:p>
            <a:r>
              <a:rPr lang="it-IT" dirty="0" smtClean="0">
                <a:latin typeface="Times New Roman" pitchFamily="18" charset="0"/>
                <a:cs typeface="Times New Roman" pitchFamily="18" charset="0"/>
              </a:rPr>
              <a:t>(1b) la </a:t>
            </a:r>
            <a:r>
              <a:rPr lang="it-IT" b="1" dirty="0" smtClean="0">
                <a:solidFill>
                  <a:srgbClr val="FF0000"/>
                </a:solidFill>
                <a:latin typeface="Times New Roman" pitchFamily="18" charset="0"/>
                <a:cs typeface="Times New Roman" pitchFamily="18" charset="0"/>
              </a:rPr>
              <a:t>'</a:t>
            </a:r>
            <a:r>
              <a:rPr lang="it-IT" dirty="0" smtClean="0">
                <a:latin typeface="Times New Roman" pitchFamily="18" charset="0"/>
                <a:cs typeface="Times New Roman" pitchFamily="18" charset="0"/>
              </a:rPr>
              <a:t>asa (casa), po</a:t>
            </a:r>
            <a:r>
              <a:rPr lang="it-IT" b="1" dirty="0" smtClean="0">
                <a:solidFill>
                  <a:srgbClr val="FF0000"/>
                </a:solidFill>
                <a:latin typeface="Times New Roman" pitchFamily="18" charset="0"/>
                <a:cs typeface="Times New Roman" pitchFamily="18" charset="0"/>
              </a:rPr>
              <a:t>'</a:t>
            </a:r>
            <a:r>
              <a:rPr lang="it-IT" dirty="0" smtClean="0">
                <a:latin typeface="Times New Roman" pitchFamily="18" charset="0"/>
                <a:cs typeface="Times New Roman" pitchFamily="18" charset="0"/>
              </a:rPr>
              <a:t>o (poco)</a:t>
            </a:r>
            <a:endParaRPr lang="en-GB" dirty="0" smtClean="0">
              <a:latin typeface="Times New Roman" pitchFamily="18" charset="0"/>
              <a:cs typeface="Times New Roman" pitchFamily="18" charset="0"/>
            </a:endParaRPr>
          </a:p>
        </p:txBody>
      </p:sp>
      <p:sp>
        <p:nvSpPr>
          <p:cNvPr id="9" name="TextBox 8"/>
          <p:cNvSpPr txBox="1"/>
          <p:nvPr/>
        </p:nvSpPr>
        <p:spPr>
          <a:xfrm>
            <a:off x="6660232" y="1484784"/>
            <a:ext cx="1670457" cy="369332"/>
          </a:xfrm>
          <a:prstGeom prst="rect">
            <a:avLst/>
          </a:prstGeom>
          <a:noFill/>
        </p:spPr>
        <p:txBody>
          <a:bodyPr wrap="none" rtlCol="0">
            <a:spAutoFit/>
          </a:bodyPr>
          <a:lstStyle/>
          <a:p>
            <a:r>
              <a:rPr lang="en-GB" dirty="0" smtClean="0">
                <a:latin typeface="Times New Roman" pitchFamily="18" charset="0"/>
                <a:cs typeface="Times New Roman" pitchFamily="18" charset="0"/>
              </a:rPr>
              <a:t>(Firenze, Siena)</a:t>
            </a:r>
          </a:p>
        </p:txBody>
      </p:sp>
      <p:sp>
        <p:nvSpPr>
          <p:cNvPr id="10" name="TextBox 9"/>
          <p:cNvSpPr txBox="1"/>
          <p:nvPr/>
        </p:nvSpPr>
        <p:spPr>
          <a:xfrm>
            <a:off x="6660232" y="1988840"/>
            <a:ext cx="1742785" cy="369332"/>
          </a:xfrm>
          <a:prstGeom prst="rect">
            <a:avLst/>
          </a:prstGeom>
          <a:noFill/>
        </p:spPr>
        <p:txBody>
          <a:bodyPr wrap="none" rtlCol="0">
            <a:spAutoFit/>
          </a:bodyPr>
          <a:lstStyle/>
          <a:p>
            <a:r>
              <a:rPr lang="en-GB" dirty="0" smtClean="0">
                <a:latin typeface="Times New Roman" pitchFamily="18" charset="0"/>
                <a:cs typeface="Times New Roman" pitchFamily="18" charset="0"/>
              </a:rPr>
              <a:t>(Pisa e Livorno) </a:t>
            </a:r>
          </a:p>
        </p:txBody>
      </p:sp>
      <p:sp>
        <p:nvSpPr>
          <p:cNvPr id="11" name="TextBox 10"/>
          <p:cNvSpPr txBox="1"/>
          <p:nvPr/>
        </p:nvSpPr>
        <p:spPr>
          <a:xfrm>
            <a:off x="179512" y="2420888"/>
            <a:ext cx="6918882"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Deaffricazione</a:t>
            </a:r>
            <a:r>
              <a:rPr lang="en-GB" dirty="0" smtClean="0">
                <a:latin typeface="Times New Roman" pitchFamily="18" charset="0"/>
                <a:cs typeface="Times New Roman" pitchFamily="18" charset="0"/>
              </a:rPr>
              <a:t>: in </a:t>
            </a:r>
            <a:r>
              <a:rPr lang="en-GB" dirty="0" err="1" smtClean="0">
                <a:latin typeface="Times New Roman" pitchFamily="18" charset="0"/>
                <a:cs typeface="Times New Roman" pitchFamily="18" charset="0"/>
              </a:rPr>
              <a:t>posizione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intervocalica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tʃ</a:t>
            </a:r>
            <a:r>
              <a:rPr lang="en-GB" dirty="0" smtClean="0">
                <a:latin typeface="Times New Roman" pitchFamily="18" charset="0"/>
                <a:cs typeface="Times New Roman" pitchFamily="18" charset="0"/>
              </a:rPr>
              <a:t>/ and / </a:t>
            </a:r>
            <a:r>
              <a:rPr lang="en-GB" dirty="0" err="1" smtClean="0">
                <a:latin typeface="Times New Roman" pitchFamily="18" charset="0"/>
                <a:cs typeface="Times New Roman" pitchFamily="18" charset="0"/>
              </a:rPr>
              <a:t>dƷ</a:t>
            </a:r>
            <a:r>
              <a:rPr lang="en-GB" dirty="0" smtClean="0">
                <a:latin typeface="Times New Roman" pitchFamily="18" charset="0"/>
                <a:cs typeface="Times New Roman" pitchFamily="18" charset="0"/>
              </a:rPr>
              <a:t> / </a:t>
            </a:r>
            <a:r>
              <a:rPr lang="en-GB" dirty="0" smtClean="0">
                <a:latin typeface="Times New Roman" pitchFamily="18" charset="0"/>
                <a:cs typeface="Times New Roman" pitchFamily="18" charset="0"/>
                <a:sym typeface="Wingdings" pitchFamily="2" charset="2"/>
              </a:rPr>
              <a:t> / ʃ / and / Ʒ /:</a:t>
            </a:r>
            <a:endParaRPr lang="en-GB" dirty="0" smtClean="0">
              <a:latin typeface="Times New Roman" pitchFamily="18" charset="0"/>
              <a:cs typeface="Times New Roman" pitchFamily="18" charset="0"/>
            </a:endParaRPr>
          </a:p>
        </p:txBody>
      </p:sp>
      <p:sp>
        <p:nvSpPr>
          <p:cNvPr id="12" name="TextBox 11"/>
          <p:cNvSpPr txBox="1"/>
          <p:nvPr/>
        </p:nvSpPr>
        <p:spPr>
          <a:xfrm>
            <a:off x="467544" y="2780928"/>
            <a:ext cx="4068743" cy="646331"/>
          </a:xfrm>
          <a:prstGeom prst="rect">
            <a:avLst/>
          </a:prstGeom>
          <a:noFill/>
        </p:spPr>
        <p:txBody>
          <a:bodyPr wrap="none" rtlCol="0">
            <a:spAutoFit/>
          </a:bodyPr>
          <a:lstStyle/>
          <a:p>
            <a:r>
              <a:rPr lang="pt-PT" dirty="0" smtClean="0">
                <a:latin typeface="Times New Roman" pitchFamily="18" charset="0"/>
                <a:cs typeface="Times New Roman" pitchFamily="18" charset="0"/>
              </a:rPr>
              <a:t>(1c)   [la ‘tʃe:na] </a:t>
            </a:r>
            <a:r>
              <a:rPr lang="pt-PT" dirty="0" smtClean="0">
                <a:latin typeface="Times New Roman" pitchFamily="18" charset="0"/>
                <a:cs typeface="Times New Roman" pitchFamily="18" charset="0"/>
                <a:sym typeface="Wingdings" pitchFamily="2" charset="2"/>
              </a:rPr>
              <a:t> [la ‘</a:t>
            </a:r>
            <a:r>
              <a:rPr lang="pt-PT" b="1" dirty="0" smtClean="0">
                <a:solidFill>
                  <a:srgbClr val="FF0000"/>
                </a:solidFill>
                <a:latin typeface="Times New Roman" pitchFamily="18" charset="0"/>
                <a:cs typeface="Times New Roman" pitchFamily="18" charset="0"/>
                <a:sym typeface="Wingdings" pitchFamily="2" charset="2"/>
              </a:rPr>
              <a:t>ʃ</a:t>
            </a:r>
            <a:r>
              <a:rPr lang="pt-PT" dirty="0" smtClean="0">
                <a:latin typeface="Times New Roman" pitchFamily="18" charset="0"/>
                <a:cs typeface="Times New Roman" pitchFamily="18" charset="0"/>
              </a:rPr>
              <a:t>e:na ], ‘la cena’</a:t>
            </a:r>
          </a:p>
          <a:p>
            <a:r>
              <a:rPr lang="pt-PT" dirty="0" smtClean="0">
                <a:latin typeface="Times New Roman" pitchFamily="18" charset="0"/>
                <a:cs typeface="Times New Roman" pitchFamily="18" charset="0"/>
              </a:rPr>
              <a:t>          [‘padƷ: ina] </a:t>
            </a:r>
            <a:r>
              <a:rPr lang="pt-PT" dirty="0" smtClean="0">
                <a:latin typeface="Times New Roman" pitchFamily="18" charset="0"/>
                <a:cs typeface="Times New Roman" pitchFamily="18" charset="0"/>
                <a:sym typeface="Wingdings" pitchFamily="2" charset="2"/>
              </a:rPr>
              <a:t> </a:t>
            </a:r>
            <a:r>
              <a:rPr lang="pt-PT" dirty="0" smtClean="0">
                <a:latin typeface="Times New Roman" pitchFamily="18" charset="0"/>
                <a:cs typeface="Times New Roman" pitchFamily="18" charset="0"/>
              </a:rPr>
              <a:t>[‘pa</a:t>
            </a:r>
            <a:r>
              <a:rPr lang="pt-PT" b="1" dirty="0" smtClean="0">
                <a:solidFill>
                  <a:srgbClr val="FF0000"/>
                </a:solidFill>
                <a:latin typeface="Times New Roman" pitchFamily="18" charset="0"/>
                <a:cs typeface="Times New Roman" pitchFamily="18" charset="0"/>
              </a:rPr>
              <a:t>Ʒ</a:t>
            </a:r>
            <a:r>
              <a:rPr lang="pt-PT" dirty="0" smtClean="0">
                <a:latin typeface="Times New Roman" pitchFamily="18" charset="0"/>
                <a:cs typeface="Times New Roman" pitchFamily="18" charset="0"/>
              </a:rPr>
              <a:t>: ina], ‘pagina’</a:t>
            </a:r>
            <a:endParaRPr lang="en-GB" dirty="0" smtClean="0">
              <a:latin typeface="Times New Roman" pitchFamily="18" charset="0"/>
              <a:cs typeface="Times New Roman" pitchFamily="18" charset="0"/>
            </a:endParaRPr>
          </a:p>
        </p:txBody>
      </p:sp>
      <p:sp>
        <p:nvSpPr>
          <p:cNvPr id="13" name="TextBox 12"/>
          <p:cNvSpPr txBox="1"/>
          <p:nvPr/>
        </p:nvSpPr>
        <p:spPr>
          <a:xfrm>
            <a:off x="251520" y="3645024"/>
            <a:ext cx="1330814" cy="369332"/>
          </a:xfrm>
          <a:prstGeom prst="rect">
            <a:avLst/>
          </a:prstGeom>
          <a:noFill/>
        </p:spPr>
        <p:txBody>
          <a:bodyPr wrap="none" rtlCol="0">
            <a:spAutoFit/>
          </a:bodyPr>
          <a:lstStyle/>
          <a:p>
            <a:r>
              <a:rPr lang="en-GB" dirty="0" smtClean="0">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Emiliano</a:t>
            </a:r>
            <a:endParaRPr lang="en-GB" b="1" cap="small" dirty="0" smtClean="0">
              <a:solidFill>
                <a:srgbClr val="FF0000"/>
              </a:solidFill>
              <a:latin typeface="Times New Roman" pitchFamily="18" charset="0"/>
              <a:cs typeface="Times New Roman" pitchFamily="18" charset="0"/>
            </a:endParaRPr>
          </a:p>
        </p:txBody>
      </p:sp>
      <p:sp>
        <p:nvSpPr>
          <p:cNvPr id="14" name="TextBox 13"/>
          <p:cNvSpPr txBox="1"/>
          <p:nvPr/>
        </p:nvSpPr>
        <p:spPr>
          <a:xfrm>
            <a:off x="251520" y="4005064"/>
            <a:ext cx="8770671" cy="646331"/>
          </a:xfrm>
          <a:prstGeom prst="rect">
            <a:avLst/>
          </a:prstGeom>
          <a:noFill/>
        </p:spPr>
        <p:txBody>
          <a:bodyPr wrap="none" rtlCol="0">
            <a:spAutoFit/>
          </a:bodyPr>
          <a:lstStyle/>
          <a:p>
            <a:r>
              <a:rPr lang="en-GB" dirty="0" smtClean="0">
                <a:latin typeface="Times New Roman" pitchFamily="18" charset="0"/>
                <a:cs typeface="Times New Roman" pitchFamily="18" charset="0"/>
              </a:rPr>
              <a:t>Le </a:t>
            </a:r>
            <a:r>
              <a:rPr lang="en-GB" dirty="0" err="1" smtClean="0">
                <a:latin typeface="Times New Roman" pitchFamily="18" charset="0"/>
                <a:cs typeface="Times New Roman" pitchFamily="18" charset="0"/>
              </a:rPr>
              <a:t>consonanti</a:t>
            </a:r>
            <a:r>
              <a:rPr lang="en-GB" dirty="0" smtClean="0">
                <a:latin typeface="Times New Roman" pitchFamily="18" charset="0"/>
                <a:cs typeface="Times New Roman" pitchFamily="18" charset="0"/>
              </a:rPr>
              <a:t> /s / and / z / </a:t>
            </a:r>
            <a:r>
              <a:rPr lang="en-GB" dirty="0" err="1" smtClean="0">
                <a:latin typeface="Times New Roman" pitchFamily="18" charset="0"/>
                <a:cs typeface="Times New Roman" pitchFamily="18" charset="0"/>
              </a:rPr>
              <a:t>sono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realizzate</a:t>
            </a:r>
            <a:r>
              <a:rPr lang="en-GB" dirty="0" smtClean="0">
                <a:latin typeface="Times New Roman" pitchFamily="18" charset="0"/>
                <a:cs typeface="Times New Roman" pitchFamily="18" charset="0"/>
              </a:rPr>
              <a:t> come plosive </a:t>
            </a:r>
            <a:r>
              <a:rPr lang="en-GB" b="1" dirty="0" err="1" smtClean="0">
                <a:latin typeface="Times New Roman" pitchFamily="18" charset="0"/>
                <a:cs typeface="Times New Roman" pitchFamily="18" charset="0"/>
              </a:rPr>
              <a:t>retroflesse</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sonore</a:t>
            </a:r>
            <a:r>
              <a:rPr lang="en-GB" b="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[ş ȥ], </a:t>
            </a:r>
            <a:r>
              <a:rPr lang="en-GB" dirty="0" err="1" smtClean="0">
                <a:latin typeface="Times New Roman" pitchFamily="18" charset="0"/>
                <a:cs typeface="Times New Roman" pitchFamily="18" charset="0"/>
              </a:rPr>
              <a:t>tipicamente</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sonorizzate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tra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vocali</a:t>
            </a:r>
            <a:endParaRPr lang="en-GB" dirty="0" smtClean="0">
              <a:latin typeface="Times New Roman" pitchFamily="18" charset="0"/>
              <a:cs typeface="Times New Roman" pitchFamily="18" charset="0"/>
            </a:endParaRPr>
          </a:p>
        </p:txBody>
      </p:sp>
      <p:sp>
        <p:nvSpPr>
          <p:cNvPr id="15" name="TextBox 14"/>
          <p:cNvSpPr txBox="1"/>
          <p:nvPr/>
        </p:nvSpPr>
        <p:spPr>
          <a:xfrm>
            <a:off x="467544" y="4581128"/>
            <a:ext cx="2629246" cy="646331"/>
          </a:xfrm>
          <a:prstGeom prst="rect">
            <a:avLst/>
          </a:prstGeom>
          <a:noFill/>
        </p:spPr>
        <p:txBody>
          <a:bodyPr wrap="none" rtlCol="0">
            <a:spAutoFit/>
          </a:bodyPr>
          <a:lstStyle/>
          <a:p>
            <a:r>
              <a:rPr lang="pt-PT" dirty="0" smtClean="0">
                <a:latin typeface="Times New Roman" pitchFamily="18" charset="0"/>
                <a:cs typeface="Times New Roman" pitchFamily="18" charset="0"/>
              </a:rPr>
              <a:t>(2a)  / ’ka:za / </a:t>
            </a:r>
            <a:r>
              <a:rPr lang="pt-PT" dirty="0" smtClean="0">
                <a:latin typeface="Times New Roman" pitchFamily="18" charset="0"/>
                <a:cs typeface="Times New Roman" pitchFamily="18" charset="0"/>
                <a:sym typeface="Wingdings" pitchFamily="2" charset="2"/>
              </a:rPr>
              <a:t> / </a:t>
            </a:r>
            <a:r>
              <a:rPr lang="pt-PT" dirty="0" smtClean="0">
                <a:latin typeface="Times New Roman" pitchFamily="18" charset="0"/>
                <a:cs typeface="Times New Roman" pitchFamily="18" charset="0"/>
              </a:rPr>
              <a:t>’ka:</a:t>
            </a:r>
            <a:r>
              <a:rPr lang="pt-PT" b="1" dirty="0" smtClean="0">
                <a:solidFill>
                  <a:srgbClr val="FF0000"/>
                </a:solidFill>
                <a:latin typeface="Times New Roman" pitchFamily="18" charset="0"/>
                <a:cs typeface="Times New Roman" pitchFamily="18" charset="0"/>
              </a:rPr>
              <a:t>ȥ</a:t>
            </a:r>
            <a:r>
              <a:rPr lang="pt-PT" dirty="0" smtClean="0">
                <a:latin typeface="Times New Roman" pitchFamily="18" charset="0"/>
                <a:cs typeface="Times New Roman" pitchFamily="18" charset="0"/>
              </a:rPr>
              <a:t>a /</a:t>
            </a:r>
          </a:p>
          <a:p>
            <a:r>
              <a:rPr lang="pt-PT" dirty="0" smtClean="0">
                <a:latin typeface="Times New Roman" pitchFamily="18" charset="0"/>
                <a:cs typeface="Times New Roman" pitchFamily="18" charset="0"/>
              </a:rPr>
              <a:t>        /’seŋso/ </a:t>
            </a:r>
            <a:r>
              <a:rPr lang="pt-PT" dirty="0" smtClean="0">
                <a:latin typeface="Times New Roman" pitchFamily="18" charset="0"/>
                <a:cs typeface="Times New Roman" pitchFamily="18" charset="0"/>
                <a:sym typeface="Wingdings" pitchFamily="2" charset="2"/>
              </a:rPr>
              <a:t> /</a:t>
            </a:r>
            <a:r>
              <a:rPr lang="pt-PT" b="1" dirty="0" smtClean="0">
                <a:solidFill>
                  <a:srgbClr val="FF0000"/>
                </a:solidFill>
                <a:latin typeface="Times New Roman" pitchFamily="18" charset="0"/>
                <a:cs typeface="Times New Roman" pitchFamily="18" charset="0"/>
                <a:sym typeface="Wingdings" pitchFamily="2" charset="2"/>
              </a:rPr>
              <a:t>ş</a:t>
            </a:r>
            <a:r>
              <a:rPr lang="pt-PT" dirty="0" smtClean="0">
                <a:latin typeface="Times New Roman" pitchFamily="18" charset="0"/>
                <a:cs typeface="Times New Roman" pitchFamily="18" charset="0"/>
                <a:sym typeface="Wingdings" pitchFamily="2" charset="2"/>
              </a:rPr>
              <a:t>eŋ</a:t>
            </a:r>
            <a:r>
              <a:rPr lang="pt-PT" b="1" dirty="0" smtClean="0">
                <a:solidFill>
                  <a:srgbClr val="FF0000"/>
                </a:solidFill>
                <a:latin typeface="Times New Roman" pitchFamily="18" charset="0"/>
                <a:cs typeface="Times New Roman" pitchFamily="18" charset="0"/>
                <a:sym typeface="Wingdings" pitchFamily="2" charset="2"/>
              </a:rPr>
              <a:t>ş</a:t>
            </a:r>
            <a:r>
              <a:rPr lang="pt-PT" dirty="0" smtClean="0">
                <a:latin typeface="Times New Roman" pitchFamily="18" charset="0"/>
                <a:cs typeface="Times New Roman" pitchFamily="18" charset="0"/>
              </a:rPr>
              <a:t>o/</a:t>
            </a:r>
            <a:endParaRPr lang="en-GB" dirty="0" smtClean="0">
              <a:latin typeface="Times New Roman" pitchFamily="18" charset="0"/>
              <a:cs typeface="Times New Roman" pitchFamily="18" charset="0"/>
            </a:endParaRPr>
          </a:p>
        </p:txBody>
      </p:sp>
      <p:sp>
        <p:nvSpPr>
          <p:cNvPr id="18" name="TextBox 17"/>
          <p:cNvSpPr txBox="1"/>
          <p:nvPr/>
        </p:nvSpPr>
        <p:spPr>
          <a:xfrm>
            <a:off x="251520" y="5373216"/>
            <a:ext cx="4224233" cy="369332"/>
          </a:xfrm>
          <a:prstGeom prst="rect">
            <a:avLst/>
          </a:prstGeom>
          <a:noFill/>
        </p:spPr>
        <p:txBody>
          <a:bodyPr wrap="none" rtlCol="0">
            <a:spAutoFit/>
          </a:bodyPr>
          <a:lstStyle/>
          <a:p>
            <a:r>
              <a:rPr lang="en-GB" dirty="0" smtClean="0">
                <a:latin typeface="Times New Roman" pitchFamily="18" charset="0"/>
                <a:cs typeface="Times New Roman" pitchFamily="18" charset="0"/>
              </a:rPr>
              <a:t>Le </a:t>
            </a:r>
            <a:r>
              <a:rPr lang="en-GB" dirty="0" err="1" smtClean="0">
                <a:latin typeface="Times New Roman" pitchFamily="18" charset="0"/>
                <a:cs typeface="Times New Roman" pitchFamily="18" charset="0"/>
              </a:rPr>
              <a:t>doppie</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sym typeface="SILManuscript IPA93"/>
              </a:rPr>
              <a:t> </a:t>
            </a:r>
            <a:r>
              <a:rPr lang="en-GB" dirty="0" err="1" smtClean="0">
                <a:latin typeface="Times New Roman" pitchFamily="18" charset="0"/>
                <a:cs typeface="Times New Roman" pitchFamily="18" charset="0"/>
                <a:sym typeface="SILManuscript IPA93"/>
              </a:rPr>
              <a:t>ʃʃ</a:t>
            </a:r>
            <a:r>
              <a:rPr lang="en-GB" dirty="0" smtClean="0">
                <a:latin typeface="Times New Roman" pitchFamily="18" charset="0"/>
                <a:cs typeface="Times New Roman" pitchFamily="18" charset="0"/>
                <a:sym typeface="SILManuscript IPA93"/>
              </a:rPr>
              <a:t> </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sono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realizzate</a:t>
            </a:r>
            <a:r>
              <a:rPr lang="en-GB" dirty="0" smtClean="0">
                <a:latin typeface="Times New Roman" pitchFamily="18" charset="0"/>
                <a:cs typeface="Times New Roman" pitchFamily="18" charset="0"/>
              </a:rPr>
              <a:t> come /</a:t>
            </a:r>
            <a:r>
              <a:rPr lang="en-GB" dirty="0" smtClean="0">
                <a:latin typeface="Times New Roman" pitchFamily="18" charset="0"/>
                <a:cs typeface="Times New Roman" pitchFamily="18" charset="0"/>
                <a:sym typeface="SILManuscript IPA93"/>
              </a:rPr>
              <a:t> ʃ</a:t>
            </a:r>
            <a:r>
              <a:rPr lang="en-GB" dirty="0" smtClean="0">
                <a:latin typeface="Times New Roman" pitchFamily="18" charset="0"/>
                <a:cs typeface="Times New Roman" pitchFamily="18" charset="0"/>
              </a:rPr>
              <a:t>(j) /:</a:t>
            </a:r>
          </a:p>
        </p:txBody>
      </p:sp>
      <p:sp>
        <p:nvSpPr>
          <p:cNvPr id="19" name="TextBox 18"/>
          <p:cNvSpPr txBox="1"/>
          <p:nvPr/>
        </p:nvSpPr>
        <p:spPr>
          <a:xfrm>
            <a:off x="467544" y="5733256"/>
            <a:ext cx="3142207" cy="369332"/>
          </a:xfrm>
          <a:prstGeom prst="rect">
            <a:avLst/>
          </a:prstGeom>
          <a:noFill/>
        </p:spPr>
        <p:txBody>
          <a:bodyPr wrap="none" rtlCol="0">
            <a:spAutoFit/>
          </a:bodyPr>
          <a:lstStyle/>
          <a:p>
            <a:r>
              <a:rPr lang="pt-PT" dirty="0" smtClean="0">
                <a:latin typeface="Times New Roman" pitchFamily="18" charset="0"/>
                <a:cs typeface="Times New Roman" pitchFamily="18" charset="0"/>
              </a:rPr>
              <a:t>(2b) / la’</a:t>
            </a:r>
            <a:r>
              <a:rPr lang="en-GB" dirty="0" smtClean="0">
                <a:latin typeface="Times New Roman"/>
                <a:cs typeface="Times New Roman"/>
                <a:sym typeface="SILManuscript IPA93"/>
              </a:rPr>
              <a:t>ʃ</a:t>
            </a:r>
            <a:r>
              <a:rPr lang="pt-PT" dirty="0" smtClean="0">
                <a:latin typeface="Times New Roman" pitchFamily="18" charset="0"/>
                <a:cs typeface="Times New Roman" pitchFamily="18" charset="0"/>
                <a:sym typeface="SILManuscript IPA93"/>
              </a:rPr>
              <a:t>ʃ</a:t>
            </a:r>
            <a:r>
              <a:rPr lang="pt-PT" dirty="0" smtClean="0">
                <a:latin typeface="Times New Roman" pitchFamily="18" charset="0"/>
                <a:cs typeface="Times New Roman" pitchFamily="18" charset="0"/>
              </a:rPr>
              <a:t>a:re / </a:t>
            </a:r>
            <a:r>
              <a:rPr lang="pt-PT" dirty="0" smtClean="0">
                <a:latin typeface="Times New Roman" pitchFamily="18" charset="0"/>
                <a:cs typeface="Times New Roman" pitchFamily="18" charset="0"/>
                <a:sym typeface="Wingdings" pitchFamily="2" charset="2"/>
              </a:rPr>
              <a:t></a:t>
            </a:r>
            <a:r>
              <a:rPr lang="pt-PT" dirty="0" smtClean="0">
                <a:latin typeface="Times New Roman" pitchFamily="18" charset="0"/>
                <a:cs typeface="Times New Roman" pitchFamily="18" charset="0"/>
              </a:rPr>
              <a:t> / la’</a:t>
            </a:r>
            <a:r>
              <a:rPr lang="en-GB" b="1" dirty="0" smtClean="0">
                <a:solidFill>
                  <a:srgbClr val="FF0000"/>
                </a:solidFill>
                <a:latin typeface="Times New Roman"/>
                <a:cs typeface="Times New Roman"/>
                <a:sym typeface="SILManuscript IPA93"/>
              </a:rPr>
              <a:t>ʃ</a:t>
            </a:r>
            <a:r>
              <a:rPr lang="pt-PT" b="1" dirty="0" smtClean="0">
                <a:solidFill>
                  <a:srgbClr val="FF0000"/>
                </a:solidFill>
                <a:latin typeface="Times New Roman" pitchFamily="18" charset="0"/>
                <a:cs typeface="Times New Roman" pitchFamily="18" charset="0"/>
              </a:rPr>
              <a:t>(j)</a:t>
            </a:r>
            <a:r>
              <a:rPr lang="pt-PT" dirty="0" smtClean="0">
                <a:latin typeface="Times New Roman" pitchFamily="18" charset="0"/>
                <a:cs typeface="Times New Roman" pitchFamily="18" charset="0"/>
              </a:rPr>
              <a:t>a:re /</a:t>
            </a:r>
            <a:endParaRPr lang="en-GB"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P spid="11" grpId="0"/>
      <p:bldP spid="12" grpId="0"/>
      <p:bldP spid="13" grpId="0"/>
      <p:bldP spid="14" grpId="0"/>
      <p:bldP spid="15" grpId="0"/>
      <p:bldP spid="18"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179512" y="260648"/>
            <a:ext cx="8712968" cy="72008"/>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4" name="TextBox 3"/>
          <p:cNvSpPr txBox="1"/>
          <p:nvPr/>
        </p:nvSpPr>
        <p:spPr>
          <a:xfrm>
            <a:off x="179512" y="260648"/>
            <a:ext cx="995785" cy="369332"/>
          </a:xfrm>
          <a:prstGeom prst="rect">
            <a:avLst/>
          </a:prstGeom>
          <a:noFill/>
        </p:spPr>
        <p:txBody>
          <a:bodyPr wrap="none" rtlCol="0">
            <a:spAutoFit/>
          </a:bodyPr>
          <a:lstStyle/>
          <a:p>
            <a:r>
              <a:rPr lang="en-GB" dirty="0" smtClean="0">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Sardo</a:t>
            </a:r>
            <a:endParaRPr lang="en-GB" b="1" cap="small" dirty="0" smtClean="0">
              <a:solidFill>
                <a:srgbClr val="FF0000"/>
              </a:solidFill>
              <a:latin typeface="Times New Roman" pitchFamily="18" charset="0"/>
              <a:cs typeface="Times New Roman" pitchFamily="18" charset="0"/>
            </a:endParaRPr>
          </a:p>
        </p:txBody>
      </p:sp>
      <p:sp>
        <p:nvSpPr>
          <p:cNvPr id="5" name="TextBox 4"/>
          <p:cNvSpPr txBox="1"/>
          <p:nvPr/>
        </p:nvSpPr>
        <p:spPr>
          <a:xfrm>
            <a:off x="179512" y="548680"/>
            <a:ext cx="8058616" cy="646331"/>
          </a:xfrm>
          <a:prstGeom prst="rect">
            <a:avLst/>
          </a:prstGeom>
          <a:noFill/>
        </p:spPr>
        <p:txBody>
          <a:bodyPr wrap="none" rtlCol="0">
            <a:spAutoFit/>
          </a:bodyPr>
          <a:lstStyle/>
          <a:p>
            <a:r>
              <a:rPr lang="en-GB" dirty="0" smtClean="0">
                <a:latin typeface="Times New Roman" pitchFamily="18" charset="0"/>
                <a:cs typeface="Times New Roman" pitchFamily="18" charset="0"/>
              </a:rPr>
              <a:t>Le </a:t>
            </a:r>
            <a:r>
              <a:rPr lang="en-GB" dirty="0" err="1" smtClean="0">
                <a:latin typeface="Times New Roman" pitchFamily="18" charset="0"/>
                <a:cs typeface="Times New Roman" pitchFamily="18" charset="0"/>
              </a:rPr>
              <a:t>consonanti</a:t>
            </a:r>
            <a:r>
              <a:rPr lang="en-GB" dirty="0" smtClean="0">
                <a:latin typeface="Times New Roman" pitchFamily="18" charset="0"/>
                <a:cs typeface="Times New Roman" pitchFamily="18" charset="0"/>
              </a:rPr>
              <a:t> /b/ /d/ /g/ e /z/ </a:t>
            </a:r>
            <a:r>
              <a:rPr lang="en-GB" b="1" dirty="0" err="1" smtClean="0">
                <a:latin typeface="Times New Roman" pitchFamily="18" charset="0"/>
                <a:cs typeface="Times New Roman" pitchFamily="18" charset="0"/>
              </a:rPr>
              <a:t>raddoppiano</a:t>
            </a:r>
            <a:r>
              <a:rPr lang="en-GB" dirty="0" smtClean="0">
                <a:latin typeface="Times New Roman" pitchFamily="18" charset="0"/>
                <a:cs typeface="Times New Roman" pitchFamily="18" charset="0"/>
              </a:rPr>
              <a:t> in </a:t>
            </a:r>
            <a:r>
              <a:rPr lang="en-GB" dirty="0" err="1" smtClean="0">
                <a:latin typeface="Times New Roman" pitchFamily="18" charset="0"/>
                <a:cs typeface="Times New Roman" pitchFamily="18" charset="0"/>
              </a:rPr>
              <a:t>posizione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iniziale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sillaba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accentata</a:t>
            </a:r>
            <a:r>
              <a:rPr lang="en-GB" dirty="0" smtClean="0">
                <a:latin typeface="Times New Roman" pitchFamily="18" charset="0"/>
                <a:cs typeface="Times New Roman" pitchFamily="18" charset="0"/>
              </a:rPr>
              <a:t> e</a:t>
            </a:r>
          </a:p>
          <a:p>
            <a:r>
              <a:rPr lang="en-GB" dirty="0" smtClean="0">
                <a:latin typeface="Times New Roman" pitchFamily="18" charset="0"/>
                <a:cs typeface="Times New Roman" pitchFamily="18" charset="0"/>
              </a:rPr>
              <a:t>/f / and /v/ </a:t>
            </a:r>
            <a:r>
              <a:rPr lang="en-GB" dirty="0" err="1" smtClean="0">
                <a:latin typeface="Times New Roman" pitchFamily="18" charset="0"/>
                <a:cs typeface="Times New Roman" pitchFamily="18" charset="0"/>
              </a:rPr>
              <a:t>sono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sempre</a:t>
            </a:r>
            <a:r>
              <a:rPr lang="en-GB"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lunghe</a:t>
            </a:r>
            <a:r>
              <a:rPr lang="en-GB" dirty="0" smtClean="0">
                <a:latin typeface="Times New Roman" pitchFamily="18" charset="0"/>
                <a:cs typeface="Times New Roman" pitchFamily="18" charset="0"/>
              </a:rPr>
              <a:t>:</a:t>
            </a:r>
          </a:p>
        </p:txBody>
      </p:sp>
      <p:sp>
        <p:nvSpPr>
          <p:cNvPr id="6" name="TextBox 5"/>
          <p:cNvSpPr txBox="1"/>
          <p:nvPr/>
        </p:nvSpPr>
        <p:spPr>
          <a:xfrm>
            <a:off x="323528" y="1196752"/>
            <a:ext cx="3679212" cy="646331"/>
          </a:xfrm>
          <a:prstGeom prst="rect">
            <a:avLst/>
          </a:prstGeom>
          <a:noFill/>
        </p:spPr>
        <p:txBody>
          <a:bodyPr wrap="none" rtlCol="0">
            <a:spAutoFit/>
          </a:bodyPr>
          <a:lstStyle/>
          <a:p>
            <a:r>
              <a:rPr lang="en-GB" dirty="0" smtClean="0">
                <a:latin typeface="Times New Roman" pitchFamily="18" charset="0"/>
                <a:cs typeface="Times New Roman" pitchFamily="18" charset="0"/>
              </a:rPr>
              <a:t>(3a)   [</a:t>
            </a:r>
            <a:r>
              <a:rPr lang="en-GB" dirty="0" err="1" smtClean="0">
                <a:latin typeface="Times New Roman" pitchFamily="18" charset="0"/>
                <a:cs typeface="Times New Roman" pitchFamily="18" charset="0"/>
              </a:rPr>
              <a:t>la</a:t>
            </a:r>
            <a:r>
              <a:rPr lang="en-GB" b="1" dirty="0" err="1" smtClean="0">
                <a:solidFill>
                  <a:srgbClr val="FF0000"/>
                </a:solidFill>
                <a:latin typeface="Times New Roman" pitchFamily="18" charset="0"/>
                <a:cs typeface="Times New Roman" pitchFamily="18" charset="0"/>
              </a:rPr>
              <a:t>b’b</a:t>
            </a:r>
            <a:r>
              <a:rPr lang="en-GB" dirty="0" err="1" smtClean="0">
                <a:latin typeface="Times New Roman" pitchFamily="18" charset="0"/>
                <a:cs typeface="Times New Roman" pitchFamily="18" charset="0"/>
              </a:rPr>
              <a:t>arka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a:t>
            </a:r>
            <a:r>
              <a:rPr lang="en-GB" b="1" dirty="0" err="1" smtClean="0">
                <a:solidFill>
                  <a:srgbClr val="FF0000"/>
                </a:solidFill>
                <a:latin typeface="Times New Roman" pitchFamily="18" charset="0"/>
                <a:cs typeface="Times New Roman" pitchFamily="18" charset="0"/>
              </a:rPr>
              <a:t>d’d</a:t>
            </a:r>
            <a:r>
              <a:rPr lang="en-GB" dirty="0" err="1" smtClean="0">
                <a:latin typeface="Times New Roman" pitchFamily="18" charset="0"/>
                <a:cs typeface="Times New Roman" pitchFamily="18" charset="0"/>
              </a:rPr>
              <a:t>atto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ko</a:t>
            </a:r>
            <a:r>
              <a:rPr lang="en-GB" b="1" dirty="0" err="1" smtClean="0">
                <a:solidFill>
                  <a:srgbClr val="FF0000"/>
                </a:solidFill>
                <a:latin typeface="Times New Roman" pitchFamily="18" charset="0"/>
                <a:cs typeface="Times New Roman" pitchFamily="18" charset="0"/>
              </a:rPr>
              <a:t>z’z</a:t>
            </a:r>
            <a:r>
              <a:rPr lang="en-GB" dirty="0" err="1" smtClean="0">
                <a:latin typeface="Times New Roman" pitchFamily="18" charset="0"/>
                <a:cs typeface="Times New Roman" pitchFamily="18" charset="0"/>
              </a:rPr>
              <a:t>i</a:t>
            </a:r>
            <a:r>
              <a:rPr lang="en-GB" dirty="0" smtClean="0">
                <a:latin typeface="Times New Roman" pitchFamily="18" charset="0"/>
                <a:cs typeface="Times New Roman" pitchFamily="18" charset="0"/>
              </a:rPr>
              <a:t>]</a:t>
            </a:r>
          </a:p>
          <a:p>
            <a:r>
              <a:rPr lang="en-GB" dirty="0" smtClean="0">
                <a:latin typeface="Times New Roman" pitchFamily="18" charset="0"/>
                <a:cs typeface="Times New Roman" pitchFamily="18" charset="0"/>
              </a:rPr>
              <a:t>(3b)   [</a:t>
            </a:r>
            <a:r>
              <a:rPr lang="en-GB" dirty="0" err="1" smtClean="0">
                <a:latin typeface="Times New Roman" pitchFamily="18" charset="0"/>
                <a:cs typeface="Times New Roman" pitchFamily="18" charset="0"/>
              </a:rPr>
              <a:t>a</a:t>
            </a:r>
            <a:r>
              <a:rPr lang="en-GB" b="1" dirty="0" err="1" smtClean="0">
                <a:solidFill>
                  <a:srgbClr val="FF0000"/>
                </a:solidFill>
                <a:latin typeface="Times New Roman" pitchFamily="18" charset="0"/>
                <a:cs typeface="Times New Roman" pitchFamily="18" charset="0"/>
              </a:rPr>
              <a:t>v’v</a:t>
            </a:r>
            <a:r>
              <a:rPr lang="en-GB" dirty="0" err="1" smtClean="0">
                <a:latin typeface="Times New Roman" pitchFamily="18" charset="0"/>
                <a:cs typeface="Times New Roman" pitchFamily="18" charset="0"/>
              </a:rPr>
              <a:t>eva</a:t>
            </a:r>
            <a:r>
              <a:rPr lang="en-GB" dirty="0" smtClean="0">
                <a:latin typeface="Times New Roman" pitchFamily="18" charset="0"/>
                <a:cs typeface="Times New Roman" pitchFamily="18" charset="0"/>
              </a:rPr>
              <a:t>]</a:t>
            </a:r>
          </a:p>
        </p:txBody>
      </p:sp>
      <p:sp>
        <p:nvSpPr>
          <p:cNvPr id="7" name="TextBox 6"/>
          <p:cNvSpPr txBox="1"/>
          <p:nvPr/>
        </p:nvSpPr>
        <p:spPr>
          <a:xfrm>
            <a:off x="179512" y="1988840"/>
            <a:ext cx="1186543" cy="369332"/>
          </a:xfrm>
          <a:prstGeom prst="rect">
            <a:avLst/>
          </a:prstGeom>
          <a:noFill/>
        </p:spPr>
        <p:txBody>
          <a:bodyPr wrap="none" rtlCol="0">
            <a:spAutoFit/>
          </a:bodyPr>
          <a:lstStyle/>
          <a:p>
            <a:r>
              <a:rPr lang="en-GB" dirty="0" smtClean="0">
                <a:latin typeface="Times New Roman" pitchFamily="18" charset="0"/>
                <a:cs typeface="Times New Roman" pitchFamily="18" charset="0"/>
              </a:rPr>
              <a:t>▪</a:t>
            </a:r>
            <a:r>
              <a:rPr lang="en-GB" b="1" dirty="0" smtClean="0">
                <a:solidFill>
                  <a:srgbClr val="FF0000"/>
                </a:solidFill>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Laziale</a:t>
            </a:r>
            <a:endParaRPr lang="en-GB" b="1" cap="small" dirty="0" smtClean="0">
              <a:solidFill>
                <a:srgbClr val="FF0000"/>
              </a:solidFill>
              <a:latin typeface="Times New Roman" pitchFamily="18" charset="0"/>
              <a:cs typeface="Times New Roman" pitchFamily="18" charset="0"/>
            </a:endParaRPr>
          </a:p>
        </p:txBody>
      </p:sp>
      <p:sp>
        <p:nvSpPr>
          <p:cNvPr id="8" name="TextBox 7"/>
          <p:cNvSpPr txBox="1"/>
          <p:nvPr/>
        </p:nvSpPr>
        <p:spPr>
          <a:xfrm>
            <a:off x="179512" y="2276872"/>
            <a:ext cx="2892138" cy="1200329"/>
          </a:xfrm>
          <a:prstGeom prst="rect">
            <a:avLst/>
          </a:prstGeom>
          <a:noFill/>
        </p:spPr>
        <p:txBody>
          <a:bodyPr wrap="none" rtlCol="0">
            <a:spAutoFit/>
          </a:bodyPr>
          <a:lstStyle/>
          <a:p>
            <a:r>
              <a:rPr lang="en-GB" dirty="0" err="1" smtClean="0">
                <a:latin typeface="Times New Roman" pitchFamily="18" charset="0"/>
                <a:cs typeface="Times New Roman" pitchFamily="18" charset="0"/>
              </a:rPr>
              <a:t>Palatale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doppia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sym typeface="SILDoulos IPA93"/>
              </a:rPr>
              <a:t>ʎʎ</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sym typeface="Wingdings" pitchFamily="2" charset="2"/>
              </a:rPr>
              <a:t></a:t>
            </a:r>
            <a:r>
              <a:rPr lang="en-GB" dirty="0" smtClean="0">
                <a:latin typeface="Times New Roman" pitchFamily="18" charset="0"/>
                <a:cs typeface="Times New Roman" pitchFamily="18" charset="0"/>
              </a:rPr>
              <a:t> /(j):j/</a:t>
            </a:r>
          </a:p>
          <a:p>
            <a:r>
              <a:rPr lang="en-GB" dirty="0" smtClean="0">
                <a:latin typeface="Times New Roman" pitchFamily="18" charset="0"/>
                <a:cs typeface="Times New Roman" pitchFamily="18" charset="0"/>
              </a:rPr>
              <a:t>/l/ + C </a:t>
            </a:r>
            <a:r>
              <a:rPr lang="en-GB" dirty="0" smtClean="0">
                <a:latin typeface="Times New Roman" pitchFamily="18" charset="0"/>
                <a:cs typeface="Times New Roman" pitchFamily="18" charset="0"/>
                <a:sym typeface="Wingdings" pitchFamily="2" charset="2"/>
              </a:rPr>
              <a:t></a:t>
            </a:r>
            <a:r>
              <a:rPr lang="en-GB" dirty="0" smtClean="0">
                <a:latin typeface="Times New Roman" pitchFamily="18" charset="0"/>
                <a:cs typeface="Times New Roman" pitchFamily="18" charset="0"/>
              </a:rPr>
              <a:t> /r/ + C</a:t>
            </a:r>
          </a:p>
          <a:p>
            <a:r>
              <a:rPr lang="en-GB" dirty="0" err="1" smtClean="0">
                <a:latin typeface="Times New Roman" pitchFamily="18" charset="0"/>
                <a:cs typeface="Times New Roman" pitchFamily="18" charset="0"/>
              </a:rPr>
              <a:t>Aggiunta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/e/ finale</a:t>
            </a:r>
          </a:p>
          <a:p>
            <a:r>
              <a:rPr lang="en-GB" b="1" dirty="0" err="1" smtClean="0">
                <a:latin typeface="Times New Roman" pitchFamily="18" charset="0"/>
                <a:cs typeface="Times New Roman" pitchFamily="18" charset="0"/>
              </a:rPr>
              <a:t>Assimilazione</a:t>
            </a:r>
            <a:endParaRPr lang="en-GB" dirty="0" smtClean="0">
              <a:latin typeface="Times New Roman" pitchFamily="18" charset="0"/>
              <a:cs typeface="Times New Roman" pitchFamily="18" charset="0"/>
            </a:endParaRPr>
          </a:p>
        </p:txBody>
      </p:sp>
      <p:sp>
        <p:nvSpPr>
          <p:cNvPr id="9" name="TextBox 8"/>
          <p:cNvSpPr txBox="1"/>
          <p:nvPr/>
        </p:nvSpPr>
        <p:spPr>
          <a:xfrm>
            <a:off x="4139952" y="2276872"/>
            <a:ext cx="3709670" cy="1477328"/>
          </a:xfrm>
          <a:prstGeom prst="rect">
            <a:avLst/>
          </a:prstGeom>
          <a:noFill/>
        </p:spPr>
        <p:txBody>
          <a:bodyPr wrap="none" rtlCol="0">
            <a:spAutoFit/>
          </a:bodyPr>
          <a:lstStyle/>
          <a:p>
            <a:r>
              <a:rPr lang="pl-PL" dirty="0" smtClean="0">
                <a:latin typeface="Times New Roman" pitchFamily="18" charset="0"/>
                <a:cs typeface="Times New Roman" pitchFamily="18" charset="0"/>
              </a:rPr>
              <a:t>(4a) </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moʎʎe</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sym typeface="Wingdings" pitchFamily="2" charset="2"/>
              </a:rPr>
              <a:t> </a:t>
            </a:r>
            <a:r>
              <a:rPr lang="pl-PL" dirty="0" smtClean="0">
                <a:latin typeface="Times New Roman" pitchFamily="18" charset="0"/>
                <a:cs typeface="Times New Roman" pitchFamily="18" charset="0"/>
              </a:rPr>
              <a:t>/’mo</a:t>
            </a:r>
            <a:r>
              <a:rPr lang="pl-PL" b="1" dirty="0" smtClean="0">
                <a:solidFill>
                  <a:srgbClr val="FF0000"/>
                </a:solidFill>
                <a:latin typeface="Times New Roman" pitchFamily="18" charset="0"/>
                <a:cs typeface="Times New Roman" pitchFamily="18" charset="0"/>
              </a:rPr>
              <a:t>(j):j</a:t>
            </a:r>
            <a:r>
              <a:rPr lang="pl-PL" dirty="0" smtClean="0">
                <a:latin typeface="Times New Roman" pitchFamily="18" charset="0"/>
                <a:cs typeface="Times New Roman" pitchFamily="18" charset="0"/>
              </a:rPr>
              <a: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moglie</a:t>
            </a:r>
            <a:r>
              <a:rPr lang="en-GB" dirty="0" smtClean="0">
                <a:latin typeface="Times New Roman" pitchFamily="18" charset="0"/>
                <a:cs typeface="Times New Roman" pitchFamily="18" charset="0"/>
              </a:rPr>
              <a:t>’</a:t>
            </a:r>
          </a:p>
          <a:p>
            <a:r>
              <a:rPr lang="pl-PL" dirty="0" smtClean="0">
                <a:latin typeface="Times New Roman" pitchFamily="18" charset="0"/>
                <a:cs typeface="Times New Roman" pitchFamily="18" charset="0"/>
              </a:rPr>
              <a:t>(4b) </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al’tsa:re</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sym typeface="Wingdings" pitchFamily="2" charset="2"/>
              </a:rPr>
              <a:t> </a:t>
            </a:r>
            <a:r>
              <a:rPr lang="pl-PL" dirty="0" smtClean="0">
                <a:latin typeface="Times New Roman" pitchFamily="18" charset="0"/>
                <a:cs typeface="Times New Roman" pitchFamily="18" charset="0"/>
              </a:rPr>
              <a:t>/a</a:t>
            </a:r>
            <a:r>
              <a:rPr lang="pl-PL" b="1" dirty="0" smtClean="0">
                <a:solidFill>
                  <a:srgbClr val="FF0000"/>
                </a:solidFill>
                <a:latin typeface="Times New Roman" pitchFamily="18" charset="0"/>
                <a:cs typeface="Times New Roman" pitchFamily="18" charset="0"/>
              </a:rPr>
              <a:t>r</a:t>
            </a:r>
            <a:r>
              <a:rPr lang="pl-PL" dirty="0" smtClean="0">
                <a:latin typeface="Times New Roman" pitchFamily="18" charset="0"/>
                <a:cs typeface="Times New Roman" pitchFamily="18" charset="0"/>
              </a:rPr>
              <a:t>’tsa:re/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alzare</a:t>
            </a:r>
            <a:r>
              <a:rPr lang="en-GB" dirty="0" smtClean="0">
                <a:latin typeface="Times New Roman" pitchFamily="18" charset="0"/>
                <a:cs typeface="Times New Roman" pitchFamily="18" charset="0"/>
              </a:rPr>
              <a:t>’</a:t>
            </a:r>
          </a:p>
          <a:p>
            <a:r>
              <a:rPr lang="en-GB" dirty="0" smtClean="0">
                <a:latin typeface="Times New Roman" pitchFamily="18" charset="0"/>
                <a:cs typeface="Times New Roman" pitchFamily="18" charset="0"/>
              </a:rPr>
              <a:t>(4c)   /gas/ </a:t>
            </a:r>
            <a:r>
              <a:rPr lang="en-GB" dirty="0" smtClean="0">
                <a:latin typeface="Times New Roman" pitchFamily="18" charset="0"/>
                <a:cs typeface="Times New Roman" pitchFamily="18" charset="0"/>
                <a:sym typeface="Wingdings" pitchFamily="2" charset="2"/>
              </a:rPr>
              <a:t> </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gas:s</a:t>
            </a:r>
            <a:r>
              <a:rPr lang="en-GB" b="1" dirty="0" err="1" smtClean="0">
                <a:solidFill>
                  <a:srgbClr val="FF0000"/>
                </a:solidFill>
                <a:latin typeface="Times New Roman" pitchFamily="18" charset="0"/>
                <a:cs typeface="Times New Roman" pitchFamily="18" charset="0"/>
              </a:rPr>
              <a:t>e</a:t>
            </a:r>
            <a:r>
              <a:rPr lang="en-GB" dirty="0" smtClean="0">
                <a:latin typeface="Times New Roman" pitchFamily="18" charset="0"/>
                <a:cs typeface="Times New Roman" pitchFamily="18" charset="0"/>
              </a:rPr>
              <a:t>/</a:t>
            </a:r>
          </a:p>
          <a:p>
            <a:r>
              <a:rPr lang="en-GB" dirty="0" smtClean="0">
                <a:latin typeface="Times New Roman" pitchFamily="18" charset="0"/>
                <a:cs typeface="Times New Roman" pitchFamily="18" charset="0"/>
              </a:rPr>
              <a:t>(4d)   /</a:t>
            </a:r>
            <a:r>
              <a:rPr lang="en-GB" dirty="0" err="1" smtClean="0">
                <a:latin typeface="Times New Roman" pitchFamily="18" charset="0"/>
                <a:cs typeface="Times New Roman" pitchFamily="18" charset="0"/>
              </a:rPr>
              <a:t>atmosfɛ:ra</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sym typeface="Wingdings" pitchFamily="2" charset="2"/>
              </a:rPr>
              <a:t></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a</a:t>
            </a:r>
            <a:r>
              <a:rPr lang="en-GB" b="1" dirty="0" err="1" smtClean="0">
                <a:solidFill>
                  <a:srgbClr val="FF0000"/>
                </a:solidFill>
                <a:latin typeface="Times New Roman" pitchFamily="18" charset="0"/>
                <a:cs typeface="Times New Roman" pitchFamily="18" charset="0"/>
              </a:rPr>
              <a:t>m</a:t>
            </a:r>
            <a:r>
              <a:rPr lang="en-GB" dirty="0" err="1" smtClean="0">
                <a:latin typeface="Times New Roman" pitchFamily="18" charset="0"/>
                <a:cs typeface="Times New Roman" pitchFamily="18" charset="0"/>
              </a:rPr>
              <a:t>mos’f</a:t>
            </a:r>
            <a:r>
              <a:rPr lang="en-GB" dirty="0" err="1" smtClean="0">
                <a:latin typeface="Times New Roman" pitchFamily="18" charset="0"/>
                <a:cs typeface="Times New Roman" pitchFamily="18" charset="0"/>
                <a:sym typeface="SILManuscript IPA93"/>
              </a:rPr>
              <a:t>ɛ</a:t>
            </a:r>
            <a:r>
              <a:rPr lang="en-GB" dirty="0" err="1" smtClean="0">
                <a:latin typeface="Times New Roman" pitchFamily="18" charset="0"/>
                <a:cs typeface="Times New Roman" pitchFamily="18" charset="0"/>
              </a:rPr>
              <a:t>:ra</a:t>
            </a:r>
            <a:r>
              <a:rPr lang="en-GB" dirty="0" smtClean="0">
                <a:latin typeface="Times New Roman" pitchFamily="18" charset="0"/>
                <a:cs typeface="Times New Roman" pitchFamily="18" charset="0"/>
              </a:rPr>
              <a:t>/</a:t>
            </a:r>
          </a:p>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mondo</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sym typeface="Wingdings" pitchFamily="2" charset="2"/>
              </a:rPr>
              <a:t> /’</a:t>
            </a:r>
            <a:r>
              <a:rPr lang="en-GB" dirty="0" err="1" smtClean="0">
                <a:latin typeface="Times New Roman" pitchFamily="18" charset="0"/>
                <a:cs typeface="Times New Roman" pitchFamily="18" charset="0"/>
                <a:sym typeface="Wingdings" pitchFamily="2" charset="2"/>
              </a:rPr>
              <a:t>mon</a:t>
            </a:r>
            <a:r>
              <a:rPr lang="en-GB" b="1" dirty="0" err="1" smtClean="0">
                <a:solidFill>
                  <a:srgbClr val="FF0000"/>
                </a:solidFill>
                <a:latin typeface="Times New Roman" pitchFamily="18" charset="0"/>
                <a:cs typeface="Times New Roman" pitchFamily="18" charset="0"/>
                <a:sym typeface="Wingdings" pitchFamily="2" charset="2"/>
              </a:rPr>
              <a:t>n</a:t>
            </a:r>
            <a:r>
              <a:rPr lang="en-GB" dirty="0" err="1" smtClean="0">
                <a:latin typeface="Times New Roman" pitchFamily="18" charset="0"/>
                <a:cs typeface="Times New Roman" pitchFamily="18" charset="0"/>
                <a:sym typeface="Wingdings" pitchFamily="2" charset="2"/>
              </a:rPr>
              <a:t>o</a:t>
            </a:r>
            <a:r>
              <a:rPr lang="en-GB" dirty="0" smtClean="0">
                <a:latin typeface="Times New Roman" pitchFamily="18" charset="0"/>
                <a:cs typeface="Times New Roman" pitchFamily="18" charset="0"/>
                <a:sym typeface="Wingdings" pitchFamily="2" charset="2"/>
              </a:rPr>
              <a:t>/</a:t>
            </a:r>
            <a:endParaRPr lang="en-GB" dirty="0" smtClean="0">
              <a:latin typeface="Times New Roman" pitchFamily="18" charset="0"/>
              <a:cs typeface="Times New Roman" pitchFamily="18" charset="0"/>
            </a:endParaRPr>
          </a:p>
        </p:txBody>
      </p:sp>
      <p:cxnSp>
        <p:nvCxnSpPr>
          <p:cNvPr id="11" name="Straight Arrow Connector 10"/>
          <p:cNvCxnSpPr/>
          <p:nvPr/>
        </p:nvCxnSpPr>
        <p:spPr>
          <a:xfrm>
            <a:off x="3347864" y="2492896"/>
            <a:ext cx="64807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347864" y="2780928"/>
            <a:ext cx="64807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347864" y="3068960"/>
            <a:ext cx="64807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347864" y="3356992"/>
            <a:ext cx="64807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79512" y="3861048"/>
            <a:ext cx="1307474" cy="369332"/>
          </a:xfrm>
          <a:prstGeom prst="rect">
            <a:avLst/>
          </a:prstGeom>
          <a:noFill/>
        </p:spPr>
        <p:txBody>
          <a:bodyPr wrap="none" rtlCol="0">
            <a:spAutoFit/>
          </a:bodyPr>
          <a:lstStyle/>
          <a:p>
            <a:r>
              <a:rPr lang="en-GB" dirty="0" smtClean="0">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Campano</a:t>
            </a:r>
            <a:endParaRPr lang="en-GB" b="1" cap="small" dirty="0" smtClean="0">
              <a:solidFill>
                <a:srgbClr val="FF0000"/>
              </a:solidFill>
              <a:latin typeface="Times New Roman" pitchFamily="18" charset="0"/>
              <a:cs typeface="Times New Roman" pitchFamily="18" charset="0"/>
            </a:endParaRPr>
          </a:p>
        </p:txBody>
      </p:sp>
      <p:sp>
        <p:nvSpPr>
          <p:cNvPr id="17" name="TextBox 16"/>
          <p:cNvSpPr txBox="1"/>
          <p:nvPr/>
        </p:nvSpPr>
        <p:spPr>
          <a:xfrm>
            <a:off x="179512" y="4149080"/>
            <a:ext cx="5410455" cy="646331"/>
          </a:xfrm>
          <a:prstGeom prst="rect">
            <a:avLst/>
          </a:prstGeom>
          <a:noFill/>
        </p:spPr>
        <p:txBody>
          <a:bodyPr wrap="none" rtlCol="0">
            <a:spAutoFit/>
          </a:bodyPr>
          <a:lstStyle/>
          <a:p>
            <a:r>
              <a:rPr lang="en-GB" dirty="0" err="1" smtClean="0">
                <a:latin typeface="Times New Roman" pitchFamily="18" charset="0"/>
                <a:cs typeface="Times New Roman" pitchFamily="18" charset="0"/>
              </a:rPr>
              <a:t>Toniche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finali</a:t>
            </a:r>
            <a:r>
              <a:rPr lang="en-GB" dirty="0" smtClean="0">
                <a:latin typeface="Times New Roman" pitchFamily="18" charset="0"/>
                <a:cs typeface="Times New Roman" pitchFamily="18" charset="0"/>
              </a:rPr>
              <a:t> /e/, /o/ come /</a:t>
            </a:r>
            <a:r>
              <a:rPr lang="en-GB" dirty="0" smtClean="0">
                <a:latin typeface="Times New Roman" pitchFamily="18" charset="0"/>
                <a:cs typeface="Times New Roman" pitchFamily="18" charset="0"/>
                <a:sym typeface="SILManuscript IPA93"/>
              </a:rPr>
              <a:t>ǝ</a:t>
            </a:r>
            <a:r>
              <a:rPr lang="en-GB" dirty="0" smtClean="0">
                <a:latin typeface="Times New Roman" pitchFamily="18" charset="0"/>
                <a:cs typeface="Times New Roman" pitchFamily="18" charset="0"/>
              </a:rPr>
              <a:t>/ (schwa) </a:t>
            </a:r>
          </a:p>
          <a:p>
            <a:r>
              <a:rPr lang="en-GB" b="1" dirty="0" err="1" smtClean="0">
                <a:latin typeface="Times New Roman" pitchFamily="18" charset="0"/>
                <a:cs typeface="Times New Roman" pitchFamily="18" charset="0"/>
              </a:rPr>
              <a:t>Sonorizzazione</a:t>
            </a:r>
            <a:r>
              <a:rPr lang="en-GB" b="1"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/p/ /t/ /k/ (</a:t>
            </a:r>
            <a:r>
              <a:rPr lang="en-GB" dirty="0" err="1" smtClean="0">
                <a:latin typeface="Times New Roman" pitchFamily="18" charset="0"/>
                <a:cs typeface="Times New Roman" pitchFamily="18" charset="0"/>
              </a:rPr>
              <a:t>tranne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in </a:t>
            </a:r>
            <a:r>
              <a:rPr lang="en-GB" dirty="0" err="1" smtClean="0">
                <a:latin typeface="Times New Roman" pitchFamily="18" charset="0"/>
                <a:cs typeface="Times New Roman" pitchFamily="18" charset="0"/>
              </a:rPr>
              <a:t>sillaba</a:t>
            </a:r>
            <a:r>
              <a:rPr lang="en-GB" dirty="0" smtClean="0">
                <a:latin typeface="Times New Roman" pitchFamily="18" charset="0"/>
                <a:cs typeface="Times New Roman" pitchFamily="18" charset="0"/>
              </a:rPr>
              <a:t> finale)</a:t>
            </a:r>
          </a:p>
        </p:txBody>
      </p:sp>
      <p:sp>
        <p:nvSpPr>
          <p:cNvPr id="18" name="TextBox 17"/>
          <p:cNvSpPr txBox="1"/>
          <p:nvPr/>
        </p:nvSpPr>
        <p:spPr>
          <a:xfrm>
            <a:off x="6156176" y="4149080"/>
            <a:ext cx="2661370" cy="646331"/>
          </a:xfrm>
          <a:prstGeom prst="rect">
            <a:avLst/>
          </a:prstGeom>
          <a:noFill/>
        </p:spPr>
        <p:txBody>
          <a:bodyPr wrap="none" rtlCol="0">
            <a:spAutoFit/>
          </a:bodyPr>
          <a:lstStyle/>
          <a:p>
            <a:r>
              <a:rPr lang="it-IT" dirty="0" smtClean="0">
                <a:latin typeface="Times New Roman" pitchFamily="18" charset="0"/>
                <a:cs typeface="Times New Roman" pitchFamily="18" charset="0"/>
              </a:rPr>
              <a:t>(5a)   /’kane/ </a:t>
            </a:r>
            <a:r>
              <a:rPr lang="it-IT" dirty="0" smtClean="0">
                <a:latin typeface="Times New Roman" pitchFamily="18" charset="0"/>
                <a:cs typeface="Times New Roman" pitchFamily="18" charset="0"/>
                <a:sym typeface="Wingdings" pitchFamily="2" charset="2"/>
              </a:rPr>
              <a:t> /</a:t>
            </a:r>
            <a:r>
              <a:rPr lang="it-IT" b="1" dirty="0" smtClean="0">
                <a:solidFill>
                  <a:srgbClr val="0000FF"/>
                </a:solidFill>
                <a:latin typeface="Times New Roman" pitchFamily="18" charset="0"/>
                <a:cs typeface="Times New Roman" pitchFamily="18" charset="0"/>
              </a:rPr>
              <a:t>g</a:t>
            </a:r>
            <a:r>
              <a:rPr lang="it-IT" dirty="0" smtClean="0">
                <a:latin typeface="Times New Roman" pitchFamily="18" charset="0"/>
                <a:cs typeface="Times New Roman" pitchFamily="18" charset="0"/>
              </a:rPr>
              <a:t>an</a:t>
            </a:r>
            <a:r>
              <a:rPr lang="it-IT" b="1" dirty="0" smtClean="0">
                <a:solidFill>
                  <a:srgbClr val="FF0000"/>
                </a:solidFill>
                <a:latin typeface="Times New Roman" pitchFamily="18" charset="0"/>
                <a:cs typeface="Times New Roman" pitchFamily="18" charset="0"/>
              </a:rPr>
              <a:t>ǝ</a:t>
            </a:r>
            <a:r>
              <a:rPr lang="it-IT" dirty="0" smtClean="0">
                <a:latin typeface="Times New Roman" pitchFamily="18" charset="0"/>
                <a:cs typeface="Times New Roman" pitchFamily="18" charset="0"/>
              </a:rPr>
              <a:t>/</a:t>
            </a:r>
            <a:endParaRPr lang="en-GB" dirty="0" smtClean="0">
              <a:latin typeface="Times New Roman" pitchFamily="18" charset="0"/>
              <a:cs typeface="Times New Roman" pitchFamily="18" charset="0"/>
            </a:endParaRPr>
          </a:p>
          <a:p>
            <a:r>
              <a:rPr lang="it-IT" dirty="0" smtClean="0">
                <a:latin typeface="Times New Roman" pitchFamily="18" charset="0"/>
                <a:cs typeface="Times New Roman" pitchFamily="18" charset="0"/>
              </a:rPr>
              <a:t>(5b)   /’spenta/ </a:t>
            </a:r>
            <a:r>
              <a:rPr lang="it-IT" dirty="0" smtClean="0">
                <a:latin typeface="Times New Roman" pitchFamily="18" charset="0"/>
                <a:cs typeface="Times New Roman" pitchFamily="18" charset="0"/>
                <a:sym typeface="Wingdings" pitchFamily="2" charset="2"/>
              </a:rPr>
              <a:t> /</a:t>
            </a:r>
            <a:r>
              <a:rPr lang="it-IT" dirty="0" smtClean="0">
                <a:latin typeface="Times New Roman" pitchFamily="18" charset="0"/>
                <a:cs typeface="Times New Roman" pitchFamily="18" charset="0"/>
              </a:rPr>
              <a:t>s</a:t>
            </a:r>
            <a:r>
              <a:rPr lang="it-IT" b="1" dirty="0" smtClean="0">
                <a:solidFill>
                  <a:srgbClr val="FF0000"/>
                </a:solidFill>
                <a:latin typeface="Times New Roman" pitchFamily="18" charset="0"/>
                <a:cs typeface="Times New Roman" pitchFamily="18" charset="0"/>
              </a:rPr>
              <a:t>b</a:t>
            </a:r>
            <a:r>
              <a:rPr lang="it-IT" dirty="0" smtClean="0">
                <a:latin typeface="Times New Roman" pitchFamily="18" charset="0"/>
                <a:cs typeface="Times New Roman" pitchFamily="18" charset="0"/>
              </a:rPr>
              <a:t>en</a:t>
            </a:r>
            <a:r>
              <a:rPr lang="it-IT" b="1" dirty="0" smtClean="0">
                <a:solidFill>
                  <a:srgbClr val="FF0000"/>
                </a:solidFill>
                <a:latin typeface="Times New Roman" pitchFamily="18" charset="0"/>
                <a:cs typeface="Times New Roman" pitchFamily="18" charset="0"/>
              </a:rPr>
              <a:t>d</a:t>
            </a:r>
            <a:r>
              <a:rPr lang="it-IT" dirty="0" smtClean="0">
                <a:latin typeface="Times New Roman" pitchFamily="18" charset="0"/>
                <a:cs typeface="Times New Roman" pitchFamily="18" charset="0"/>
              </a:rPr>
              <a:t>a/</a:t>
            </a:r>
            <a:endParaRPr lang="en-GB" dirty="0" smtClean="0">
              <a:latin typeface="Times New Roman" pitchFamily="18" charset="0"/>
              <a:cs typeface="Times New Roman" pitchFamily="18" charset="0"/>
            </a:endParaRPr>
          </a:p>
        </p:txBody>
      </p:sp>
      <p:cxnSp>
        <p:nvCxnSpPr>
          <p:cNvPr id="19" name="Straight Arrow Connector 18"/>
          <p:cNvCxnSpPr/>
          <p:nvPr/>
        </p:nvCxnSpPr>
        <p:spPr>
          <a:xfrm>
            <a:off x="5652120" y="4365104"/>
            <a:ext cx="36004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652120" y="4653136"/>
            <a:ext cx="36004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79512" y="5013176"/>
            <a:ext cx="1335622" cy="369332"/>
          </a:xfrm>
          <a:prstGeom prst="rect">
            <a:avLst/>
          </a:prstGeom>
          <a:noFill/>
        </p:spPr>
        <p:txBody>
          <a:bodyPr wrap="none" rtlCol="0">
            <a:spAutoFit/>
          </a:bodyPr>
          <a:lstStyle/>
          <a:p>
            <a:r>
              <a:rPr lang="en-GB" dirty="0" smtClean="0">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Siciliano</a:t>
            </a:r>
            <a:endParaRPr lang="en-GB" b="1" cap="small" dirty="0" smtClean="0">
              <a:solidFill>
                <a:srgbClr val="FF0000"/>
              </a:solidFill>
              <a:latin typeface="Times New Roman" pitchFamily="18" charset="0"/>
              <a:cs typeface="Times New Roman" pitchFamily="18" charset="0"/>
            </a:endParaRPr>
          </a:p>
        </p:txBody>
      </p:sp>
      <p:sp>
        <p:nvSpPr>
          <p:cNvPr id="22" name="TextBox 21"/>
          <p:cNvSpPr txBox="1"/>
          <p:nvPr/>
        </p:nvSpPr>
        <p:spPr>
          <a:xfrm>
            <a:off x="179512" y="5301208"/>
            <a:ext cx="3467616" cy="923330"/>
          </a:xfrm>
          <a:prstGeom prst="rect">
            <a:avLst/>
          </a:prstGeom>
          <a:noFill/>
        </p:spPr>
        <p:txBody>
          <a:bodyPr wrap="none" rtlCol="0">
            <a:spAutoFit/>
          </a:bodyPr>
          <a:lstStyle/>
          <a:p>
            <a:r>
              <a:rPr lang="en-GB" dirty="0" smtClean="0">
                <a:latin typeface="Times New Roman" pitchFamily="18" charset="0"/>
                <a:cs typeface="Times New Roman" pitchFamily="18" charset="0"/>
              </a:rPr>
              <a:t>s + /p/, /t/, /k/, /b/, /d/, /g/ = /</a:t>
            </a:r>
            <a:r>
              <a:rPr lang="en-GB" dirty="0" smtClean="0">
                <a:latin typeface="Times New Roman" pitchFamily="18" charset="0"/>
                <a:cs typeface="Times New Roman" pitchFamily="18" charset="0"/>
                <a:sym typeface="SILManuscript IPA93"/>
              </a:rPr>
              <a:t>ʃ</a:t>
            </a:r>
            <a:r>
              <a:rPr lang="en-GB" dirty="0" smtClean="0">
                <a:latin typeface="Times New Roman" pitchFamily="18" charset="0"/>
                <a:cs typeface="Times New Roman" pitchFamily="18" charset="0"/>
              </a:rPr>
              <a:t>/ </a:t>
            </a:r>
          </a:p>
          <a:p>
            <a:r>
              <a:rPr lang="en-GB" b="1" dirty="0" err="1" smtClean="0">
                <a:latin typeface="Times New Roman" pitchFamily="18" charset="0"/>
                <a:cs typeface="Times New Roman" pitchFamily="18" charset="0"/>
              </a:rPr>
              <a:t>Raddoppiamento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/b/, /d/, /g/, /r/</a:t>
            </a:r>
          </a:p>
          <a:p>
            <a:r>
              <a:rPr lang="en-GB" dirty="0" smtClean="0">
                <a:latin typeface="Times New Roman" pitchFamily="18" charset="0"/>
                <a:cs typeface="Times New Roman" pitchFamily="18" charset="0"/>
              </a:rPr>
              <a:t>/t/ and /d/+ r </a:t>
            </a:r>
            <a:r>
              <a:rPr lang="en-GB" dirty="0" smtClean="0">
                <a:latin typeface="Times New Roman" pitchFamily="18" charset="0"/>
                <a:cs typeface="Times New Roman" pitchFamily="18" charset="0"/>
                <a:sym typeface="Wingdings" pitchFamily="2" charset="2"/>
              </a:rPr>
              <a:t></a:t>
            </a:r>
            <a:r>
              <a:rPr lang="en-GB" dirty="0" smtClean="0">
                <a:latin typeface="Times New Roman" pitchFamily="18" charset="0"/>
                <a:cs typeface="Times New Roman" pitchFamily="18" charset="0"/>
              </a:rPr>
              <a:t>/ʈ/ and /ɖ/</a:t>
            </a:r>
          </a:p>
        </p:txBody>
      </p:sp>
      <p:sp>
        <p:nvSpPr>
          <p:cNvPr id="23" name="TextBox 22"/>
          <p:cNvSpPr txBox="1"/>
          <p:nvPr/>
        </p:nvSpPr>
        <p:spPr>
          <a:xfrm>
            <a:off x="5148064" y="5301208"/>
            <a:ext cx="3268202" cy="1200329"/>
          </a:xfrm>
          <a:prstGeom prst="rect">
            <a:avLst/>
          </a:prstGeom>
          <a:noFill/>
        </p:spPr>
        <p:txBody>
          <a:bodyPr wrap="none" rtlCol="0">
            <a:spAutoFit/>
          </a:bodyPr>
          <a:lstStyle/>
          <a:p>
            <a:r>
              <a:rPr lang="it-IT" dirty="0" smtClean="0"/>
              <a:t>(</a:t>
            </a:r>
            <a:r>
              <a:rPr lang="it-IT" dirty="0" smtClean="0">
                <a:latin typeface="Times New Roman" pitchFamily="18" charset="0"/>
                <a:cs typeface="Times New Roman" pitchFamily="18" charset="0"/>
              </a:rPr>
              <a:t>6a)   /a’</a:t>
            </a:r>
            <a:r>
              <a:rPr lang="en-GB" dirty="0" smtClean="0">
                <a:latin typeface="Times New Roman" pitchFamily="18" charset="0"/>
                <a:cs typeface="Times New Roman" pitchFamily="18" charset="0"/>
                <a:sym typeface="SILManuscript IPA93"/>
              </a:rPr>
              <a:t>s</a:t>
            </a:r>
            <a:r>
              <a:rPr lang="it-IT" dirty="0" smtClean="0">
                <a:latin typeface="Times New Roman" pitchFamily="18" charset="0"/>
                <a:cs typeface="Times New Roman" pitchFamily="18" charset="0"/>
              </a:rPr>
              <a:t>petta/ </a:t>
            </a:r>
            <a:r>
              <a:rPr lang="it-IT" dirty="0" smtClean="0">
                <a:latin typeface="Times New Roman" pitchFamily="18" charset="0"/>
                <a:cs typeface="Times New Roman" pitchFamily="18" charset="0"/>
                <a:sym typeface="Wingdings" pitchFamily="2" charset="2"/>
              </a:rPr>
              <a:t> /a’</a:t>
            </a:r>
            <a:r>
              <a:rPr lang="it-IT" b="1" dirty="0" smtClean="0">
                <a:solidFill>
                  <a:srgbClr val="FF0000"/>
                </a:solidFill>
                <a:latin typeface="Times New Roman" pitchFamily="18" charset="0"/>
                <a:cs typeface="Times New Roman" pitchFamily="18" charset="0"/>
                <a:sym typeface="Wingdings" pitchFamily="2" charset="2"/>
              </a:rPr>
              <a:t>ʃ</a:t>
            </a:r>
            <a:r>
              <a:rPr lang="it-IT" dirty="0" smtClean="0">
                <a:latin typeface="Times New Roman" pitchFamily="18" charset="0"/>
                <a:cs typeface="Times New Roman" pitchFamily="18" charset="0"/>
                <a:sym typeface="Wingdings" pitchFamily="2" charset="2"/>
              </a:rPr>
              <a:t>p</a:t>
            </a:r>
            <a:r>
              <a:rPr lang="it-IT" b="1" dirty="0" smtClean="0">
                <a:solidFill>
                  <a:srgbClr val="0000FF"/>
                </a:solidFill>
                <a:latin typeface="Times New Roman" pitchFamily="18" charset="0"/>
                <a:cs typeface="Times New Roman" pitchFamily="18" charset="0"/>
                <a:sym typeface="Wingdings" pitchFamily="2" charset="2"/>
              </a:rPr>
              <a:t>ɛ</a:t>
            </a:r>
            <a:r>
              <a:rPr lang="it-IT" dirty="0" smtClean="0">
                <a:latin typeface="Times New Roman" pitchFamily="18" charset="0"/>
                <a:cs typeface="Times New Roman" pitchFamily="18" charset="0"/>
                <a:sym typeface="Wingdings" pitchFamily="2" charset="2"/>
              </a:rPr>
              <a:t>tta/</a:t>
            </a:r>
            <a:endParaRPr lang="en-GB" dirty="0" smtClean="0">
              <a:latin typeface="Times New Roman" pitchFamily="18" charset="0"/>
              <a:cs typeface="Times New Roman" pitchFamily="18" charset="0"/>
            </a:endParaRPr>
          </a:p>
          <a:p>
            <a:r>
              <a:rPr lang="it-IT" dirty="0" smtClean="0">
                <a:latin typeface="Times New Roman" pitchFamily="18" charset="0"/>
                <a:cs typeface="Times New Roman" pitchFamily="18" charset="0"/>
              </a:rPr>
              <a:t>(6b)   [una rɔ:za] </a:t>
            </a:r>
            <a:r>
              <a:rPr lang="it-IT" dirty="0" smtClean="0">
                <a:latin typeface="Times New Roman" pitchFamily="18" charset="0"/>
                <a:cs typeface="Times New Roman" pitchFamily="18" charset="0"/>
                <a:sym typeface="Wingdings" pitchFamily="2" charset="2"/>
              </a:rPr>
              <a:t> [una </a:t>
            </a:r>
            <a:r>
              <a:rPr lang="it-IT" b="1" dirty="0" smtClean="0">
                <a:solidFill>
                  <a:srgbClr val="FF0000"/>
                </a:solidFill>
                <a:latin typeface="Times New Roman" pitchFamily="18" charset="0"/>
                <a:cs typeface="Times New Roman" pitchFamily="18" charset="0"/>
                <a:sym typeface="Wingdings" pitchFamily="2" charset="2"/>
              </a:rPr>
              <a:t>r’r</a:t>
            </a:r>
            <a:r>
              <a:rPr lang="it-IT" dirty="0" smtClean="0">
                <a:latin typeface="Times New Roman" pitchFamily="18" charset="0"/>
                <a:cs typeface="Times New Roman" pitchFamily="18" charset="0"/>
                <a:sym typeface="Wingdings" pitchFamily="2" charset="2"/>
              </a:rPr>
              <a:t>ɔ:sa]</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(6c)   /’</a:t>
            </a:r>
            <a:r>
              <a:rPr lang="en-GB" dirty="0" err="1" smtClean="0">
                <a:latin typeface="Times New Roman" pitchFamily="18" charset="0"/>
                <a:cs typeface="Times New Roman" pitchFamily="18" charset="0"/>
              </a:rPr>
              <a:t>trɛ:no</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sym typeface="Wingdings" pitchFamily="2" charset="2"/>
              </a:rPr>
              <a:t> /’</a:t>
            </a:r>
            <a:r>
              <a:rPr lang="en-GB" b="1" dirty="0" err="1" smtClean="0">
                <a:solidFill>
                  <a:srgbClr val="FF0000"/>
                </a:solidFill>
                <a:latin typeface="Times New Roman" pitchFamily="18" charset="0"/>
                <a:cs typeface="Times New Roman" pitchFamily="18" charset="0"/>
                <a:sym typeface="Wingdings" pitchFamily="2" charset="2"/>
              </a:rPr>
              <a:t>ʈ</a:t>
            </a:r>
            <a:r>
              <a:rPr lang="en-GB" dirty="0" err="1" smtClean="0">
                <a:latin typeface="Times New Roman" pitchFamily="18" charset="0"/>
                <a:cs typeface="Times New Roman" pitchFamily="18" charset="0"/>
                <a:sym typeface="Wingdings" pitchFamily="2" charset="2"/>
              </a:rPr>
              <a:t>rɛno</a:t>
            </a:r>
            <a:r>
              <a:rPr lang="en-GB" dirty="0" smtClean="0">
                <a:latin typeface="Times New Roman" pitchFamily="18" charset="0"/>
                <a:cs typeface="Times New Roman" pitchFamily="18" charset="0"/>
                <a:sym typeface="Wingdings" pitchFamily="2" charset="2"/>
              </a:rPr>
              <a:t>/</a:t>
            </a:r>
          </a:p>
          <a:p>
            <a:r>
              <a:rPr lang="en-GB" dirty="0" smtClean="0">
                <a:latin typeface="Times New Roman" pitchFamily="18" charset="0"/>
                <a:cs typeface="Times New Roman" pitchFamily="18" charset="0"/>
                <a:sym typeface="Wingdings" pitchFamily="2" charset="2"/>
              </a:rPr>
              <a:t>          </a:t>
            </a:r>
            <a:r>
              <a:rPr lang="en-GB" dirty="0" err="1" smtClean="0">
                <a:latin typeface="Times New Roman" pitchFamily="18" charset="0"/>
                <a:cs typeface="Times New Roman" pitchFamily="18" charset="0"/>
                <a:sym typeface="Wingdings" pitchFamily="2" charset="2"/>
              </a:rPr>
              <a:t>bello</a:t>
            </a:r>
            <a:r>
              <a:rPr lang="en-GB" dirty="0" smtClean="0">
                <a:latin typeface="Times New Roman" pitchFamily="18" charset="0"/>
                <a:cs typeface="Times New Roman" pitchFamily="18" charset="0"/>
                <a:sym typeface="Wingdings" pitchFamily="2" charset="2"/>
              </a:rPr>
              <a:t>  /’</a:t>
            </a:r>
            <a:r>
              <a:rPr lang="en-GB" dirty="0" err="1" smtClean="0">
                <a:latin typeface="Times New Roman" pitchFamily="18" charset="0"/>
                <a:cs typeface="Times New Roman" pitchFamily="18" charset="0"/>
                <a:sym typeface="Wingdings" pitchFamily="2" charset="2"/>
              </a:rPr>
              <a:t>bɛ</a:t>
            </a:r>
            <a:r>
              <a:rPr lang="en-GB" b="1" dirty="0" err="1" smtClean="0">
                <a:solidFill>
                  <a:srgbClr val="FF0000"/>
                </a:solidFill>
                <a:latin typeface="Times New Roman" pitchFamily="18" charset="0"/>
                <a:cs typeface="Times New Roman" pitchFamily="18" charset="0"/>
                <a:sym typeface="Wingdings" pitchFamily="2" charset="2"/>
              </a:rPr>
              <a:t>ɖɖ</a:t>
            </a:r>
            <a:r>
              <a:rPr lang="en-GB" dirty="0" err="1" smtClean="0">
                <a:latin typeface="Times New Roman" pitchFamily="18" charset="0"/>
                <a:cs typeface="Times New Roman" pitchFamily="18" charset="0"/>
                <a:sym typeface="Wingdings" pitchFamily="2" charset="2"/>
              </a:rPr>
              <a:t>u</a:t>
            </a:r>
            <a:r>
              <a:rPr lang="en-GB" dirty="0" smtClean="0">
                <a:latin typeface="Times New Roman" pitchFamily="18" charset="0"/>
                <a:cs typeface="Times New Roman" pitchFamily="18" charset="0"/>
                <a:sym typeface="Wingdings" pitchFamily="2" charset="2"/>
              </a:rPr>
              <a:t>/</a:t>
            </a:r>
            <a:endParaRPr lang="en-GB" dirty="0" smtClean="0">
              <a:latin typeface="Times New Roman" pitchFamily="18" charset="0"/>
              <a:cs typeface="Times New Roman" pitchFamily="18" charset="0"/>
            </a:endParaRPr>
          </a:p>
        </p:txBody>
      </p:sp>
      <p:cxnSp>
        <p:nvCxnSpPr>
          <p:cNvPr id="24" name="Straight Arrow Connector 23"/>
          <p:cNvCxnSpPr/>
          <p:nvPr/>
        </p:nvCxnSpPr>
        <p:spPr>
          <a:xfrm>
            <a:off x="4283968" y="5445224"/>
            <a:ext cx="64807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4283968" y="5733256"/>
            <a:ext cx="64807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283968" y="6021288"/>
            <a:ext cx="64807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6" grpId="0"/>
      <p:bldP spid="17" grpId="0"/>
      <p:bldP spid="18" grpId="0"/>
      <p:bldP spid="21" grpId="0"/>
      <p:bldP spid="22"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46037"/>
          </a:xfrm>
        </p:spPr>
        <p:txBody>
          <a:bodyPr>
            <a:normAutofit fontScale="90000"/>
          </a:bodyPr>
          <a:lstStyle/>
          <a:p>
            <a:endParaRPr lang="en-GB" smtClean="0"/>
          </a:p>
        </p:txBody>
      </p:sp>
      <p:pic>
        <p:nvPicPr>
          <p:cNvPr id="13315" name="Picture 2" descr="C:\Users\Francesco\Desktop\dialettofoni.gif"/>
          <p:cNvPicPr>
            <a:picLocks noGrp="1" noChangeAspect="1" noChangeArrowheads="1"/>
          </p:cNvPicPr>
          <p:nvPr>
            <p:ph idx="1"/>
          </p:nvPr>
        </p:nvPicPr>
        <p:blipFill>
          <a:blip r:embed="rId2" cstate="print"/>
          <a:srcRect/>
          <a:stretch>
            <a:fillRect/>
          </a:stretch>
        </p:blipFill>
        <p:spPr>
          <a:xfrm>
            <a:off x="4427984" y="548680"/>
            <a:ext cx="4949825" cy="5840412"/>
          </a:xfrm>
          <a:noFill/>
        </p:spPr>
      </p:pic>
      <p:sp>
        <p:nvSpPr>
          <p:cNvPr id="5" name="TextBox 4"/>
          <p:cNvSpPr txBox="1"/>
          <p:nvPr/>
        </p:nvSpPr>
        <p:spPr>
          <a:xfrm>
            <a:off x="251520" y="620688"/>
            <a:ext cx="4602607" cy="3139321"/>
          </a:xfrm>
          <a:prstGeom prst="rect">
            <a:avLst/>
          </a:prstGeom>
          <a:noFill/>
        </p:spPr>
        <p:txBody>
          <a:bodyPr wrap="none">
            <a:spAutoFit/>
          </a:bodyPr>
          <a:lstStyle/>
          <a:p>
            <a:pPr>
              <a:defRPr/>
            </a:pPr>
            <a:r>
              <a:rPr lang="en-GB" b="1" dirty="0" err="1" smtClean="0">
                <a:solidFill>
                  <a:srgbClr val="FF0000"/>
                </a:solidFill>
                <a:latin typeface="Times New Roman" pitchFamily="18" charset="0"/>
                <a:cs typeface="Times New Roman" pitchFamily="18" charset="0"/>
              </a:rPr>
              <a:t>Caratteristiche</a:t>
            </a:r>
            <a:r>
              <a:rPr lang="en-GB" b="1" dirty="0" smtClean="0">
                <a:solidFill>
                  <a:srgbClr val="FF0000"/>
                </a:solidFill>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comuni</a:t>
            </a:r>
            <a:r>
              <a:rPr lang="en-GB" b="1" dirty="0" smtClean="0">
                <a:solidFill>
                  <a:srgbClr val="FF0000"/>
                </a:solidFill>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ai</a:t>
            </a:r>
            <a:r>
              <a:rPr lang="en-GB" b="1" dirty="0" smtClean="0">
                <a:solidFill>
                  <a:srgbClr val="FF0000"/>
                </a:solidFill>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dialetti</a:t>
            </a:r>
            <a:r>
              <a:rPr lang="en-GB" b="1" dirty="0" smtClean="0">
                <a:solidFill>
                  <a:srgbClr val="FF0000"/>
                </a:solidFill>
                <a:latin typeface="Times New Roman" pitchFamily="18" charset="0"/>
                <a:cs typeface="Times New Roman" pitchFamily="18" charset="0"/>
              </a:rPr>
              <a:t> </a:t>
            </a:r>
          </a:p>
          <a:p>
            <a:pPr>
              <a:defRPr/>
            </a:pPr>
            <a:r>
              <a:rPr lang="en-GB" b="1" dirty="0" smtClean="0">
                <a:solidFill>
                  <a:srgbClr val="FF0000"/>
                </a:solidFill>
                <a:latin typeface="Times New Roman" pitchFamily="18" charset="0"/>
                <a:cs typeface="Times New Roman" pitchFamily="18" charset="0"/>
              </a:rPr>
              <a:t>a Nord </a:t>
            </a:r>
            <a:r>
              <a:rPr lang="en-GB" b="1" dirty="0" err="1" smtClean="0">
                <a:solidFill>
                  <a:srgbClr val="FF0000"/>
                </a:solidFill>
                <a:latin typeface="Times New Roman" pitchFamily="18" charset="0"/>
                <a:cs typeface="Times New Roman" pitchFamily="18" charset="0"/>
              </a:rPr>
              <a:t>dell’isoglossa</a:t>
            </a:r>
            <a:r>
              <a:rPr lang="en-GB" b="1" dirty="0" smtClean="0">
                <a:solidFill>
                  <a:srgbClr val="FF0000"/>
                </a:solidFill>
                <a:latin typeface="Times New Roman" pitchFamily="18" charset="0"/>
                <a:cs typeface="Times New Roman" pitchFamily="18" charset="0"/>
              </a:rPr>
              <a:t> La Spezia-Rimini:</a:t>
            </a:r>
            <a:endParaRPr lang="en-GB" b="1" dirty="0">
              <a:solidFill>
                <a:srgbClr val="FF0000"/>
              </a:solidFill>
              <a:latin typeface="Times New Roman" pitchFamily="18" charset="0"/>
              <a:cs typeface="Times New Roman" pitchFamily="18" charset="0"/>
            </a:endParaRPr>
          </a:p>
          <a:p>
            <a:pPr marL="342900" indent="-342900">
              <a:buFontTx/>
              <a:buAutoNum type="romanLcParenBoth"/>
              <a:defRPr/>
            </a:pPr>
            <a:r>
              <a:rPr lang="en-GB" dirty="0" err="1" smtClean="0">
                <a:latin typeface="Times New Roman" pitchFamily="18" charset="0"/>
                <a:cs typeface="Times New Roman" pitchFamily="18" charset="0"/>
              </a:rPr>
              <a:t>Sonorizzazione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delle</a:t>
            </a:r>
            <a:r>
              <a:rPr lang="en-GB" dirty="0" smtClean="0">
                <a:latin typeface="Times New Roman" pitchFamily="18" charset="0"/>
                <a:cs typeface="Times New Roman" pitchFamily="18" charset="0"/>
              </a:rPr>
              <a:t> plosive </a:t>
            </a:r>
            <a:r>
              <a:rPr lang="en-GB" dirty="0" err="1" smtClean="0">
                <a:latin typeface="Times New Roman" pitchFamily="18" charset="0"/>
                <a:cs typeface="Times New Roman" pitchFamily="18" charset="0"/>
              </a:rPr>
              <a:t>intervocaliche</a:t>
            </a:r>
            <a:endParaRPr lang="en-GB" dirty="0" smtClean="0">
              <a:latin typeface="Times New Roman" pitchFamily="18" charset="0"/>
              <a:cs typeface="Times New Roman" pitchFamily="18" charset="0"/>
            </a:endParaRPr>
          </a:p>
          <a:p>
            <a:pPr marL="342900" indent="-342900">
              <a:defRPr/>
            </a:pPr>
            <a:r>
              <a:rPr lang="en-GB" dirty="0" smtClean="0">
                <a:latin typeface="Times New Roman" pitchFamily="18" charset="0"/>
                <a:cs typeface="Times New Roman" pitchFamily="18" charset="0"/>
              </a:rPr>
              <a:t>      (e fricative) </a:t>
            </a:r>
            <a:r>
              <a:rPr lang="en-GB" dirty="0">
                <a:latin typeface="Times New Roman" pitchFamily="18" charset="0"/>
                <a:cs typeface="Times New Roman" pitchFamily="18" charset="0"/>
              </a:rPr>
              <a:t>		</a:t>
            </a:r>
            <a:endParaRPr lang="en-GB" dirty="0" smtClean="0">
              <a:latin typeface="Times New Roman" pitchFamily="18" charset="0"/>
              <a:cs typeface="Times New Roman" pitchFamily="18" charset="0"/>
            </a:endParaRPr>
          </a:p>
          <a:p>
            <a:pPr marL="342900" indent="-342900">
              <a:defRPr/>
            </a:pP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Lombardo </a:t>
            </a:r>
            <a:r>
              <a:rPr lang="en-GB" i="1" dirty="0" err="1" smtClean="0">
                <a:latin typeface="Times New Roman" pitchFamily="18" charset="0"/>
                <a:cs typeface="Times New Roman" pitchFamily="18" charset="0"/>
              </a:rPr>
              <a:t>fradel</a:t>
            </a:r>
            <a:r>
              <a:rPr lang="en-GB"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fratello</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a:p>
            <a:pPr>
              <a:defRPr/>
            </a:pPr>
            <a:r>
              <a:rPr lang="en-GB" dirty="0">
                <a:latin typeface="Times New Roman" pitchFamily="18" charset="0"/>
                <a:cs typeface="Times New Roman" pitchFamily="18" charset="0"/>
              </a:rPr>
              <a:t>(ii) </a:t>
            </a:r>
            <a:r>
              <a:rPr lang="en-GB" dirty="0" err="1" smtClean="0">
                <a:latin typeface="Times New Roman" pitchFamily="18" charset="0"/>
                <a:cs typeface="Times New Roman" pitchFamily="18" charset="0"/>
              </a:rPr>
              <a:t>Arrotondamento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/u/:Milanese </a:t>
            </a:r>
            <a:r>
              <a:rPr lang="en-GB" i="1" dirty="0" err="1" smtClean="0">
                <a:latin typeface="Times New Roman" pitchFamily="18" charset="0"/>
                <a:cs typeface="Times New Roman" pitchFamily="18" charset="0"/>
              </a:rPr>
              <a:t>myr</a:t>
            </a:r>
            <a:r>
              <a:rPr lang="en-GB"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muro</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a:p>
            <a:pPr>
              <a:defRPr/>
            </a:pPr>
            <a:r>
              <a:rPr lang="en-GB" dirty="0">
                <a:latin typeface="Times New Roman" pitchFamily="18" charset="0"/>
                <a:cs typeface="Times New Roman" pitchFamily="18" charset="0"/>
              </a:rPr>
              <a:t>(iii) </a:t>
            </a:r>
            <a:r>
              <a:rPr lang="en-GB" dirty="0" err="1" smtClean="0">
                <a:latin typeface="Times New Roman" pitchFamily="18" charset="0"/>
                <a:cs typeface="Times New Roman" pitchFamily="18" charset="0"/>
              </a:rPr>
              <a:t>Apocope</a:t>
            </a:r>
            <a:r>
              <a:rPr lang="en-GB" dirty="0" smtClean="0">
                <a:latin typeface="Times New Roman" pitchFamily="18" charset="0"/>
                <a:cs typeface="Times New Roman" pitchFamily="18" charset="0"/>
              </a:rPr>
              <a:t> (finale in </a:t>
            </a:r>
            <a:r>
              <a:rPr lang="en-GB" dirty="0" err="1" smtClean="0">
                <a:latin typeface="Times New Roman" pitchFamily="18" charset="0"/>
                <a:cs typeface="Times New Roman" pitchFamily="18" charset="0"/>
              </a:rPr>
              <a:t>consonante</a:t>
            </a:r>
            <a:r>
              <a:rPr lang="en-GB" dirty="0" smtClean="0">
                <a:latin typeface="Times New Roman" pitchFamily="18" charset="0"/>
                <a:cs typeface="Times New Roman" pitchFamily="18" charset="0"/>
              </a:rPr>
              <a:t>): </a:t>
            </a:r>
            <a:endParaRPr lang="en-GB" dirty="0">
              <a:latin typeface="Times New Roman" pitchFamily="18" charset="0"/>
              <a:cs typeface="Times New Roman" pitchFamily="18" charset="0"/>
            </a:endParaRPr>
          </a:p>
          <a:p>
            <a:pPr>
              <a:defRPr/>
            </a:pPr>
            <a:r>
              <a:rPr lang="en-GB" dirty="0">
                <a:latin typeface="Times New Roman" pitchFamily="18" charset="0"/>
                <a:cs typeface="Times New Roman" pitchFamily="18" charset="0"/>
              </a:rPr>
              <a:t>	</a:t>
            </a:r>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Piemontese</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caval</a:t>
            </a:r>
            <a:r>
              <a:rPr lang="en-GB"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cavallo</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a:p>
            <a:pPr>
              <a:defRPr/>
            </a:pPr>
            <a:r>
              <a:rPr lang="en-GB" dirty="0" smtClean="0">
                <a:latin typeface="Times New Roman" pitchFamily="18" charset="0"/>
                <a:cs typeface="Times New Roman" pitchFamily="18" charset="0"/>
              </a:rPr>
              <a:t>(iv) </a:t>
            </a:r>
            <a:r>
              <a:rPr lang="en-GB" dirty="0" err="1" smtClean="0">
                <a:latin typeface="Times New Roman" pitchFamily="18" charset="0"/>
                <a:cs typeface="Times New Roman" pitchFamily="18" charset="0"/>
              </a:rPr>
              <a:t>Mancanza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raddoppiamento</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a:p>
            <a:pPr>
              <a:defRPr/>
            </a:pPr>
            <a:r>
              <a:rPr lang="en-GB" dirty="0">
                <a:latin typeface="Times New Roman" pitchFamily="18" charset="0"/>
                <a:cs typeface="Times New Roman" pitchFamily="18" charset="0"/>
              </a:rPr>
              <a:t>	</a:t>
            </a:r>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Veneto </a:t>
            </a:r>
            <a:r>
              <a:rPr lang="en-GB" i="1" dirty="0" err="1">
                <a:latin typeface="Times New Roman" pitchFamily="18" charset="0"/>
                <a:cs typeface="Times New Roman" pitchFamily="18" charset="0"/>
              </a:rPr>
              <a:t>tera</a:t>
            </a:r>
            <a:r>
              <a:rPr lang="en-GB" dirty="0">
                <a:latin typeface="Times New Roman" pitchFamily="18" charset="0"/>
                <a:cs typeface="Times New Roman" pitchFamily="18" charset="0"/>
              </a:rPr>
              <a:t> </a:t>
            </a:r>
            <a:r>
              <a:rPr lang="en-GB" dirty="0" smtClean="0">
                <a:latin typeface="Times New Roman" pitchFamily="18" charset="0"/>
                <a:cs typeface="Times New Roman" pitchFamily="18" charset="0"/>
              </a:rPr>
              <a:t>‘terra’ </a:t>
            </a:r>
            <a:endParaRPr lang="en-GB" dirty="0">
              <a:latin typeface="Times New Roman" pitchFamily="18" charset="0"/>
              <a:cs typeface="Times New Roman" pitchFamily="18" charset="0"/>
            </a:endParaRPr>
          </a:p>
          <a:p>
            <a:pPr>
              <a:defRPr/>
            </a:pPr>
            <a:endParaRPr lang="en-GB" dirty="0">
              <a:latin typeface="Times New Roman" pitchFamily="18" charset="0"/>
              <a:cs typeface="Times New Roman" pitchFamily="18" charset="0"/>
            </a:endParaRPr>
          </a:p>
        </p:txBody>
      </p:sp>
      <p:sp>
        <p:nvSpPr>
          <p:cNvPr id="12" name="TextBox 11"/>
          <p:cNvSpPr txBox="1"/>
          <p:nvPr/>
        </p:nvSpPr>
        <p:spPr>
          <a:xfrm>
            <a:off x="251520" y="3441680"/>
            <a:ext cx="4121641" cy="3139321"/>
          </a:xfrm>
          <a:prstGeom prst="rect">
            <a:avLst/>
          </a:prstGeom>
          <a:noFill/>
        </p:spPr>
        <p:txBody>
          <a:bodyPr wrap="none">
            <a:spAutoFit/>
          </a:bodyPr>
          <a:lstStyle/>
          <a:p>
            <a:pPr>
              <a:defRPr/>
            </a:pPr>
            <a:r>
              <a:rPr lang="en-GB" b="1" dirty="0" err="1" smtClean="0">
                <a:solidFill>
                  <a:srgbClr val="0000FF"/>
                </a:solidFill>
                <a:latin typeface="Times New Roman" pitchFamily="18" charset="0"/>
                <a:cs typeface="Times New Roman" pitchFamily="18" charset="0"/>
              </a:rPr>
              <a:t>Caratteristiche</a:t>
            </a:r>
            <a:r>
              <a:rPr lang="en-GB" b="1" dirty="0" smtClean="0">
                <a:solidFill>
                  <a:srgbClr val="0000FF"/>
                </a:solidFill>
                <a:latin typeface="Times New Roman" pitchFamily="18" charset="0"/>
                <a:cs typeface="Times New Roman" pitchFamily="18" charset="0"/>
              </a:rPr>
              <a:t> </a:t>
            </a:r>
            <a:r>
              <a:rPr lang="en-GB" b="1" dirty="0" err="1" smtClean="0">
                <a:solidFill>
                  <a:srgbClr val="0000FF"/>
                </a:solidFill>
                <a:latin typeface="Times New Roman" pitchFamily="18" charset="0"/>
                <a:cs typeface="Times New Roman" pitchFamily="18" charset="0"/>
              </a:rPr>
              <a:t>comuni</a:t>
            </a:r>
            <a:r>
              <a:rPr lang="en-GB" b="1" dirty="0" smtClean="0">
                <a:solidFill>
                  <a:srgbClr val="0000FF"/>
                </a:solidFill>
                <a:latin typeface="Times New Roman" pitchFamily="18" charset="0"/>
                <a:cs typeface="Times New Roman" pitchFamily="18" charset="0"/>
              </a:rPr>
              <a:t> </a:t>
            </a:r>
            <a:r>
              <a:rPr lang="en-GB" b="1" dirty="0" err="1" smtClean="0">
                <a:solidFill>
                  <a:srgbClr val="0000FF"/>
                </a:solidFill>
                <a:latin typeface="Times New Roman" pitchFamily="18" charset="0"/>
                <a:cs typeface="Times New Roman" pitchFamily="18" charset="0"/>
              </a:rPr>
              <a:t>ai</a:t>
            </a:r>
            <a:r>
              <a:rPr lang="en-GB" b="1" dirty="0" smtClean="0">
                <a:solidFill>
                  <a:srgbClr val="0000FF"/>
                </a:solidFill>
                <a:latin typeface="Times New Roman" pitchFamily="18" charset="0"/>
                <a:cs typeface="Times New Roman" pitchFamily="18" charset="0"/>
              </a:rPr>
              <a:t> </a:t>
            </a:r>
            <a:r>
              <a:rPr lang="en-GB" b="1" dirty="0" err="1" smtClean="0">
                <a:solidFill>
                  <a:srgbClr val="0000FF"/>
                </a:solidFill>
                <a:latin typeface="Times New Roman" pitchFamily="18" charset="0"/>
                <a:cs typeface="Times New Roman" pitchFamily="18" charset="0"/>
              </a:rPr>
              <a:t>dialetti</a:t>
            </a:r>
            <a:endParaRPr lang="en-GB" b="1" dirty="0" smtClean="0">
              <a:solidFill>
                <a:srgbClr val="0000FF"/>
              </a:solidFill>
              <a:latin typeface="Times New Roman" pitchFamily="18" charset="0"/>
              <a:cs typeface="Times New Roman" pitchFamily="18" charset="0"/>
            </a:endParaRPr>
          </a:p>
          <a:p>
            <a:pPr>
              <a:defRPr/>
            </a:pPr>
            <a:r>
              <a:rPr lang="en-GB" b="1" dirty="0" smtClean="0">
                <a:solidFill>
                  <a:srgbClr val="0000FF"/>
                </a:solidFill>
                <a:latin typeface="Times New Roman" pitchFamily="18" charset="0"/>
                <a:cs typeface="Times New Roman" pitchFamily="18" charset="0"/>
              </a:rPr>
              <a:t>a </a:t>
            </a:r>
            <a:r>
              <a:rPr lang="en-GB" b="1" dirty="0" err="1" smtClean="0">
                <a:solidFill>
                  <a:srgbClr val="0000FF"/>
                </a:solidFill>
                <a:latin typeface="Times New Roman" pitchFamily="18" charset="0"/>
                <a:cs typeface="Times New Roman" pitchFamily="18" charset="0"/>
              </a:rPr>
              <a:t>Sud</a:t>
            </a:r>
            <a:r>
              <a:rPr lang="en-GB" b="1" dirty="0" smtClean="0">
                <a:solidFill>
                  <a:srgbClr val="0000FF"/>
                </a:solidFill>
                <a:latin typeface="Times New Roman" pitchFamily="18" charset="0"/>
                <a:cs typeface="Times New Roman" pitchFamily="18" charset="0"/>
              </a:rPr>
              <a:t> </a:t>
            </a:r>
            <a:r>
              <a:rPr lang="en-GB" b="1" dirty="0" err="1" smtClean="0">
                <a:solidFill>
                  <a:srgbClr val="0000FF"/>
                </a:solidFill>
                <a:latin typeface="Times New Roman" pitchFamily="18" charset="0"/>
                <a:cs typeface="Times New Roman" pitchFamily="18" charset="0"/>
              </a:rPr>
              <a:t>dell’isoglossa</a:t>
            </a:r>
            <a:r>
              <a:rPr lang="en-GB" b="1" dirty="0" smtClean="0">
                <a:solidFill>
                  <a:srgbClr val="0000FF"/>
                </a:solidFill>
                <a:latin typeface="Times New Roman" pitchFamily="18" charset="0"/>
                <a:cs typeface="Times New Roman" pitchFamily="18" charset="0"/>
              </a:rPr>
              <a:t> Roma-</a:t>
            </a:r>
            <a:r>
              <a:rPr lang="en-GB" b="1" dirty="0" err="1" smtClean="0">
                <a:solidFill>
                  <a:srgbClr val="0000FF"/>
                </a:solidFill>
                <a:latin typeface="Times New Roman" pitchFamily="18" charset="0"/>
                <a:cs typeface="Times New Roman" pitchFamily="18" charset="0"/>
              </a:rPr>
              <a:t>Ancona</a:t>
            </a:r>
            <a:r>
              <a:rPr lang="en-GB" b="1" dirty="0" smtClean="0">
                <a:solidFill>
                  <a:srgbClr val="0000FF"/>
                </a:solidFill>
                <a:latin typeface="Times New Roman" pitchFamily="18" charset="0"/>
                <a:cs typeface="Times New Roman" pitchFamily="18" charset="0"/>
              </a:rPr>
              <a:t>: </a:t>
            </a:r>
          </a:p>
          <a:p>
            <a:pPr>
              <a:defRPr/>
            </a:pPr>
            <a:r>
              <a:rPr lang="en-GB" dirty="0" err="1" smtClean="0">
                <a:latin typeface="Times New Roman" pitchFamily="18" charset="0"/>
                <a:cs typeface="Times New Roman" pitchFamily="18" charset="0"/>
              </a:rPr>
              <a:t>Inserzione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vocalica</a:t>
            </a:r>
            <a:r>
              <a:rPr lang="en-GB" dirty="0" smtClean="0">
                <a:latin typeface="Times New Roman" pitchFamily="18" charset="0"/>
                <a:cs typeface="Times New Roman" pitchFamily="18" charset="0"/>
              </a:rPr>
              <a:t> in </a:t>
            </a:r>
            <a:r>
              <a:rPr lang="en-GB" dirty="0" err="1" smtClean="0">
                <a:latin typeface="Times New Roman" pitchFamily="18" charset="0"/>
                <a:cs typeface="Times New Roman" pitchFamily="18" charset="0"/>
              </a:rPr>
              <a:t>nessi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consonantici</a:t>
            </a:r>
            <a:r>
              <a:rPr lang="en-GB" dirty="0" smtClean="0">
                <a:latin typeface="Times New Roman" pitchFamily="18" charset="0"/>
                <a:cs typeface="Times New Roman" pitchFamily="18" charset="0"/>
              </a:rPr>
              <a:t>: </a:t>
            </a:r>
            <a:endParaRPr lang="en-GB" dirty="0">
              <a:latin typeface="Times New Roman" pitchFamily="18" charset="0"/>
              <a:cs typeface="Times New Roman" pitchFamily="18" charset="0"/>
            </a:endParaRPr>
          </a:p>
          <a:p>
            <a:pPr marL="400050" indent="-400050">
              <a:defRPr/>
            </a:pPr>
            <a:r>
              <a:rPr lang="en-GB" i="1" dirty="0">
                <a:latin typeface="Times New Roman" pitchFamily="18" charset="0"/>
                <a:cs typeface="Times New Roman" pitchFamily="18" charset="0"/>
              </a:rPr>
              <a:t>		</a:t>
            </a:r>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pissicologia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psicologia</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a:p>
            <a:pPr>
              <a:defRPr/>
            </a:pPr>
            <a:r>
              <a:rPr lang="en-GB" dirty="0">
                <a:latin typeface="Times New Roman" pitchFamily="18" charset="0"/>
                <a:cs typeface="Times New Roman" pitchFamily="18" charset="0"/>
              </a:rPr>
              <a:t>(</a:t>
            </a:r>
            <a:r>
              <a:rPr lang="en-GB" dirty="0" err="1" smtClean="0">
                <a:latin typeface="Times New Roman" pitchFamily="18" charset="0"/>
                <a:cs typeface="Times New Roman" pitchFamily="18" charset="0"/>
              </a:rPr>
              <a: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nd</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sym typeface="Wingdings" pitchFamily="2" charset="2"/>
              </a:rPr>
              <a:t></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nn</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oppure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mb</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sym typeface="Wingdings" pitchFamily="2" charset="2"/>
              </a:rPr>
              <a:t></a:t>
            </a:r>
            <a:r>
              <a:rPr lang="en-GB" dirty="0" smtClean="0">
                <a:latin typeface="Times New Roman" pitchFamily="18" charset="0"/>
                <a:cs typeface="Times New Roman" pitchFamily="18" charset="0"/>
              </a:rPr>
              <a:t>/mm/: </a:t>
            </a:r>
            <a:endParaRPr lang="en-GB" dirty="0">
              <a:latin typeface="Times New Roman" pitchFamily="18" charset="0"/>
              <a:cs typeface="Times New Roman" pitchFamily="18" charset="0"/>
            </a:endParaRPr>
          </a:p>
          <a:p>
            <a:pPr>
              <a:defRPr/>
            </a:pPr>
            <a:r>
              <a:rPr lang="en-GB" dirty="0">
                <a:latin typeface="Times New Roman" pitchFamily="18" charset="0"/>
                <a:cs typeface="Times New Roman" pitchFamily="18" charset="0"/>
              </a:rPr>
              <a:t>	</a:t>
            </a:r>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Siciliano</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quannu</a:t>
            </a:r>
            <a:r>
              <a:rPr lang="en-GB"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quando</a:t>
            </a:r>
            <a:r>
              <a:rPr lang="en-GB" dirty="0" smtClean="0">
                <a:latin typeface="Times New Roman" pitchFamily="18" charset="0"/>
                <a:cs typeface="Times New Roman" pitchFamily="18" charset="0"/>
              </a:rPr>
              <a:t>’</a:t>
            </a:r>
          </a:p>
          <a:p>
            <a:pPr>
              <a:defRPr/>
            </a:pP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Siciliano</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chiummu</a:t>
            </a:r>
            <a:r>
              <a:rPr lang="en-GB" dirty="0">
                <a:latin typeface="Times New Roman" pitchFamily="18" charset="0"/>
                <a:cs typeface="Times New Roman" pitchFamily="18" charset="0"/>
              </a:rPr>
              <a:t> </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piombo</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a:p>
            <a:pPr>
              <a:defRPr/>
            </a:pPr>
            <a:r>
              <a:rPr lang="en-GB" dirty="0">
                <a:latin typeface="Times New Roman" pitchFamily="18" charset="0"/>
                <a:cs typeface="Times New Roman" pitchFamily="18" charset="0"/>
              </a:rPr>
              <a:t>(</a:t>
            </a:r>
            <a:r>
              <a:rPr lang="en-GB" dirty="0" smtClean="0">
                <a:latin typeface="Times New Roman" pitchFamily="18" charset="0"/>
                <a:cs typeface="Times New Roman" pitchFamily="18" charset="0"/>
              </a:rPr>
              <a:t>ii) /</a:t>
            </a:r>
            <a:r>
              <a:rPr lang="en-GB" dirty="0" err="1" smtClean="0">
                <a:latin typeface="Times New Roman" pitchFamily="18" charset="0"/>
                <a:cs typeface="Times New Roman" pitchFamily="18" charset="0"/>
              </a:rPr>
              <a:t>nc</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sym typeface="Wingdings" pitchFamily="2" charset="2"/>
              </a:rPr>
              <a:t></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ng</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oppure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nt</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sym typeface="Wingdings" pitchFamily="2" charset="2"/>
              </a:rPr>
              <a:t></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nd</a:t>
            </a:r>
            <a:r>
              <a:rPr lang="en-GB" dirty="0" smtClean="0">
                <a:latin typeface="Times New Roman" pitchFamily="18" charset="0"/>
                <a:cs typeface="Times New Roman" pitchFamily="18" charset="0"/>
              </a:rPr>
              <a:t>/: </a:t>
            </a:r>
            <a:endParaRPr lang="en-GB" dirty="0">
              <a:latin typeface="Times New Roman" pitchFamily="18" charset="0"/>
              <a:cs typeface="Times New Roman" pitchFamily="18" charset="0"/>
            </a:endParaRPr>
          </a:p>
          <a:p>
            <a:pPr>
              <a:defRPr/>
            </a:pPr>
            <a:r>
              <a:rPr lang="en-GB" dirty="0">
                <a:latin typeface="Times New Roman" pitchFamily="18" charset="0"/>
                <a:cs typeface="Times New Roman" pitchFamily="18" charset="0"/>
              </a:rPr>
              <a:t>	</a:t>
            </a:r>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Pugliese</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indre</a:t>
            </a:r>
            <a:r>
              <a:rPr lang="en-GB"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dentro</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a:p>
            <a:pPr>
              <a:defRPr/>
            </a:pPr>
            <a:r>
              <a:rPr lang="en-GB" dirty="0">
                <a:latin typeface="Times New Roman" pitchFamily="18" charset="0"/>
                <a:cs typeface="Times New Roman" pitchFamily="18" charset="0"/>
              </a:rPr>
              <a:t>(iv) </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nts</a:t>
            </a:r>
            <a:r>
              <a:rPr lang="en-GB" dirty="0" smtClean="0">
                <a:latin typeface="Times New Roman" pitchFamily="18" charset="0"/>
                <a:cs typeface="Times New Roman" pitchFamily="18" charset="0"/>
              </a:rPr>
              <a:t>/ e /ns/ </a:t>
            </a:r>
            <a:r>
              <a:rPr lang="en-GB" dirty="0" smtClean="0">
                <a:latin typeface="Times New Roman" pitchFamily="18" charset="0"/>
                <a:cs typeface="Times New Roman" pitchFamily="18" charset="0"/>
                <a:sym typeface="Wingdings" pitchFamily="2" charset="2"/>
              </a:rPr>
              <a:t></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ndz</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a:p>
            <a:pPr>
              <a:defRPr/>
            </a:pPr>
            <a:r>
              <a:rPr lang="en-GB" dirty="0">
                <a:latin typeface="Times New Roman" pitchFamily="18" charset="0"/>
                <a:cs typeface="Times New Roman" pitchFamily="18" charset="0"/>
              </a:rPr>
              <a:t>	</a:t>
            </a:r>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Siciliano</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penzo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penso</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
        <p:nvSpPr>
          <p:cNvPr id="13321" name="TextBox 17"/>
          <p:cNvSpPr txBox="1">
            <a:spLocks noChangeArrowheads="1"/>
          </p:cNvSpPr>
          <p:nvPr/>
        </p:nvSpPr>
        <p:spPr bwMode="auto">
          <a:xfrm>
            <a:off x="251520" y="260648"/>
            <a:ext cx="1261884" cy="369332"/>
          </a:xfrm>
          <a:prstGeom prst="rect">
            <a:avLst/>
          </a:prstGeom>
          <a:noFill/>
          <a:ln w="9525">
            <a:noFill/>
            <a:miter lim="800000"/>
            <a:headEnd/>
            <a:tailEnd/>
          </a:ln>
        </p:spPr>
        <p:txBody>
          <a:bodyPr wrap="none">
            <a:spAutoFit/>
          </a:bodyPr>
          <a:lstStyle/>
          <a:p>
            <a:r>
              <a:rPr lang="en-GB" b="1" cap="small" dirty="0" err="1" smtClean="0">
                <a:latin typeface="Times New Roman" pitchFamily="18" charset="0"/>
                <a:cs typeface="Times New Roman" pitchFamily="18" charset="0"/>
              </a:rPr>
              <a:t>Isoglosse</a:t>
            </a:r>
            <a:endParaRPr lang="en-GB" b="1" cap="small" dirty="0">
              <a:solidFill>
                <a:srgbClr val="FF0000"/>
              </a:solidFill>
              <a:latin typeface="Times New Roman" pitchFamily="18" charset="0"/>
              <a:cs typeface="Times New Roman" pitchFamily="18" charset="0"/>
            </a:endParaRPr>
          </a:p>
        </p:txBody>
      </p:sp>
      <p:sp>
        <p:nvSpPr>
          <p:cNvPr id="13" name="Left-Right Arrow 12"/>
          <p:cNvSpPr/>
          <p:nvPr/>
        </p:nvSpPr>
        <p:spPr>
          <a:xfrm rot="332342">
            <a:off x="4716904" y="1754471"/>
            <a:ext cx="2595018" cy="412624"/>
          </a:xfrm>
          <a:prstGeom prst="lef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La Spezia-Rimini line</a:t>
            </a:r>
            <a:endParaRPr lang="en-GB" sz="1600" dirty="0">
              <a:solidFill>
                <a:schemeClr val="tx1"/>
              </a:solidFill>
            </a:endParaRPr>
          </a:p>
        </p:txBody>
      </p:sp>
      <p:sp>
        <p:nvSpPr>
          <p:cNvPr id="14" name="Left-Right Arrow 13"/>
          <p:cNvSpPr/>
          <p:nvPr/>
        </p:nvSpPr>
        <p:spPr>
          <a:xfrm rot="18096256">
            <a:off x="5636649" y="2991741"/>
            <a:ext cx="2358701" cy="412624"/>
          </a:xfrm>
          <a:prstGeom prst="leftRightArrow">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Rome-</a:t>
            </a:r>
            <a:r>
              <a:rPr lang="en-GB" sz="1600" dirty="0" err="1" smtClean="0">
                <a:solidFill>
                  <a:schemeClr val="tx1"/>
                </a:solidFill>
              </a:rPr>
              <a:t>Ancona</a:t>
            </a:r>
            <a:r>
              <a:rPr lang="en-GB" sz="1600" dirty="0" smtClean="0">
                <a:solidFill>
                  <a:schemeClr val="tx1"/>
                </a:solidFill>
              </a:rPr>
              <a:t> line</a:t>
            </a:r>
            <a:endParaRPr lang="en-GB" sz="1600" dirty="0">
              <a:solidFill>
                <a:schemeClr val="tx1"/>
              </a:solidFill>
            </a:endParaRPr>
          </a:p>
        </p:txBody>
      </p:sp>
      <p:sp>
        <p:nvSpPr>
          <p:cNvPr id="22" name="Freeform 21"/>
          <p:cNvSpPr/>
          <p:nvPr/>
        </p:nvSpPr>
        <p:spPr>
          <a:xfrm>
            <a:off x="6588224" y="3501008"/>
            <a:ext cx="2364905" cy="1249017"/>
          </a:xfrm>
          <a:custGeom>
            <a:avLst/>
            <a:gdLst>
              <a:gd name="connsiteX0" fmla="*/ 2305878 w 2305878"/>
              <a:gd name="connsiteY0" fmla="*/ 0 h 1099930"/>
              <a:gd name="connsiteX1" fmla="*/ 1683026 w 2305878"/>
              <a:gd name="connsiteY1" fmla="*/ 742122 h 1099930"/>
              <a:gd name="connsiteX2" fmla="*/ 26504 w 2305878"/>
              <a:gd name="connsiteY2" fmla="*/ 1073426 h 1099930"/>
              <a:gd name="connsiteX3" fmla="*/ 26504 w 2305878"/>
              <a:gd name="connsiteY3" fmla="*/ 1073426 h 1099930"/>
              <a:gd name="connsiteX4" fmla="*/ 0 w 2305878"/>
              <a:gd name="connsiteY4" fmla="*/ 1099930 h 10999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5878" h="1099930">
                <a:moveTo>
                  <a:pt x="2305878" y="0"/>
                </a:moveTo>
                <a:cubicBezTo>
                  <a:pt x="2184400" y="281609"/>
                  <a:pt x="2062922" y="563218"/>
                  <a:pt x="1683026" y="742122"/>
                </a:cubicBezTo>
                <a:cubicBezTo>
                  <a:pt x="1303130" y="921026"/>
                  <a:pt x="26504" y="1073426"/>
                  <a:pt x="26504" y="1073426"/>
                </a:cubicBezTo>
                <a:lnTo>
                  <a:pt x="26504" y="1073426"/>
                </a:lnTo>
                <a:lnTo>
                  <a:pt x="0" y="1099930"/>
                </a:lnTo>
              </a:path>
            </a:pathLst>
          </a:custGeom>
          <a:ln>
            <a:solidFill>
              <a:srgbClr val="007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Rectangle 22"/>
          <p:cNvSpPr/>
          <p:nvPr/>
        </p:nvSpPr>
        <p:spPr>
          <a:xfrm>
            <a:off x="4860032" y="4653136"/>
            <a:ext cx="792088" cy="9864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p:cNvSpPr txBox="1"/>
          <p:nvPr/>
        </p:nvSpPr>
        <p:spPr>
          <a:xfrm>
            <a:off x="4716016" y="5589240"/>
            <a:ext cx="3685624" cy="923330"/>
          </a:xfrm>
          <a:prstGeom prst="rect">
            <a:avLst/>
          </a:prstGeom>
          <a:solidFill>
            <a:schemeClr val="bg1"/>
          </a:solidFill>
          <a:ln>
            <a:solidFill>
              <a:schemeClr val="bg1"/>
            </a:solidFill>
          </a:ln>
        </p:spPr>
        <p:txBody>
          <a:bodyPr wrap="none" rtlCol="0">
            <a:spAutoFit/>
          </a:bodyPr>
          <a:lstStyle/>
          <a:p>
            <a:r>
              <a:rPr lang="en-GB" b="1" dirty="0" err="1" smtClean="0">
                <a:solidFill>
                  <a:srgbClr val="007000"/>
                </a:solidFill>
                <a:latin typeface="Times New Roman" pitchFamily="18" charset="0"/>
                <a:cs typeface="Times New Roman" pitchFamily="18" charset="0"/>
              </a:rPr>
              <a:t>Isoglossa</a:t>
            </a:r>
            <a:r>
              <a:rPr lang="en-GB" b="1" dirty="0" smtClean="0">
                <a:solidFill>
                  <a:srgbClr val="007000"/>
                </a:solidFill>
                <a:latin typeface="Times New Roman" pitchFamily="18" charset="0"/>
                <a:cs typeface="Times New Roman" pitchFamily="18" charset="0"/>
              </a:rPr>
              <a:t> </a:t>
            </a:r>
            <a:r>
              <a:rPr lang="en-GB" b="1" dirty="0" err="1" smtClean="0">
                <a:solidFill>
                  <a:srgbClr val="007000"/>
                </a:solidFill>
                <a:latin typeface="Times New Roman" pitchFamily="18" charset="0"/>
                <a:cs typeface="Times New Roman" pitchFamily="18" charset="0"/>
              </a:rPr>
              <a:t>dell’estremo</a:t>
            </a:r>
            <a:r>
              <a:rPr lang="en-GB" b="1" dirty="0" smtClean="0">
                <a:solidFill>
                  <a:srgbClr val="007000"/>
                </a:solidFill>
                <a:latin typeface="Times New Roman" pitchFamily="18" charset="0"/>
                <a:cs typeface="Times New Roman" pitchFamily="18" charset="0"/>
              </a:rPr>
              <a:t> </a:t>
            </a:r>
            <a:r>
              <a:rPr lang="en-GB" b="1" dirty="0" err="1" smtClean="0">
                <a:solidFill>
                  <a:srgbClr val="007000"/>
                </a:solidFill>
                <a:latin typeface="Times New Roman" pitchFamily="18" charset="0"/>
                <a:cs typeface="Times New Roman" pitchFamily="18" charset="0"/>
              </a:rPr>
              <a:t>Sud</a:t>
            </a:r>
            <a:r>
              <a:rPr lang="en-GB" dirty="0" smtClean="0">
                <a:latin typeface="Times New Roman" pitchFamily="18" charset="0"/>
                <a:cs typeface="Times New Roman" pitchFamily="18" charset="0"/>
              </a:rPr>
              <a:t>: </a:t>
            </a:r>
          </a:p>
          <a:p>
            <a:r>
              <a:rPr lang="en-GB" dirty="0" err="1" smtClean="0">
                <a:latin typeface="Times New Roman" pitchFamily="18" charset="0"/>
                <a:cs typeface="Times New Roman" pitchFamily="18" charset="0"/>
              </a:rPr>
              <a:t>Isoglossa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importante</a:t>
            </a:r>
            <a:r>
              <a:rPr lang="en-GB" dirty="0" smtClean="0">
                <a:latin typeface="Times New Roman" pitchFamily="18" charset="0"/>
                <a:cs typeface="Times New Roman" pitchFamily="18" charset="0"/>
              </a:rPr>
              <a:t>, ma non come le</a:t>
            </a:r>
          </a:p>
          <a:p>
            <a:r>
              <a:rPr lang="en-GB" dirty="0" err="1" smtClean="0">
                <a:latin typeface="Times New Roman" pitchFamily="18" charset="0"/>
                <a:cs typeface="Times New Roman" pitchFamily="18" charset="0"/>
              </a:rPr>
              <a:t>altre</a:t>
            </a:r>
            <a:r>
              <a:rPr lang="en-GB" dirty="0" smtClean="0">
                <a:latin typeface="Times New Roman" pitchFamily="18" charset="0"/>
                <a:cs typeface="Times New Roman" pitchFamily="18" charset="0"/>
              </a:rPr>
              <a:t> due.</a:t>
            </a:r>
          </a:p>
        </p:txBody>
      </p:sp>
      <p:sp>
        <p:nvSpPr>
          <p:cNvPr id="25" name="Rectangle 24"/>
          <p:cNvSpPr/>
          <p:nvPr/>
        </p:nvSpPr>
        <p:spPr>
          <a:xfrm>
            <a:off x="6516216" y="5373216"/>
            <a:ext cx="216024"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7" name="Straight Arrow Connector 26"/>
          <p:cNvCxnSpPr/>
          <p:nvPr/>
        </p:nvCxnSpPr>
        <p:spPr>
          <a:xfrm flipV="1">
            <a:off x="5796136" y="5229200"/>
            <a:ext cx="936104" cy="360040"/>
          </a:xfrm>
          <a:prstGeom prst="straightConnector1">
            <a:avLst/>
          </a:prstGeom>
          <a:ln>
            <a:solidFill>
              <a:srgbClr val="007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ppt_x"/>
                                          </p:val>
                                        </p:tav>
                                        <p:tav tm="100000">
                                          <p:val>
                                            <p:strVal val="#ppt_x"/>
                                          </p:val>
                                        </p:tav>
                                      </p:tavLst>
                                    </p:anim>
                                    <p:anim calcmode="lin" valueType="num">
                                      <p:cBhvr additive="base">
                                        <p:cTn id="2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P spid="13" grpId="0" animBg="1"/>
      <p:bldP spid="14" grpId="0" animBg="1"/>
      <p:bldP spid="22" grpId="0" animBg="1"/>
      <p:bldP spid="2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12" name="TextBox 11"/>
          <p:cNvSpPr txBox="1"/>
          <p:nvPr/>
        </p:nvSpPr>
        <p:spPr>
          <a:xfrm>
            <a:off x="3222410" y="1700808"/>
            <a:ext cx="2457148" cy="646331"/>
          </a:xfrm>
          <a:prstGeom prst="rect">
            <a:avLst/>
          </a:prstGeom>
          <a:noFill/>
        </p:spPr>
        <p:txBody>
          <a:bodyPr wrap="none" rtlCol="0">
            <a:spAutoFit/>
          </a:bodyPr>
          <a:lstStyle/>
          <a:p>
            <a:pPr algn="ctr"/>
            <a:r>
              <a:rPr lang="en-GB" b="1" cap="small" dirty="0" err="1" smtClean="0">
                <a:solidFill>
                  <a:srgbClr val="FF0000"/>
                </a:solidFill>
                <a:latin typeface="Times New Roman" pitchFamily="18" charset="0"/>
                <a:cs typeface="Times New Roman" pitchFamily="18" charset="0"/>
              </a:rPr>
              <a:t>Mutua</a:t>
            </a:r>
            <a:r>
              <a:rPr lang="en-GB" b="1" cap="small" dirty="0" smtClean="0">
                <a:solidFill>
                  <a:srgbClr val="FF0000"/>
                </a:solidFill>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Interferenza</a:t>
            </a:r>
            <a:endParaRPr lang="en-GB" b="1" cap="small" dirty="0" smtClean="0">
              <a:solidFill>
                <a:srgbClr val="FF0000"/>
              </a:solidFill>
              <a:latin typeface="Times New Roman" pitchFamily="18" charset="0"/>
              <a:cs typeface="Times New Roman" pitchFamily="18" charset="0"/>
            </a:endParaRPr>
          </a:p>
          <a:p>
            <a:pPr algn="ct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Telmon</a:t>
            </a:r>
            <a:r>
              <a:rPr lang="en-GB" dirty="0" smtClean="0">
                <a:latin typeface="Times New Roman" pitchFamily="18" charset="0"/>
                <a:cs typeface="Times New Roman" pitchFamily="18" charset="0"/>
              </a:rPr>
              <a:t> 1993: 101)</a:t>
            </a:r>
          </a:p>
        </p:txBody>
      </p:sp>
      <p:sp>
        <p:nvSpPr>
          <p:cNvPr id="13" name="TextBox 12"/>
          <p:cNvSpPr txBox="1"/>
          <p:nvPr/>
        </p:nvSpPr>
        <p:spPr>
          <a:xfrm>
            <a:off x="755576" y="3212976"/>
            <a:ext cx="1398781" cy="369332"/>
          </a:xfrm>
          <a:prstGeom prst="rect">
            <a:avLst/>
          </a:prstGeom>
          <a:noFill/>
        </p:spPr>
        <p:txBody>
          <a:bodyPr wrap="none" rtlCol="0">
            <a:spAutoFit/>
          </a:bodyPr>
          <a:lstStyle/>
          <a:p>
            <a:r>
              <a:rPr lang="en-GB" b="1" dirty="0" smtClean="0">
                <a:latin typeface="Times New Roman" pitchFamily="18" charset="0"/>
                <a:cs typeface="Times New Roman" pitchFamily="18" charset="0"/>
              </a:rPr>
              <a:t>DIALETTO</a:t>
            </a:r>
          </a:p>
        </p:txBody>
      </p:sp>
      <p:sp>
        <p:nvSpPr>
          <p:cNvPr id="14" name="TextBox 13"/>
          <p:cNvSpPr txBox="1"/>
          <p:nvPr/>
        </p:nvSpPr>
        <p:spPr>
          <a:xfrm>
            <a:off x="6804248" y="3212976"/>
            <a:ext cx="1334533" cy="369332"/>
          </a:xfrm>
          <a:prstGeom prst="rect">
            <a:avLst/>
          </a:prstGeom>
          <a:noFill/>
        </p:spPr>
        <p:txBody>
          <a:bodyPr wrap="none" rtlCol="0">
            <a:spAutoFit/>
          </a:bodyPr>
          <a:lstStyle/>
          <a:p>
            <a:r>
              <a:rPr lang="en-GB" b="1" dirty="0" smtClean="0">
                <a:latin typeface="Times New Roman" pitchFamily="18" charset="0"/>
                <a:cs typeface="Times New Roman" pitchFamily="18" charset="0"/>
              </a:rPr>
              <a:t>ITALIANO</a:t>
            </a:r>
          </a:p>
        </p:txBody>
      </p:sp>
      <p:sp>
        <p:nvSpPr>
          <p:cNvPr id="15" name="TextBox 14"/>
          <p:cNvSpPr txBox="1"/>
          <p:nvPr/>
        </p:nvSpPr>
        <p:spPr>
          <a:xfrm>
            <a:off x="3733555" y="2492896"/>
            <a:ext cx="1351652" cy="369332"/>
          </a:xfrm>
          <a:prstGeom prst="rect">
            <a:avLst/>
          </a:prstGeom>
          <a:noFill/>
        </p:spPr>
        <p:txBody>
          <a:bodyPr wrap="none" rtlCol="0">
            <a:spAutoFit/>
          </a:bodyPr>
          <a:lstStyle/>
          <a:p>
            <a:pPr algn="ctr"/>
            <a:r>
              <a:rPr lang="en-GB" b="1" dirty="0" err="1" smtClean="0">
                <a:solidFill>
                  <a:srgbClr val="0000FF"/>
                </a:solidFill>
                <a:latin typeface="Times New Roman" pitchFamily="18" charset="0"/>
                <a:cs typeface="Times New Roman" pitchFamily="18" charset="0"/>
              </a:rPr>
              <a:t>Intonazione</a:t>
            </a:r>
            <a:endParaRPr lang="en-GB" b="1" dirty="0" smtClean="0">
              <a:solidFill>
                <a:srgbClr val="0000FF"/>
              </a:solidFill>
              <a:latin typeface="Times New Roman" pitchFamily="18" charset="0"/>
              <a:cs typeface="Times New Roman" pitchFamily="18" charset="0"/>
            </a:endParaRPr>
          </a:p>
        </p:txBody>
      </p:sp>
      <p:sp>
        <p:nvSpPr>
          <p:cNvPr id="16" name="Right Arrow 15"/>
          <p:cNvSpPr/>
          <p:nvPr/>
        </p:nvSpPr>
        <p:spPr>
          <a:xfrm>
            <a:off x="2267744" y="2636912"/>
            <a:ext cx="978408" cy="14401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Left-Right Arrow 16"/>
          <p:cNvSpPr/>
          <p:nvPr/>
        </p:nvSpPr>
        <p:spPr>
          <a:xfrm>
            <a:off x="2267744" y="3501008"/>
            <a:ext cx="1008112" cy="144016"/>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ight Arrow 17"/>
          <p:cNvSpPr/>
          <p:nvPr/>
        </p:nvSpPr>
        <p:spPr>
          <a:xfrm>
            <a:off x="5508104" y="2636912"/>
            <a:ext cx="978408" cy="14401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ight Arrow 18"/>
          <p:cNvSpPr/>
          <p:nvPr/>
        </p:nvSpPr>
        <p:spPr>
          <a:xfrm>
            <a:off x="2267744" y="2924944"/>
            <a:ext cx="978408" cy="14401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ight Arrow 19"/>
          <p:cNvSpPr/>
          <p:nvPr/>
        </p:nvSpPr>
        <p:spPr>
          <a:xfrm>
            <a:off x="5508104" y="2924944"/>
            <a:ext cx="978408" cy="14401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ight Arrow 20"/>
          <p:cNvSpPr/>
          <p:nvPr/>
        </p:nvSpPr>
        <p:spPr>
          <a:xfrm rot="10800000">
            <a:off x="2267744" y="3212976"/>
            <a:ext cx="978408" cy="144016"/>
          </a:xfrm>
          <a:prstGeom prst="rightArrow">
            <a:avLst/>
          </a:prstGeom>
          <a:solidFill>
            <a:srgbClr val="3BE55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ight Arrow 22"/>
          <p:cNvSpPr/>
          <p:nvPr/>
        </p:nvSpPr>
        <p:spPr>
          <a:xfrm rot="10800000">
            <a:off x="5508104" y="3212976"/>
            <a:ext cx="978408" cy="144016"/>
          </a:xfrm>
          <a:prstGeom prst="rightArrow">
            <a:avLst/>
          </a:prstGeom>
          <a:solidFill>
            <a:srgbClr val="3BE55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Left-Right Arrow 23"/>
          <p:cNvSpPr/>
          <p:nvPr/>
        </p:nvSpPr>
        <p:spPr>
          <a:xfrm>
            <a:off x="2267744" y="3789040"/>
            <a:ext cx="1008112" cy="144016"/>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Left-Right Arrow 24"/>
          <p:cNvSpPr/>
          <p:nvPr/>
        </p:nvSpPr>
        <p:spPr>
          <a:xfrm>
            <a:off x="5508104" y="3789040"/>
            <a:ext cx="1008112" cy="144016"/>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Left-Right Arrow 25"/>
          <p:cNvSpPr/>
          <p:nvPr/>
        </p:nvSpPr>
        <p:spPr>
          <a:xfrm>
            <a:off x="5508104" y="3501008"/>
            <a:ext cx="1008112" cy="144016"/>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ight Arrow 27"/>
          <p:cNvSpPr/>
          <p:nvPr/>
        </p:nvSpPr>
        <p:spPr>
          <a:xfrm>
            <a:off x="2267744" y="4077072"/>
            <a:ext cx="978408" cy="14401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ight Arrow 28"/>
          <p:cNvSpPr/>
          <p:nvPr/>
        </p:nvSpPr>
        <p:spPr>
          <a:xfrm>
            <a:off x="5508104" y="4077072"/>
            <a:ext cx="978408" cy="14401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p:cNvSpPr txBox="1"/>
          <p:nvPr/>
        </p:nvSpPr>
        <p:spPr>
          <a:xfrm>
            <a:off x="3851920" y="2780928"/>
            <a:ext cx="1206421" cy="369332"/>
          </a:xfrm>
          <a:prstGeom prst="rect">
            <a:avLst/>
          </a:prstGeom>
          <a:noFill/>
        </p:spPr>
        <p:txBody>
          <a:bodyPr wrap="none" rtlCol="0">
            <a:spAutoFit/>
          </a:bodyPr>
          <a:lstStyle/>
          <a:p>
            <a:r>
              <a:rPr lang="en-GB" b="1" dirty="0" err="1" smtClean="0">
                <a:solidFill>
                  <a:srgbClr val="0000FF"/>
                </a:solidFill>
                <a:latin typeface="Times New Roman" pitchFamily="18" charset="0"/>
                <a:cs typeface="Times New Roman" pitchFamily="18" charset="0"/>
              </a:rPr>
              <a:t>Pronuncia</a:t>
            </a:r>
            <a:endParaRPr lang="en-GB" b="1" dirty="0" smtClean="0">
              <a:solidFill>
                <a:srgbClr val="0000FF"/>
              </a:solidFill>
              <a:latin typeface="Times New Roman" pitchFamily="18" charset="0"/>
              <a:cs typeface="Times New Roman" pitchFamily="18" charset="0"/>
            </a:endParaRPr>
          </a:p>
        </p:txBody>
      </p:sp>
      <p:sp>
        <p:nvSpPr>
          <p:cNvPr id="31" name="TextBox 30"/>
          <p:cNvSpPr txBox="1"/>
          <p:nvPr/>
        </p:nvSpPr>
        <p:spPr>
          <a:xfrm>
            <a:off x="3707904" y="3068960"/>
            <a:ext cx="1287532" cy="369332"/>
          </a:xfrm>
          <a:prstGeom prst="rect">
            <a:avLst/>
          </a:prstGeom>
          <a:noFill/>
        </p:spPr>
        <p:txBody>
          <a:bodyPr wrap="none" rtlCol="0">
            <a:spAutoFit/>
          </a:bodyPr>
          <a:lstStyle/>
          <a:p>
            <a:r>
              <a:rPr lang="en-GB" b="1" dirty="0" err="1" smtClean="0">
                <a:solidFill>
                  <a:srgbClr val="0000FF"/>
                </a:solidFill>
                <a:latin typeface="Times New Roman" pitchFamily="18" charset="0"/>
                <a:cs typeface="Times New Roman" pitchFamily="18" charset="0"/>
              </a:rPr>
              <a:t>Morfologia</a:t>
            </a:r>
            <a:endParaRPr lang="en-GB" b="1" dirty="0" smtClean="0">
              <a:solidFill>
                <a:srgbClr val="0000FF"/>
              </a:solidFill>
              <a:latin typeface="Times New Roman" pitchFamily="18" charset="0"/>
              <a:cs typeface="Times New Roman" pitchFamily="18" charset="0"/>
            </a:endParaRPr>
          </a:p>
        </p:txBody>
      </p:sp>
      <p:sp>
        <p:nvSpPr>
          <p:cNvPr id="32" name="TextBox 31"/>
          <p:cNvSpPr txBox="1"/>
          <p:nvPr/>
        </p:nvSpPr>
        <p:spPr>
          <a:xfrm>
            <a:off x="3923928" y="3356992"/>
            <a:ext cx="992579" cy="369332"/>
          </a:xfrm>
          <a:prstGeom prst="rect">
            <a:avLst/>
          </a:prstGeom>
          <a:noFill/>
        </p:spPr>
        <p:txBody>
          <a:bodyPr wrap="none" rtlCol="0">
            <a:spAutoFit/>
          </a:bodyPr>
          <a:lstStyle/>
          <a:p>
            <a:r>
              <a:rPr lang="en-GB" b="1" dirty="0" err="1" smtClean="0">
                <a:solidFill>
                  <a:srgbClr val="0000FF"/>
                </a:solidFill>
                <a:latin typeface="Times New Roman" pitchFamily="18" charset="0"/>
                <a:cs typeface="Times New Roman" pitchFamily="18" charset="0"/>
              </a:rPr>
              <a:t>Syntassi</a:t>
            </a:r>
            <a:endParaRPr lang="en-GB" b="1" dirty="0" smtClean="0">
              <a:solidFill>
                <a:srgbClr val="0000FF"/>
              </a:solidFill>
              <a:latin typeface="Times New Roman" pitchFamily="18" charset="0"/>
              <a:cs typeface="Times New Roman" pitchFamily="18" charset="0"/>
            </a:endParaRPr>
          </a:p>
        </p:txBody>
      </p:sp>
      <p:sp>
        <p:nvSpPr>
          <p:cNvPr id="33" name="TextBox 32"/>
          <p:cNvSpPr txBox="1"/>
          <p:nvPr/>
        </p:nvSpPr>
        <p:spPr>
          <a:xfrm>
            <a:off x="3923928" y="3645024"/>
            <a:ext cx="902811" cy="369332"/>
          </a:xfrm>
          <a:prstGeom prst="rect">
            <a:avLst/>
          </a:prstGeom>
          <a:noFill/>
        </p:spPr>
        <p:txBody>
          <a:bodyPr wrap="none" rtlCol="0">
            <a:spAutoFit/>
          </a:bodyPr>
          <a:lstStyle/>
          <a:p>
            <a:r>
              <a:rPr lang="en-GB" b="1" dirty="0" err="1" smtClean="0">
                <a:solidFill>
                  <a:srgbClr val="0000FF"/>
                </a:solidFill>
                <a:latin typeface="Times New Roman" pitchFamily="18" charset="0"/>
                <a:cs typeface="Times New Roman" pitchFamily="18" charset="0"/>
              </a:rPr>
              <a:t>Lessico</a:t>
            </a:r>
            <a:endParaRPr lang="en-GB" b="1" dirty="0" smtClean="0">
              <a:solidFill>
                <a:srgbClr val="0000FF"/>
              </a:solidFill>
              <a:latin typeface="Times New Roman" pitchFamily="18" charset="0"/>
              <a:cs typeface="Times New Roman" pitchFamily="18" charset="0"/>
            </a:endParaRPr>
          </a:p>
        </p:txBody>
      </p:sp>
      <p:sp>
        <p:nvSpPr>
          <p:cNvPr id="34" name="TextBox 33"/>
          <p:cNvSpPr txBox="1"/>
          <p:nvPr/>
        </p:nvSpPr>
        <p:spPr>
          <a:xfrm>
            <a:off x="3779912" y="3933056"/>
            <a:ext cx="1326004" cy="369332"/>
          </a:xfrm>
          <a:prstGeom prst="rect">
            <a:avLst/>
          </a:prstGeom>
          <a:noFill/>
        </p:spPr>
        <p:txBody>
          <a:bodyPr wrap="none" rtlCol="0">
            <a:spAutoFit/>
          </a:bodyPr>
          <a:lstStyle/>
          <a:p>
            <a:r>
              <a:rPr lang="en-GB" b="1" dirty="0" err="1" smtClean="0">
                <a:solidFill>
                  <a:srgbClr val="0000FF"/>
                </a:solidFill>
                <a:latin typeface="Times New Roman" pitchFamily="18" charset="0"/>
                <a:cs typeface="Times New Roman" pitchFamily="18" charset="0"/>
              </a:rPr>
              <a:t>Fraseologia</a:t>
            </a:r>
            <a:endParaRPr lang="en-GB" b="1" dirty="0" smtClean="0">
              <a:solidFill>
                <a:srgbClr val="0000FF"/>
              </a:solidFill>
              <a:latin typeface="Times New Roman" pitchFamily="18" charset="0"/>
              <a:cs typeface="Times New Roman" pitchFamily="18" charset="0"/>
            </a:endParaRPr>
          </a:p>
        </p:txBody>
      </p:sp>
      <p:sp>
        <p:nvSpPr>
          <p:cNvPr id="39" name="TextBox 38"/>
          <p:cNvSpPr txBox="1"/>
          <p:nvPr/>
        </p:nvSpPr>
        <p:spPr>
          <a:xfrm>
            <a:off x="323528" y="404664"/>
            <a:ext cx="8318303" cy="646331"/>
          </a:xfrm>
          <a:prstGeom prst="rect">
            <a:avLst/>
          </a:prstGeom>
          <a:noFill/>
        </p:spPr>
        <p:txBody>
          <a:bodyPr wrap="none" rtlCol="0">
            <a:spAutoFit/>
          </a:bodyPr>
          <a:lstStyle/>
          <a:p>
            <a:r>
              <a:rPr lang="en-GB" b="1" cap="small" dirty="0" err="1" smtClean="0">
                <a:solidFill>
                  <a:srgbClr val="0000FF"/>
                </a:solidFill>
                <a:latin typeface="Times New Roman" pitchFamily="18" charset="0"/>
                <a:cs typeface="Times New Roman" pitchFamily="18" charset="0"/>
              </a:rPr>
              <a:t>Interferenza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l’influenza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una</a:t>
            </a:r>
            <a:r>
              <a:rPr lang="en-GB" dirty="0" smtClean="0">
                <a:latin typeface="Times New Roman" pitchFamily="18" charset="0"/>
                <a:cs typeface="Times New Roman" pitchFamily="18" charset="0"/>
              </a:rPr>
              <a:t> lingua (</a:t>
            </a:r>
            <a:r>
              <a:rPr lang="en-GB" dirty="0" err="1" smtClean="0">
                <a:latin typeface="Times New Roman" pitchFamily="18" charset="0"/>
                <a:cs typeface="Times New Roman" pitchFamily="18" charset="0"/>
              </a:rPr>
              <a:t>dialetto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variet</a:t>
            </a:r>
            <a:r>
              <a:rPr lang="en-GB" dirty="0" err="1" smtClean="0">
                <a:latin typeface="Times New Roman"/>
                <a:cs typeface="Times New Roman"/>
              </a:rPr>
              <a:t>à</a:t>
            </a:r>
            <a:r>
              <a:rPr lang="en-GB" dirty="0" smtClean="0">
                <a:latin typeface="Times New Roman"/>
                <a:cs typeface="Times New Roman"/>
              </a:rPr>
              <a:t>) </a:t>
            </a:r>
            <a:r>
              <a:rPr lang="en-GB" dirty="0" err="1" smtClean="0">
                <a:latin typeface="Times New Roman"/>
                <a:cs typeface="Times New Roman"/>
              </a:rPr>
              <a:t>su</a:t>
            </a:r>
            <a:r>
              <a:rPr lang="en-GB" dirty="0" smtClean="0">
                <a:latin typeface="Times New Roman"/>
                <a:cs typeface="Times New Roman"/>
              </a:rPr>
              <a:t> </a:t>
            </a:r>
            <a:r>
              <a:rPr lang="en-GB" dirty="0" err="1" smtClean="0">
                <a:latin typeface="Times New Roman"/>
                <a:cs typeface="Times New Roman"/>
              </a:rPr>
              <a:t>un’altra</a:t>
            </a:r>
            <a:r>
              <a:rPr lang="en-GB" dirty="0" smtClean="0">
                <a:latin typeface="Times New Roman"/>
                <a:cs typeface="Times New Roman"/>
              </a:rPr>
              <a:t> lingua (</a:t>
            </a:r>
            <a:r>
              <a:rPr lang="en-GB" dirty="0" err="1" smtClean="0">
                <a:latin typeface="Times New Roman"/>
                <a:cs typeface="Times New Roman"/>
              </a:rPr>
              <a:t>dialetto</a:t>
            </a:r>
            <a:r>
              <a:rPr lang="en-GB" dirty="0" smtClean="0">
                <a:latin typeface="Times New Roman"/>
                <a:cs typeface="Times New Roman"/>
              </a:rPr>
              <a:t>, </a:t>
            </a:r>
          </a:p>
          <a:p>
            <a:r>
              <a:rPr lang="en-GB" dirty="0" err="1" smtClean="0">
                <a:latin typeface="Times New Roman"/>
                <a:cs typeface="Times New Roman"/>
              </a:rPr>
              <a:t>varietà</a:t>
            </a:r>
            <a:r>
              <a:rPr lang="en-GB" dirty="0" smtClean="0">
                <a:latin typeface="Times New Roman"/>
                <a:cs typeface="Times New Roman"/>
              </a:rPr>
              <a:t>).</a:t>
            </a:r>
            <a:endParaRPr lang="en-GB" dirty="0" smtClean="0">
              <a:latin typeface="Times New Roman" pitchFamily="18" charset="0"/>
              <a:cs typeface="Times New Roman" pitchFamily="18" charset="0"/>
            </a:endParaRPr>
          </a:p>
        </p:txBody>
      </p:sp>
      <p:sp>
        <p:nvSpPr>
          <p:cNvPr id="40" name="TextBox 39"/>
          <p:cNvSpPr txBox="1"/>
          <p:nvPr/>
        </p:nvSpPr>
        <p:spPr>
          <a:xfrm>
            <a:off x="323528" y="980728"/>
            <a:ext cx="8379217" cy="646331"/>
          </a:xfrm>
          <a:prstGeom prst="rect">
            <a:avLst/>
          </a:prstGeom>
          <a:noFill/>
        </p:spPr>
        <p:txBody>
          <a:bodyPr wrap="none" rtlCol="0">
            <a:spAutoFit/>
          </a:bodyPr>
          <a:lstStyle/>
          <a:p>
            <a:r>
              <a:rPr lang="en-GB" b="1" cap="small" dirty="0" err="1" smtClean="0">
                <a:solidFill>
                  <a:srgbClr val="0000FF"/>
                </a:solidFill>
                <a:latin typeface="Times New Roman" pitchFamily="18" charset="0"/>
                <a:cs typeface="Times New Roman" pitchFamily="18" charset="0"/>
              </a:rPr>
              <a:t>Ipercorrettismo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l’applicazione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una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regola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grammaticale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a:t>
            </a:r>
            <a:r>
              <a:rPr lang="en-GB" dirty="0" smtClean="0">
                <a:latin typeface="Times New Roman"/>
                <a:cs typeface="Times New Roman"/>
              </a:rPr>
              <a:t>è </a:t>
            </a:r>
            <a:r>
              <a:rPr lang="en-GB" dirty="0" err="1" smtClean="0">
                <a:latin typeface="Times New Roman"/>
                <a:cs typeface="Times New Roman"/>
              </a:rPr>
              <a:t>percepita</a:t>
            </a:r>
            <a:r>
              <a:rPr lang="en-GB" dirty="0" smtClean="0">
                <a:latin typeface="Times New Roman"/>
                <a:cs typeface="Times New Roman"/>
              </a:rPr>
              <a:t> in </a:t>
            </a:r>
            <a:r>
              <a:rPr lang="en-GB" dirty="0" err="1" smtClean="0">
                <a:latin typeface="Times New Roman"/>
                <a:cs typeface="Times New Roman"/>
              </a:rPr>
              <a:t>modo</a:t>
            </a:r>
            <a:r>
              <a:rPr lang="en-GB" dirty="0" smtClean="0">
                <a:latin typeface="Times New Roman"/>
                <a:cs typeface="Times New Roman"/>
              </a:rPr>
              <a:t> </a:t>
            </a:r>
          </a:p>
          <a:p>
            <a:r>
              <a:rPr lang="en-GB" dirty="0" err="1" smtClean="0">
                <a:latin typeface="Times New Roman"/>
                <a:cs typeface="Times New Roman"/>
              </a:rPr>
              <a:t>sbagliato</a:t>
            </a:r>
            <a:r>
              <a:rPr lang="en-GB" dirty="0" smtClean="0">
                <a:latin typeface="Times New Roman"/>
                <a:cs typeface="Times New Roman"/>
              </a:rPr>
              <a:t> ma </a:t>
            </a:r>
            <a:r>
              <a:rPr lang="en-GB" dirty="0" err="1" smtClean="0">
                <a:latin typeface="Times New Roman"/>
                <a:cs typeface="Times New Roman"/>
              </a:rPr>
              <a:t>viene</a:t>
            </a:r>
            <a:r>
              <a:rPr lang="en-GB" dirty="0" smtClean="0">
                <a:latin typeface="Times New Roman"/>
                <a:cs typeface="Times New Roman"/>
              </a:rPr>
              <a:t> </a:t>
            </a:r>
            <a:r>
              <a:rPr lang="en-GB" dirty="0" err="1" smtClean="0">
                <a:latin typeface="Times New Roman"/>
                <a:cs typeface="Times New Roman"/>
              </a:rPr>
              <a:t>utilizzata</a:t>
            </a:r>
            <a:r>
              <a:rPr lang="en-GB" dirty="0" smtClean="0">
                <a:latin typeface="Times New Roman"/>
                <a:cs typeface="Times New Roman"/>
              </a:rPr>
              <a:t> </a:t>
            </a:r>
            <a:r>
              <a:rPr lang="en-GB" dirty="0" err="1" smtClean="0">
                <a:latin typeface="Times New Roman"/>
                <a:cs typeface="Times New Roman"/>
              </a:rPr>
              <a:t>ed</a:t>
            </a:r>
            <a:r>
              <a:rPr lang="en-GB" dirty="0" smtClean="0">
                <a:latin typeface="Times New Roman"/>
                <a:cs typeface="Times New Roman"/>
              </a:rPr>
              <a:t> </a:t>
            </a:r>
            <a:r>
              <a:rPr lang="en-GB" dirty="0" err="1" smtClean="0">
                <a:latin typeface="Times New Roman"/>
                <a:cs typeface="Times New Roman"/>
              </a:rPr>
              <a:t>estesa</a:t>
            </a:r>
            <a:r>
              <a:rPr lang="en-GB" dirty="0" smtClean="0">
                <a:latin typeface="Times New Roman"/>
                <a:cs typeface="Times New Roman"/>
              </a:rPr>
              <a:t> </a:t>
            </a:r>
            <a:r>
              <a:rPr lang="en-GB" dirty="0" err="1" smtClean="0">
                <a:latin typeface="Times New Roman"/>
                <a:cs typeface="Times New Roman"/>
              </a:rPr>
              <a:t>all’uso</a:t>
            </a:r>
            <a:r>
              <a:rPr lang="en-GB" dirty="0" smtClean="0">
                <a:latin typeface="Times New Roman"/>
                <a:cs typeface="Times New Roman"/>
              </a:rPr>
              <a:t> </a:t>
            </a:r>
            <a:r>
              <a:rPr lang="en-GB" dirty="0" err="1" smtClean="0">
                <a:latin typeface="Times New Roman"/>
                <a:cs typeface="Times New Roman"/>
              </a:rPr>
              <a:t>linguistico</a:t>
            </a:r>
            <a:r>
              <a:rPr lang="en-GB" dirty="0" smtClean="0">
                <a:latin typeface="Times New Roman"/>
                <a:cs typeface="Times New Roman"/>
              </a:rPr>
              <a:t>. </a:t>
            </a:r>
            <a:endParaRPr lang="en-GB" dirty="0" smtClean="0">
              <a:latin typeface="Times New Roman" pitchFamily="18" charset="0"/>
              <a:cs typeface="Times New Roman" pitchFamily="18" charset="0"/>
            </a:endParaRPr>
          </a:p>
        </p:txBody>
      </p:sp>
      <p:sp>
        <p:nvSpPr>
          <p:cNvPr id="41" name="TextBox 40"/>
          <p:cNvSpPr txBox="1"/>
          <p:nvPr/>
        </p:nvSpPr>
        <p:spPr>
          <a:xfrm>
            <a:off x="323528" y="4509120"/>
            <a:ext cx="2460930"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Dialetto</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italianizzato</a:t>
            </a:r>
            <a:r>
              <a:rPr lang="en-GB" b="1" dirty="0" smtClean="0">
                <a:latin typeface="Times New Roman" pitchFamily="18" charset="0"/>
                <a:cs typeface="Times New Roman" pitchFamily="18" charset="0"/>
              </a:rPr>
              <a:t>”</a:t>
            </a:r>
            <a:endParaRPr lang="en-GB" b="1" dirty="0">
              <a:latin typeface="Times New Roman" pitchFamily="18" charset="0"/>
              <a:cs typeface="Times New Roman" pitchFamily="18" charset="0"/>
            </a:endParaRPr>
          </a:p>
        </p:txBody>
      </p:sp>
      <p:graphicFrame>
        <p:nvGraphicFramePr>
          <p:cNvPr id="42" name="Content Placeholder 5"/>
          <p:cNvGraphicFramePr>
            <a:graphicFrameLocks noGrp="1"/>
          </p:cNvGraphicFramePr>
          <p:nvPr>
            <p:ph idx="1"/>
          </p:nvPr>
        </p:nvGraphicFramePr>
        <p:xfrm>
          <a:off x="3419872" y="4797152"/>
          <a:ext cx="5184576" cy="1828800"/>
        </p:xfrm>
        <a:graphic>
          <a:graphicData uri="http://schemas.openxmlformats.org/drawingml/2006/table">
            <a:tbl>
              <a:tblPr>
                <a:tableStyleId>{5C22544A-7EE6-4342-B048-85BDC9FD1C3A}</a:tableStyleId>
              </a:tblPr>
              <a:tblGrid>
                <a:gridCol w="2592288"/>
                <a:gridCol w="2592288"/>
              </a:tblGrid>
              <a:tr h="314326">
                <a:tc>
                  <a:txBody>
                    <a:bodyPr/>
                    <a:lstStyle/>
                    <a:p>
                      <a:pPr algn="ctr"/>
                      <a:r>
                        <a:rPr lang="en-GB" b="1" dirty="0" err="1" smtClean="0">
                          <a:latin typeface="Times New Roman" pitchFamily="18" charset="0"/>
                          <a:cs typeface="Times New Roman" pitchFamily="18" charset="0"/>
                        </a:rPr>
                        <a:t>Originali</a:t>
                      </a:r>
                      <a:endParaRPr lang="en-GB" b="1" dirty="0">
                        <a:latin typeface="Times New Roman" pitchFamily="18" charset="0"/>
                        <a:cs typeface="Times New Roman" pitchFamily="18" charset="0"/>
                      </a:endParaRPr>
                    </a:p>
                  </a:txBody>
                  <a:tcPr>
                    <a:lnL w="28575" cap="flat" cmpd="sng" algn="ctr">
                      <a:solidFill>
                        <a:srgbClr val="FF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BE5FF"/>
                    </a:solidFill>
                  </a:tcPr>
                </a:tc>
                <a:tc>
                  <a:txBody>
                    <a:bodyPr/>
                    <a:lstStyle/>
                    <a:p>
                      <a:pPr algn="ctr"/>
                      <a:r>
                        <a:rPr lang="en-GB" b="1" dirty="0" err="1" smtClean="0">
                          <a:latin typeface="Times New Roman" pitchFamily="18" charset="0"/>
                          <a:cs typeface="Times New Roman" pitchFamily="18" charset="0"/>
                        </a:rPr>
                        <a:t>Moderne</a:t>
                      </a:r>
                      <a:endParaRPr lang="en-GB" b="1" dirty="0">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BE5FF"/>
                    </a:solidFill>
                  </a:tcPr>
                </a:tc>
              </a:tr>
              <a:tr h="314326">
                <a:tc>
                  <a:txBody>
                    <a:bodyPr/>
                    <a:lstStyle/>
                    <a:p>
                      <a:pPr algn="ctr"/>
                      <a:r>
                        <a:rPr lang="en-GB" sz="1800" kern="1200" dirty="0" err="1" smtClean="0">
                          <a:solidFill>
                            <a:schemeClr val="dk1"/>
                          </a:solidFill>
                          <a:latin typeface="Times New Roman" pitchFamily="18" charset="0"/>
                          <a:ea typeface="+mn-ea"/>
                          <a:cs typeface="Times New Roman" pitchFamily="18" charset="0"/>
                        </a:rPr>
                        <a:t>trubberi</a:t>
                      </a:r>
                      <a:r>
                        <a:rPr lang="en-GB" sz="1800" kern="1200" dirty="0" smtClean="0">
                          <a:solidFill>
                            <a:schemeClr val="dk1"/>
                          </a:solidFill>
                          <a:latin typeface="Times New Roman" pitchFamily="18" charset="0"/>
                          <a:ea typeface="+mn-ea"/>
                          <a:cs typeface="Times New Roman" pitchFamily="18" charset="0"/>
                        </a:rPr>
                        <a:t> </a:t>
                      </a:r>
                      <a:endParaRPr lang="en-GB" dirty="0">
                        <a:latin typeface="Times New Roman" pitchFamily="18" charset="0"/>
                        <a:cs typeface="Times New Roman" pitchFamily="18" charset="0"/>
                      </a:endParaRPr>
                    </a:p>
                  </a:txBody>
                  <a:tcPr>
                    <a:lnL w="28575" cap="flat" cmpd="sng" algn="ctr">
                      <a:solidFill>
                        <a:srgbClr val="FF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BE5FF"/>
                    </a:solidFill>
                  </a:tcPr>
                </a:tc>
                <a:tc>
                  <a:txBody>
                    <a:bodyPr/>
                    <a:lstStyle/>
                    <a:p>
                      <a:pPr algn="ctr"/>
                      <a:r>
                        <a:rPr lang="en-GB" sz="1800" kern="1200" dirty="0" err="1" smtClean="0">
                          <a:solidFill>
                            <a:schemeClr val="dk1"/>
                          </a:solidFill>
                          <a:latin typeface="Times New Roman" pitchFamily="18" charset="0"/>
                          <a:ea typeface="+mn-ea"/>
                          <a:cs typeface="Times New Roman" pitchFamily="18" charset="0"/>
                        </a:rPr>
                        <a:t>tuvagghia</a:t>
                      </a:r>
                      <a:endParaRPr lang="en-GB" dirty="0">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BE5FF"/>
                    </a:solidFill>
                  </a:tcPr>
                </a:tc>
              </a:tr>
              <a:tr h="314326">
                <a:tc>
                  <a:txBody>
                    <a:bodyPr/>
                    <a:lstStyle/>
                    <a:p>
                      <a:pPr algn="ctr"/>
                      <a:r>
                        <a:rPr lang="en-GB" sz="1800" kern="1200" dirty="0" err="1" smtClean="0">
                          <a:solidFill>
                            <a:schemeClr val="dk1"/>
                          </a:solidFill>
                          <a:latin typeface="Times New Roman" pitchFamily="18" charset="0"/>
                          <a:ea typeface="+mn-ea"/>
                          <a:cs typeface="Times New Roman" pitchFamily="18" charset="0"/>
                        </a:rPr>
                        <a:t>cacuocciuli</a:t>
                      </a:r>
                      <a:r>
                        <a:rPr lang="en-GB" sz="1800" kern="1200" dirty="0" smtClean="0">
                          <a:solidFill>
                            <a:schemeClr val="dk1"/>
                          </a:solidFill>
                          <a:latin typeface="Times New Roman" pitchFamily="18" charset="0"/>
                          <a:ea typeface="+mn-ea"/>
                          <a:cs typeface="Times New Roman" pitchFamily="18" charset="0"/>
                        </a:rPr>
                        <a:t> </a:t>
                      </a:r>
                      <a:endParaRPr lang="en-GB" dirty="0">
                        <a:latin typeface="Times New Roman" pitchFamily="18" charset="0"/>
                        <a:cs typeface="Times New Roman" pitchFamily="18" charset="0"/>
                      </a:endParaRPr>
                    </a:p>
                  </a:txBody>
                  <a:tcPr>
                    <a:lnL w="28575" cap="flat" cmpd="sng" algn="ctr">
                      <a:solidFill>
                        <a:srgbClr val="FF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BE5FF"/>
                    </a:solidFill>
                  </a:tcPr>
                </a:tc>
                <a:tc>
                  <a:txBody>
                    <a:bodyPr/>
                    <a:lstStyle/>
                    <a:p>
                      <a:pPr algn="ctr"/>
                      <a:r>
                        <a:rPr lang="en-GB" sz="1800" kern="1200" dirty="0" err="1" smtClean="0">
                          <a:solidFill>
                            <a:schemeClr val="dk1"/>
                          </a:solidFill>
                          <a:latin typeface="Times New Roman" pitchFamily="18" charset="0"/>
                          <a:ea typeface="+mn-ea"/>
                          <a:cs typeface="Times New Roman" pitchFamily="18" charset="0"/>
                        </a:rPr>
                        <a:t>carciofe</a:t>
                      </a:r>
                      <a:endParaRPr lang="en-GB" dirty="0">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BE5FF"/>
                    </a:solidFill>
                  </a:tcPr>
                </a:tc>
              </a:tr>
              <a:tr h="314326">
                <a:tc>
                  <a:txBody>
                    <a:bodyPr/>
                    <a:lstStyle/>
                    <a:p>
                      <a:pPr algn="ctr"/>
                      <a:r>
                        <a:rPr lang="en-GB" sz="1800" kern="1200" dirty="0" err="1" smtClean="0">
                          <a:solidFill>
                            <a:schemeClr val="dk1"/>
                          </a:solidFill>
                          <a:latin typeface="Times New Roman" pitchFamily="18" charset="0"/>
                          <a:ea typeface="+mn-ea"/>
                          <a:cs typeface="Times New Roman" pitchFamily="18" charset="0"/>
                        </a:rPr>
                        <a:t>pitrusinu</a:t>
                      </a:r>
                      <a:endParaRPr lang="en-GB" dirty="0">
                        <a:latin typeface="Times New Roman" pitchFamily="18" charset="0"/>
                        <a:cs typeface="Times New Roman" pitchFamily="18" charset="0"/>
                      </a:endParaRPr>
                    </a:p>
                  </a:txBody>
                  <a:tcPr>
                    <a:lnL w="28575" cap="flat" cmpd="sng" algn="ctr">
                      <a:solidFill>
                        <a:srgbClr val="FF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BE5FF"/>
                    </a:solidFill>
                  </a:tcPr>
                </a:tc>
                <a:tc>
                  <a:txBody>
                    <a:bodyPr/>
                    <a:lstStyle/>
                    <a:p>
                      <a:pPr algn="ctr"/>
                      <a:r>
                        <a:rPr lang="en-GB" sz="1800" kern="1200" smtClean="0">
                          <a:solidFill>
                            <a:schemeClr val="dk1"/>
                          </a:solidFill>
                          <a:latin typeface="Times New Roman" pitchFamily="18" charset="0"/>
                          <a:ea typeface="+mn-ea"/>
                          <a:cs typeface="Times New Roman" pitchFamily="18" charset="0"/>
                        </a:rPr>
                        <a:t>prezzemulu</a:t>
                      </a:r>
                      <a:endParaRPr lang="en-GB" dirty="0">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BE5FF"/>
                    </a:solidFill>
                  </a:tcPr>
                </a:tc>
              </a:tr>
              <a:tr h="314326">
                <a:tc>
                  <a:txBody>
                    <a:bodyPr/>
                    <a:lstStyle/>
                    <a:p>
                      <a:pPr algn="ctr"/>
                      <a:r>
                        <a:rPr lang="en-GB" sz="1800" kern="1200" dirty="0" err="1" smtClean="0">
                          <a:solidFill>
                            <a:schemeClr val="dk1"/>
                          </a:solidFill>
                          <a:latin typeface="Times New Roman" pitchFamily="18" charset="0"/>
                          <a:ea typeface="+mn-ea"/>
                          <a:cs typeface="Times New Roman" pitchFamily="18" charset="0"/>
                        </a:rPr>
                        <a:t>muccaturi</a:t>
                      </a:r>
                      <a:endParaRPr lang="en-GB" dirty="0">
                        <a:latin typeface="Times New Roman" pitchFamily="18" charset="0"/>
                        <a:cs typeface="Times New Roman" pitchFamily="18" charset="0"/>
                      </a:endParaRPr>
                    </a:p>
                  </a:txBody>
                  <a:tcPr>
                    <a:lnL w="28575" cap="flat" cmpd="sng" algn="ctr">
                      <a:solidFill>
                        <a:srgbClr val="FF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9BE5FF"/>
                    </a:solidFill>
                  </a:tcPr>
                </a:tc>
                <a:tc>
                  <a:txBody>
                    <a:bodyPr/>
                    <a:lstStyle/>
                    <a:p>
                      <a:pPr algn="ctr"/>
                      <a:r>
                        <a:rPr lang="en-GB" sz="1800" kern="1200" dirty="0" err="1" smtClean="0">
                          <a:solidFill>
                            <a:schemeClr val="dk1"/>
                          </a:solidFill>
                          <a:latin typeface="Times New Roman" pitchFamily="18" charset="0"/>
                          <a:ea typeface="+mn-ea"/>
                          <a:cs typeface="Times New Roman" pitchFamily="18" charset="0"/>
                        </a:rPr>
                        <a:t>fazzulettu</a:t>
                      </a:r>
                      <a:endParaRPr lang="en-GB" dirty="0">
                        <a:latin typeface="Times New Roman" pitchFamily="18" charset="0"/>
                        <a:cs typeface="Times New Roman" pitchFamily="18" charset="0"/>
                      </a:endParaRPr>
                    </a:p>
                  </a:txBody>
                  <a:tcPr>
                    <a:lnL w="1905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9BE5FF"/>
                    </a:solidFill>
                  </a:tcPr>
                </a:tc>
              </a:tr>
            </a:tbl>
          </a:graphicData>
        </a:graphic>
      </p:graphicFrame>
      <p:sp>
        <p:nvSpPr>
          <p:cNvPr id="43" name="TextBox 42"/>
          <p:cNvSpPr txBox="1"/>
          <p:nvPr/>
        </p:nvSpPr>
        <p:spPr>
          <a:xfrm>
            <a:off x="323528" y="5445224"/>
            <a:ext cx="2589170" cy="646331"/>
          </a:xfrm>
          <a:prstGeom prst="rect">
            <a:avLst/>
          </a:prstGeom>
          <a:noFill/>
        </p:spPr>
        <p:txBody>
          <a:bodyPr wrap="none" rtlCol="0">
            <a:spAutoFit/>
          </a:bodyPr>
          <a:lstStyle/>
          <a:p>
            <a:r>
              <a:rPr lang="en-GB" dirty="0" err="1" smtClean="0">
                <a:latin typeface="Times New Roman" pitchFamily="18" charset="0"/>
                <a:cs typeface="Times New Roman" pitchFamily="18" charset="0"/>
              </a:rPr>
              <a:t>Esempi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coppie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lessicali</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in </a:t>
            </a:r>
            <a:r>
              <a:rPr lang="en-GB" dirty="0" err="1" smtClean="0">
                <a:latin typeface="Times New Roman" pitchFamily="18" charset="0"/>
                <a:cs typeface="Times New Roman" pitchFamily="18" charset="0"/>
              </a:rPr>
              <a:t>Siciliano</a:t>
            </a:r>
            <a:endParaRPr lang="en-GB" dirty="0">
              <a:latin typeface="Times New Roman" pitchFamily="18" charset="0"/>
              <a:cs typeface="Times New Roman" pitchFamily="18" charset="0"/>
            </a:endParaRPr>
          </a:p>
        </p:txBody>
      </p:sp>
      <p:sp>
        <p:nvSpPr>
          <p:cNvPr id="44" name="TextBox 43"/>
          <p:cNvSpPr txBox="1"/>
          <p:nvPr/>
        </p:nvSpPr>
        <p:spPr>
          <a:xfrm>
            <a:off x="323528" y="5013176"/>
            <a:ext cx="2274982"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Italiano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dialetto</a:t>
            </a:r>
            <a:r>
              <a:rPr lang="en-GB" dirty="0" smtClean="0">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
        <p:nvSpPr>
          <p:cNvPr id="45" name="Right Arrow 44"/>
          <p:cNvSpPr/>
          <p:nvPr/>
        </p:nvSpPr>
        <p:spPr>
          <a:xfrm>
            <a:off x="1187624" y="5157192"/>
            <a:ext cx="474352" cy="144016"/>
          </a:xfrm>
          <a:prstGeom prst="rightArrow">
            <a:avLst/>
          </a:prstGeom>
          <a:solidFill>
            <a:srgbClr val="3BE55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500" fill="hold"/>
                                        <p:tgtEl>
                                          <p:spTgt spid="15"/>
                                        </p:tgtEl>
                                        <p:attrNameLst>
                                          <p:attrName>ppt_x</p:attrName>
                                        </p:attrNameLst>
                                      </p:cBhvr>
                                      <p:tavLst>
                                        <p:tav tm="0">
                                          <p:val>
                                            <p:strVal val="#ppt_x"/>
                                          </p:val>
                                        </p:tav>
                                        <p:tav tm="100000">
                                          <p:val>
                                            <p:strVal val="#ppt_x"/>
                                          </p:val>
                                        </p:tav>
                                      </p:tavLst>
                                    </p:anim>
                                    <p:anim calcmode="lin" valueType="num">
                                      <p:cBhvr additive="base">
                                        <p:cTn id="2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9"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p:cTn id="29" dur="500" fill="hold"/>
                                        <p:tgtEl>
                                          <p:spTgt spid="16"/>
                                        </p:tgtEl>
                                        <p:attrNameLst>
                                          <p:attrName>ppt_x</p:attrName>
                                        </p:attrNameLst>
                                      </p:cBhvr>
                                      <p:tavLst>
                                        <p:tav tm="0">
                                          <p:val>
                                            <p:strVal val="#ppt_x-.2"/>
                                          </p:val>
                                        </p:tav>
                                        <p:tav tm="100000">
                                          <p:val>
                                            <p:strVal val="#ppt_x"/>
                                          </p:val>
                                        </p:tav>
                                      </p:tavLst>
                                    </p:anim>
                                    <p:anim calcmode="lin" valueType="num">
                                      <p:cBhvr>
                                        <p:cTn id="30" dur="5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29" presetClass="entr" presetSubtype="0"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ppt_x</p:attrName>
                                        </p:attrNameLst>
                                      </p:cBhvr>
                                      <p:tavLst>
                                        <p:tav tm="0">
                                          <p:val>
                                            <p:strVal val="#ppt_x-.2"/>
                                          </p:val>
                                        </p:tav>
                                        <p:tav tm="100000">
                                          <p:val>
                                            <p:strVal val="#ppt_x"/>
                                          </p:val>
                                        </p:tav>
                                      </p:tavLst>
                                    </p:anim>
                                    <p:anim calcmode="lin" valueType="num">
                                      <p:cBhvr>
                                        <p:cTn id="37" dur="5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p:cTn id="49" dur="500" fill="hold"/>
                                        <p:tgtEl>
                                          <p:spTgt spid="19"/>
                                        </p:tgtEl>
                                        <p:attrNameLst>
                                          <p:attrName>ppt_x</p:attrName>
                                        </p:attrNameLst>
                                      </p:cBhvr>
                                      <p:tavLst>
                                        <p:tav tm="0">
                                          <p:val>
                                            <p:strVal val="#ppt_x-.2"/>
                                          </p:val>
                                        </p:tav>
                                        <p:tav tm="100000">
                                          <p:val>
                                            <p:strVal val="#ppt_x"/>
                                          </p:val>
                                        </p:tav>
                                      </p:tavLst>
                                    </p:anim>
                                    <p:anim calcmode="lin" valueType="num">
                                      <p:cBhvr>
                                        <p:cTn id="50" dur="500" fill="hold"/>
                                        <p:tgtEl>
                                          <p:spTgt spid="19"/>
                                        </p:tgtEl>
                                        <p:attrNameLst>
                                          <p:attrName>ppt_y</p:attrName>
                                        </p:attrNameLst>
                                      </p:cBhvr>
                                      <p:tavLst>
                                        <p:tav tm="0">
                                          <p:val>
                                            <p:strVal val="#ppt_y"/>
                                          </p:val>
                                        </p:tav>
                                        <p:tav tm="100000">
                                          <p:val>
                                            <p:strVal val="#ppt_y"/>
                                          </p:val>
                                        </p:tav>
                                      </p:tavLst>
                                    </p:anim>
                                    <p:animEffect transition="in" filter="wipe(right)" prLst="gradientSize: 0.1">
                                      <p:cBhvr>
                                        <p:cTn id="51" dur="500"/>
                                        <p:tgtEl>
                                          <p:spTgt spid="19"/>
                                        </p:tgtEl>
                                      </p:cBhvr>
                                    </p:animEffect>
                                  </p:childTnLst>
                                </p:cTn>
                              </p:par>
                            </p:childTnLst>
                          </p:cTn>
                        </p:par>
                      </p:childTnLst>
                    </p:cTn>
                  </p:par>
                  <p:par>
                    <p:cTn id="52" fill="hold">
                      <p:stCondLst>
                        <p:cond delay="indefinite"/>
                      </p:stCondLst>
                      <p:childTnLst>
                        <p:par>
                          <p:cTn id="53" fill="hold">
                            <p:stCondLst>
                              <p:cond delay="0"/>
                            </p:stCondLst>
                            <p:childTnLst>
                              <p:par>
                                <p:cTn id="54" presetID="29" presetClass="entr" presetSubtype="0"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 calcmode="lin" valueType="num">
                                      <p:cBhvr>
                                        <p:cTn id="56" dur="500" fill="hold"/>
                                        <p:tgtEl>
                                          <p:spTgt spid="20"/>
                                        </p:tgtEl>
                                        <p:attrNameLst>
                                          <p:attrName>ppt_x</p:attrName>
                                        </p:attrNameLst>
                                      </p:cBhvr>
                                      <p:tavLst>
                                        <p:tav tm="0">
                                          <p:val>
                                            <p:strVal val="#ppt_x-.2"/>
                                          </p:val>
                                        </p:tav>
                                        <p:tav tm="100000">
                                          <p:val>
                                            <p:strVal val="#ppt_x"/>
                                          </p:val>
                                        </p:tav>
                                      </p:tavLst>
                                    </p:anim>
                                    <p:anim calcmode="lin" valueType="num">
                                      <p:cBhvr>
                                        <p:cTn id="57"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58" dur="500"/>
                                        <p:tgtEl>
                                          <p:spTgt spid="20"/>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additive="base">
                                        <p:cTn id="63" dur="500" fill="hold"/>
                                        <p:tgtEl>
                                          <p:spTgt spid="31"/>
                                        </p:tgtEl>
                                        <p:attrNameLst>
                                          <p:attrName>ppt_x</p:attrName>
                                        </p:attrNameLst>
                                      </p:cBhvr>
                                      <p:tavLst>
                                        <p:tav tm="0">
                                          <p:val>
                                            <p:strVal val="#ppt_x"/>
                                          </p:val>
                                        </p:tav>
                                        <p:tav tm="100000">
                                          <p:val>
                                            <p:strVal val="#ppt_x"/>
                                          </p:val>
                                        </p:tav>
                                      </p:tavLst>
                                    </p:anim>
                                    <p:anim calcmode="lin" valueType="num">
                                      <p:cBhvr additive="base">
                                        <p:cTn id="64"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2"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anim calcmode="lin" valueType="num">
                                      <p:cBhvr additive="base">
                                        <p:cTn id="69" dur="500" fill="hold"/>
                                        <p:tgtEl>
                                          <p:spTgt spid="21"/>
                                        </p:tgtEl>
                                        <p:attrNameLst>
                                          <p:attrName>ppt_x</p:attrName>
                                        </p:attrNameLst>
                                      </p:cBhvr>
                                      <p:tavLst>
                                        <p:tav tm="0">
                                          <p:val>
                                            <p:strVal val="1+#ppt_w/2"/>
                                          </p:val>
                                        </p:tav>
                                        <p:tav tm="100000">
                                          <p:val>
                                            <p:strVal val="#ppt_x"/>
                                          </p:val>
                                        </p:tav>
                                      </p:tavLst>
                                    </p:anim>
                                    <p:anim calcmode="lin" valueType="num">
                                      <p:cBhvr additive="base">
                                        <p:cTn id="70"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2"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 calcmode="lin" valueType="num">
                                      <p:cBhvr additive="base">
                                        <p:cTn id="75" dur="500" fill="hold"/>
                                        <p:tgtEl>
                                          <p:spTgt spid="23"/>
                                        </p:tgtEl>
                                        <p:attrNameLst>
                                          <p:attrName>ppt_x</p:attrName>
                                        </p:attrNameLst>
                                      </p:cBhvr>
                                      <p:tavLst>
                                        <p:tav tm="0">
                                          <p:val>
                                            <p:strVal val="1+#ppt_w/2"/>
                                          </p:val>
                                        </p:tav>
                                        <p:tav tm="100000">
                                          <p:val>
                                            <p:strVal val="#ppt_x"/>
                                          </p:val>
                                        </p:tav>
                                      </p:tavLst>
                                    </p:anim>
                                    <p:anim calcmode="lin" valueType="num">
                                      <p:cBhvr additive="base">
                                        <p:cTn id="76"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32"/>
                                        </p:tgtEl>
                                        <p:attrNameLst>
                                          <p:attrName>style.visibility</p:attrName>
                                        </p:attrNameLst>
                                      </p:cBhvr>
                                      <p:to>
                                        <p:strVal val="visible"/>
                                      </p:to>
                                    </p:set>
                                    <p:anim calcmode="lin" valueType="num">
                                      <p:cBhvr additive="base">
                                        <p:cTn id="81" dur="500" fill="hold"/>
                                        <p:tgtEl>
                                          <p:spTgt spid="32"/>
                                        </p:tgtEl>
                                        <p:attrNameLst>
                                          <p:attrName>ppt_x</p:attrName>
                                        </p:attrNameLst>
                                      </p:cBhvr>
                                      <p:tavLst>
                                        <p:tav tm="0">
                                          <p:val>
                                            <p:strVal val="#ppt_x"/>
                                          </p:val>
                                        </p:tav>
                                        <p:tav tm="100000">
                                          <p:val>
                                            <p:strVal val="#ppt_x"/>
                                          </p:val>
                                        </p:tav>
                                      </p:tavLst>
                                    </p:anim>
                                    <p:anim calcmode="lin" valueType="num">
                                      <p:cBhvr additive="base">
                                        <p:cTn id="8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17" presetClass="entr" presetSubtype="10" fill="hold" grpId="0" nodeType="clickEffect">
                                  <p:stCondLst>
                                    <p:cond delay="0"/>
                                  </p:stCondLst>
                                  <p:childTnLst>
                                    <p:set>
                                      <p:cBhvr>
                                        <p:cTn id="86" dur="1" fill="hold">
                                          <p:stCondLst>
                                            <p:cond delay="0"/>
                                          </p:stCondLst>
                                        </p:cTn>
                                        <p:tgtEl>
                                          <p:spTgt spid="17"/>
                                        </p:tgtEl>
                                        <p:attrNameLst>
                                          <p:attrName>style.visibility</p:attrName>
                                        </p:attrNameLst>
                                      </p:cBhvr>
                                      <p:to>
                                        <p:strVal val="visible"/>
                                      </p:to>
                                    </p:set>
                                    <p:anim calcmode="lin" valueType="num">
                                      <p:cBhvr>
                                        <p:cTn id="87" dur="500" fill="hold"/>
                                        <p:tgtEl>
                                          <p:spTgt spid="17"/>
                                        </p:tgtEl>
                                        <p:attrNameLst>
                                          <p:attrName>ppt_w</p:attrName>
                                        </p:attrNameLst>
                                      </p:cBhvr>
                                      <p:tavLst>
                                        <p:tav tm="0">
                                          <p:val>
                                            <p:fltVal val="0"/>
                                          </p:val>
                                        </p:tav>
                                        <p:tav tm="100000">
                                          <p:val>
                                            <p:strVal val="#ppt_w"/>
                                          </p:val>
                                        </p:tav>
                                      </p:tavLst>
                                    </p:anim>
                                    <p:anim calcmode="lin" valueType="num">
                                      <p:cBhvr>
                                        <p:cTn id="88" dur="500" fill="hold"/>
                                        <p:tgtEl>
                                          <p:spTgt spid="17"/>
                                        </p:tgtEl>
                                        <p:attrNameLst>
                                          <p:attrName>ppt_h</p:attrName>
                                        </p:attrNameLst>
                                      </p:cBhvr>
                                      <p:tavLst>
                                        <p:tav tm="0">
                                          <p:val>
                                            <p:strVal val="#ppt_h"/>
                                          </p:val>
                                        </p:tav>
                                        <p:tav tm="100000">
                                          <p:val>
                                            <p:strVal val="#ppt_h"/>
                                          </p:val>
                                        </p:tav>
                                      </p:tavLst>
                                    </p:anim>
                                  </p:childTnLst>
                                </p:cTn>
                              </p:par>
                            </p:childTnLst>
                          </p:cTn>
                        </p:par>
                      </p:childTnLst>
                    </p:cTn>
                  </p:par>
                  <p:par>
                    <p:cTn id="89" fill="hold">
                      <p:stCondLst>
                        <p:cond delay="indefinite"/>
                      </p:stCondLst>
                      <p:childTnLst>
                        <p:par>
                          <p:cTn id="90" fill="hold">
                            <p:stCondLst>
                              <p:cond delay="0"/>
                            </p:stCondLst>
                            <p:childTnLst>
                              <p:par>
                                <p:cTn id="91" presetID="17" presetClass="entr" presetSubtype="10" fill="hold" grpId="0" nodeType="clickEffect">
                                  <p:stCondLst>
                                    <p:cond delay="0"/>
                                  </p:stCondLst>
                                  <p:childTnLst>
                                    <p:set>
                                      <p:cBhvr>
                                        <p:cTn id="92" dur="1" fill="hold">
                                          <p:stCondLst>
                                            <p:cond delay="0"/>
                                          </p:stCondLst>
                                        </p:cTn>
                                        <p:tgtEl>
                                          <p:spTgt spid="26"/>
                                        </p:tgtEl>
                                        <p:attrNameLst>
                                          <p:attrName>style.visibility</p:attrName>
                                        </p:attrNameLst>
                                      </p:cBhvr>
                                      <p:to>
                                        <p:strVal val="visible"/>
                                      </p:to>
                                    </p:set>
                                    <p:anim calcmode="lin" valueType="num">
                                      <p:cBhvr>
                                        <p:cTn id="93" dur="500" fill="hold"/>
                                        <p:tgtEl>
                                          <p:spTgt spid="26"/>
                                        </p:tgtEl>
                                        <p:attrNameLst>
                                          <p:attrName>ppt_w</p:attrName>
                                        </p:attrNameLst>
                                      </p:cBhvr>
                                      <p:tavLst>
                                        <p:tav tm="0">
                                          <p:val>
                                            <p:fltVal val="0"/>
                                          </p:val>
                                        </p:tav>
                                        <p:tav tm="100000">
                                          <p:val>
                                            <p:strVal val="#ppt_w"/>
                                          </p:val>
                                        </p:tav>
                                      </p:tavLst>
                                    </p:anim>
                                    <p:anim calcmode="lin" valueType="num">
                                      <p:cBhvr>
                                        <p:cTn id="94" dur="500" fill="hold"/>
                                        <p:tgtEl>
                                          <p:spTgt spid="26"/>
                                        </p:tgtEl>
                                        <p:attrNameLst>
                                          <p:attrName>ppt_h</p:attrName>
                                        </p:attrNameLst>
                                      </p:cBhvr>
                                      <p:tavLst>
                                        <p:tav tm="0">
                                          <p:val>
                                            <p:strVal val="#ppt_h"/>
                                          </p:val>
                                        </p:tav>
                                        <p:tav tm="100000">
                                          <p:val>
                                            <p:strVal val="#ppt_h"/>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33"/>
                                        </p:tgtEl>
                                        <p:attrNameLst>
                                          <p:attrName>style.visibility</p:attrName>
                                        </p:attrNameLst>
                                      </p:cBhvr>
                                      <p:to>
                                        <p:strVal val="visible"/>
                                      </p:to>
                                    </p:set>
                                    <p:anim calcmode="lin" valueType="num">
                                      <p:cBhvr additive="base">
                                        <p:cTn id="99" dur="500" fill="hold"/>
                                        <p:tgtEl>
                                          <p:spTgt spid="33"/>
                                        </p:tgtEl>
                                        <p:attrNameLst>
                                          <p:attrName>ppt_x</p:attrName>
                                        </p:attrNameLst>
                                      </p:cBhvr>
                                      <p:tavLst>
                                        <p:tav tm="0">
                                          <p:val>
                                            <p:strVal val="#ppt_x"/>
                                          </p:val>
                                        </p:tav>
                                        <p:tav tm="100000">
                                          <p:val>
                                            <p:strVal val="#ppt_x"/>
                                          </p:val>
                                        </p:tav>
                                      </p:tavLst>
                                    </p:anim>
                                    <p:anim calcmode="lin" valueType="num">
                                      <p:cBhvr additive="base">
                                        <p:cTn id="100"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17" presetClass="entr" presetSubtype="10" fill="hold" grpId="0" nodeType="clickEffect">
                                  <p:stCondLst>
                                    <p:cond delay="0"/>
                                  </p:stCondLst>
                                  <p:childTnLst>
                                    <p:set>
                                      <p:cBhvr>
                                        <p:cTn id="104" dur="1" fill="hold">
                                          <p:stCondLst>
                                            <p:cond delay="0"/>
                                          </p:stCondLst>
                                        </p:cTn>
                                        <p:tgtEl>
                                          <p:spTgt spid="24"/>
                                        </p:tgtEl>
                                        <p:attrNameLst>
                                          <p:attrName>style.visibility</p:attrName>
                                        </p:attrNameLst>
                                      </p:cBhvr>
                                      <p:to>
                                        <p:strVal val="visible"/>
                                      </p:to>
                                    </p:set>
                                    <p:anim calcmode="lin" valueType="num">
                                      <p:cBhvr>
                                        <p:cTn id="105" dur="500" fill="hold"/>
                                        <p:tgtEl>
                                          <p:spTgt spid="24"/>
                                        </p:tgtEl>
                                        <p:attrNameLst>
                                          <p:attrName>ppt_w</p:attrName>
                                        </p:attrNameLst>
                                      </p:cBhvr>
                                      <p:tavLst>
                                        <p:tav tm="0">
                                          <p:val>
                                            <p:fltVal val="0"/>
                                          </p:val>
                                        </p:tav>
                                        <p:tav tm="100000">
                                          <p:val>
                                            <p:strVal val="#ppt_w"/>
                                          </p:val>
                                        </p:tav>
                                      </p:tavLst>
                                    </p:anim>
                                    <p:anim calcmode="lin" valueType="num">
                                      <p:cBhvr>
                                        <p:cTn id="106" dur="500" fill="hold"/>
                                        <p:tgtEl>
                                          <p:spTgt spid="24"/>
                                        </p:tgtEl>
                                        <p:attrNameLst>
                                          <p:attrName>ppt_h</p:attrName>
                                        </p:attrNameLst>
                                      </p:cBhvr>
                                      <p:tavLst>
                                        <p:tav tm="0">
                                          <p:val>
                                            <p:strVal val="#ppt_h"/>
                                          </p:val>
                                        </p:tav>
                                        <p:tav tm="100000">
                                          <p:val>
                                            <p:strVal val="#ppt_h"/>
                                          </p:val>
                                        </p:tav>
                                      </p:tavLst>
                                    </p:anim>
                                  </p:childTnLst>
                                </p:cTn>
                              </p:par>
                            </p:childTnLst>
                          </p:cTn>
                        </p:par>
                      </p:childTnLst>
                    </p:cTn>
                  </p:par>
                  <p:par>
                    <p:cTn id="107" fill="hold">
                      <p:stCondLst>
                        <p:cond delay="indefinite"/>
                      </p:stCondLst>
                      <p:childTnLst>
                        <p:par>
                          <p:cTn id="108" fill="hold">
                            <p:stCondLst>
                              <p:cond delay="0"/>
                            </p:stCondLst>
                            <p:childTnLst>
                              <p:par>
                                <p:cTn id="109" presetID="17" presetClass="entr" presetSubtype="10" fill="hold" grpId="0" nodeType="clickEffect">
                                  <p:stCondLst>
                                    <p:cond delay="0"/>
                                  </p:stCondLst>
                                  <p:childTnLst>
                                    <p:set>
                                      <p:cBhvr>
                                        <p:cTn id="110" dur="1" fill="hold">
                                          <p:stCondLst>
                                            <p:cond delay="0"/>
                                          </p:stCondLst>
                                        </p:cTn>
                                        <p:tgtEl>
                                          <p:spTgt spid="25"/>
                                        </p:tgtEl>
                                        <p:attrNameLst>
                                          <p:attrName>style.visibility</p:attrName>
                                        </p:attrNameLst>
                                      </p:cBhvr>
                                      <p:to>
                                        <p:strVal val="visible"/>
                                      </p:to>
                                    </p:set>
                                    <p:anim calcmode="lin" valueType="num">
                                      <p:cBhvr>
                                        <p:cTn id="111" dur="500" fill="hold"/>
                                        <p:tgtEl>
                                          <p:spTgt spid="25"/>
                                        </p:tgtEl>
                                        <p:attrNameLst>
                                          <p:attrName>ppt_w</p:attrName>
                                        </p:attrNameLst>
                                      </p:cBhvr>
                                      <p:tavLst>
                                        <p:tav tm="0">
                                          <p:val>
                                            <p:fltVal val="0"/>
                                          </p:val>
                                        </p:tav>
                                        <p:tav tm="100000">
                                          <p:val>
                                            <p:strVal val="#ppt_w"/>
                                          </p:val>
                                        </p:tav>
                                      </p:tavLst>
                                    </p:anim>
                                    <p:anim calcmode="lin" valueType="num">
                                      <p:cBhvr>
                                        <p:cTn id="112" dur="5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grpId="0" nodeType="clickEffect">
                                  <p:stCondLst>
                                    <p:cond delay="0"/>
                                  </p:stCondLst>
                                  <p:childTnLst>
                                    <p:set>
                                      <p:cBhvr>
                                        <p:cTn id="116" dur="1" fill="hold">
                                          <p:stCondLst>
                                            <p:cond delay="0"/>
                                          </p:stCondLst>
                                        </p:cTn>
                                        <p:tgtEl>
                                          <p:spTgt spid="34"/>
                                        </p:tgtEl>
                                        <p:attrNameLst>
                                          <p:attrName>style.visibility</p:attrName>
                                        </p:attrNameLst>
                                      </p:cBhvr>
                                      <p:to>
                                        <p:strVal val="visible"/>
                                      </p:to>
                                    </p:set>
                                    <p:anim calcmode="lin" valueType="num">
                                      <p:cBhvr additive="base">
                                        <p:cTn id="117" dur="500" fill="hold"/>
                                        <p:tgtEl>
                                          <p:spTgt spid="34"/>
                                        </p:tgtEl>
                                        <p:attrNameLst>
                                          <p:attrName>ppt_x</p:attrName>
                                        </p:attrNameLst>
                                      </p:cBhvr>
                                      <p:tavLst>
                                        <p:tav tm="0">
                                          <p:val>
                                            <p:strVal val="#ppt_x"/>
                                          </p:val>
                                        </p:tav>
                                        <p:tav tm="100000">
                                          <p:val>
                                            <p:strVal val="#ppt_x"/>
                                          </p:val>
                                        </p:tav>
                                      </p:tavLst>
                                    </p:anim>
                                    <p:anim calcmode="lin" valueType="num">
                                      <p:cBhvr additive="base">
                                        <p:cTn id="11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9" presetClass="entr" presetSubtype="0" fill="hold" grpId="0" nodeType="clickEffect">
                                  <p:stCondLst>
                                    <p:cond delay="0"/>
                                  </p:stCondLst>
                                  <p:childTnLst>
                                    <p:set>
                                      <p:cBhvr>
                                        <p:cTn id="122" dur="1" fill="hold">
                                          <p:stCondLst>
                                            <p:cond delay="0"/>
                                          </p:stCondLst>
                                        </p:cTn>
                                        <p:tgtEl>
                                          <p:spTgt spid="28"/>
                                        </p:tgtEl>
                                        <p:attrNameLst>
                                          <p:attrName>style.visibility</p:attrName>
                                        </p:attrNameLst>
                                      </p:cBhvr>
                                      <p:to>
                                        <p:strVal val="visible"/>
                                      </p:to>
                                    </p:set>
                                    <p:anim calcmode="lin" valueType="num">
                                      <p:cBhvr>
                                        <p:cTn id="123" dur="500" fill="hold"/>
                                        <p:tgtEl>
                                          <p:spTgt spid="28"/>
                                        </p:tgtEl>
                                        <p:attrNameLst>
                                          <p:attrName>ppt_x</p:attrName>
                                        </p:attrNameLst>
                                      </p:cBhvr>
                                      <p:tavLst>
                                        <p:tav tm="0">
                                          <p:val>
                                            <p:strVal val="#ppt_x-.2"/>
                                          </p:val>
                                        </p:tav>
                                        <p:tav tm="100000">
                                          <p:val>
                                            <p:strVal val="#ppt_x"/>
                                          </p:val>
                                        </p:tav>
                                      </p:tavLst>
                                    </p:anim>
                                    <p:anim calcmode="lin" valueType="num">
                                      <p:cBhvr>
                                        <p:cTn id="124" dur="500" fill="hold"/>
                                        <p:tgtEl>
                                          <p:spTgt spid="28"/>
                                        </p:tgtEl>
                                        <p:attrNameLst>
                                          <p:attrName>ppt_y</p:attrName>
                                        </p:attrNameLst>
                                      </p:cBhvr>
                                      <p:tavLst>
                                        <p:tav tm="0">
                                          <p:val>
                                            <p:strVal val="#ppt_y"/>
                                          </p:val>
                                        </p:tav>
                                        <p:tav tm="100000">
                                          <p:val>
                                            <p:strVal val="#ppt_y"/>
                                          </p:val>
                                        </p:tav>
                                      </p:tavLst>
                                    </p:anim>
                                    <p:animEffect transition="in" filter="wipe(right)" prLst="gradientSize: 0.1">
                                      <p:cBhvr>
                                        <p:cTn id="125" dur="500"/>
                                        <p:tgtEl>
                                          <p:spTgt spid="28"/>
                                        </p:tgtEl>
                                      </p:cBhvr>
                                    </p:animEffect>
                                  </p:childTnLst>
                                </p:cTn>
                              </p:par>
                            </p:childTnLst>
                          </p:cTn>
                        </p:par>
                      </p:childTnLst>
                    </p:cTn>
                  </p:par>
                  <p:par>
                    <p:cTn id="126" fill="hold">
                      <p:stCondLst>
                        <p:cond delay="indefinite"/>
                      </p:stCondLst>
                      <p:childTnLst>
                        <p:par>
                          <p:cTn id="127" fill="hold">
                            <p:stCondLst>
                              <p:cond delay="0"/>
                            </p:stCondLst>
                            <p:childTnLst>
                              <p:par>
                                <p:cTn id="128" presetID="29" presetClass="entr" presetSubtype="0" fill="hold" grpId="0" nodeType="clickEffect">
                                  <p:stCondLst>
                                    <p:cond delay="0"/>
                                  </p:stCondLst>
                                  <p:childTnLst>
                                    <p:set>
                                      <p:cBhvr>
                                        <p:cTn id="129" dur="1" fill="hold">
                                          <p:stCondLst>
                                            <p:cond delay="0"/>
                                          </p:stCondLst>
                                        </p:cTn>
                                        <p:tgtEl>
                                          <p:spTgt spid="29"/>
                                        </p:tgtEl>
                                        <p:attrNameLst>
                                          <p:attrName>style.visibility</p:attrName>
                                        </p:attrNameLst>
                                      </p:cBhvr>
                                      <p:to>
                                        <p:strVal val="visible"/>
                                      </p:to>
                                    </p:set>
                                    <p:anim calcmode="lin" valueType="num">
                                      <p:cBhvr>
                                        <p:cTn id="130" dur="500" fill="hold"/>
                                        <p:tgtEl>
                                          <p:spTgt spid="29"/>
                                        </p:tgtEl>
                                        <p:attrNameLst>
                                          <p:attrName>ppt_x</p:attrName>
                                        </p:attrNameLst>
                                      </p:cBhvr>
                                      <p:tavLst>
                                        <p:tav tm="0">
                                          <p:val>
                                            <p:strVal val="#ppt_x-.2"/>
                                          </p:val>
                                        </p:tav>
                                        <p:tav tm="100000">
                                          <p:val>
                                            <p:strVal val="#ppt_x"/>
                                          </p:val>
                                        </p:tav>
                                      </p:tavLst>
                                    </p:anim>
                                    <p:anim calcmode="lin" valueType="num">
                                      <p:cBhvr>
                                        <p:cTn id="131" dur="500" fill="hold"/>
                                        <p:tgtEl>
                                          <p:spTgt spid="29"/>
                                        </p:tgtEl>
                                        <p:attrNameLst>
                                          <p:attrName>ppt_y</p:attrName>
                                        </p:attrNameLst>
                                      </p:cBhvr>
                                      <p:tavLst>
                                        <p:tav tm="0">
                                          <p:val>
                                            <p:strVal val="#ppt_y"/>
                                          </p:val>
                                        </p:tav>
                                        <p:tav tm="100000">
                                          <p:val>
                                            <p:strVal val="#ppt_y"/>
                                          </p:val>
                                        </p:tav>
                                      </p:tavLst>
                                    </p:anim>
                                    <p:animEffect transition="in" filter="wipe(right)" prLst="gradientSize: 0.1">
                                      <p:cBhvr>
                                        <p:cTn id="132" dur="500"/>
                                        <p:tgtEl>
                                          <p:spTgt spid="29"/>
                                        </p:tgtEl>
                                      </p:cBhvr>
                                    </p:animEffec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41"/>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44"/>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2" presetClass="entr" presetSubtype="8" fill="hold" grpId="1" nodeType="clickEffect">
                                  <p:stCondLst>
                                    <p:cond delay="0"/>
                                  </p:stCondLst>
                                  <p:childTnLst>
                                    <p:set>
                                      <p:cBhvr>
                                        <p:cTn id="144" dur="1" fill="hold">
                                          <p:stCondLst>
                                            <p:cond delay="0"/>
                                          </p:stCondLst>
                                        </p:cTn>
                                        <p:tgtEl>
                                          <p:spTgt spid="45"/>
                                        </p:tgtEl>
                                        <p:attrNameLst>
                                          <p:attrName>style.visibility</p:attrName>
                                        </p:attrNameLst>
                                      </p:cBhvr>
                                      <p:to>
                                        <p:strVal val="visible"/>
                                      </p:to>
                                    </p:set>
                                    <p:anim calcmode="lin" valueType="num">
                                      <p:cBhvr additive="base">
                                        <p:cTn id="145" dur="500" fill="hold"/>
                                        <p:tgtEl>
                                          <p:spTgt spid="45"/>
                                        </p:tgtEl>
                                        <p:attrNameLst>
                                          <p:attrName>ppt_x</p:attrName>
                                        </p:attrNameLst>
                                      </p:cBhvr>
                                      <p:tavLst>
                                        <p:tav tm="0">
                                          <p:val>
                                            <p:strVal val="0-#ppt_w/2"/>
                                          </p:val>
                                        </p:tav>
                                        <p:tav tm="100000">
                                          <p:val>
                                            <p:strVal val="#ppt_x"/>
                                          </p:val>
                                        </p:tav>
                                      </p:tavLst>
                                    </p:anim>
                                    <p:anim calcmode="lin" valueType="num">
                                      <p:cBhvr additive="base">
                                        <p:cTn id="146" dur="500" fill="hold"/>
                                        <p:tgtEl>
                                          <p:spTgt spid="45"/>
                                        </p:tgtEl>
                                        <p:attrNameLst>
                                          <p:attrName>ppt_y</p:attrName>
                                        </p:attrNameLst>
                                      </p:cBhvr>
                                      <p:tavLst>
                                        <p:tav tm="0">
                                          <p:val>
                                            <p:strVal val="#ppt_y"/>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nodeType="clickEffect">
                                  <p:stCondLst>
                                    <p:cond delay="0"/>
                                  </p:stCondLst>
                                  <p:childTnLst>
                                    <p:set>
                                      <p:cBhvr>
                                        <p:cTn id="150" dur="1" fill="hold">
                                          <p:stCondLst>
                                            <p:cond delay="0"/>
                                          </p:stCondLst>
                                        </p:cTn>
                                        <p:tgtEl>
                                          <p:spTgt spid="42"/>
                                        </p:tgtEl>
                                        <p:attrNameLst>
                                          <p:attrName>style.visibility</p:attrName>
                                        </p:attrNameLst>
                                      </p:cBhvr>
                                      <p:to>
                                        <p:strVal val="visible"/>
                                      </p:to>
                                    </p:set>
                                    <p:anim calcmode="lin" valueType="num">
                                      <p:cBhvr additive="base">
                                        <p:cTn id="151" dur="500" fill="hold"/>
                                        <p:tgtEl>
                                          <p:spTgt spid="42"/>
                                        </p:tgtEl>
                                        <p:attrNameLst>
                                          <p:attrName>ppt_x</p:attrName>
                                        </p:attrNameLst>
                                      </p:cBhvr>
                                      <p:tavLst>
                                        <p:tav tm="0">
                                          <p:val>
                                            <p:strVal val="#ppt_x"/>
                                          </p:val>
                                        </p:tav>
                                        <p:tav tm="100000">
                                          <p:val>
                                            <p:strVal val="#ppt_x"/>
                                          </p:val>
                                        </p:tav>
                                      </p:tavLst>
                                    </p:anim>
                                    <p:anim calcmode="lin" valueType="num">
                                      <p:cBhvr additive="base">
                                        <p:cTn id="152"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animBg="1"/>
      <p:bldP spid="17" grpId="0" animBg="1"/>
      <p:bldP spid="18" grpId="0" animBg="1"/>
      <p:bldP spid="19" grpId="0" animBg="1"/>
      <p:bldP spid="20" grpId="0" animBg="1"/>
      <p:bldP spid="21" grpId="0" animBg="1"/>
      <p:bldP spid="23" grpId="0" animBg="1"/>
      <p:bldP spid="24" grpId="0" animBg="1"/>
      <p:bldP spid="25" grpId="0" animBg="1"/>
      <p:bldP spid="26" grpId="0" animBg="1"/>
      <p:bldP spid="28" grpId="0" animBg="1"/>
      <p:bldP spid="29" grpId="0" animBg="1"/>
      <p:bldP spid="30" grpId="0"/>
      <p:bldP spid="31" grpId="0"/>
      <p:bldP spid="32" grpId="0"/>
      <p:bldP spid="33" grpId="0"/>
      <p:bldP spid="34" grpId="0"/>
      <p:bldP spid="40" grpId="0"/>
      <p:bldP spid="41" grpId="0"/>
      <p:bldP spid="43" grpId="0"/>
      <p:bldP spid="44" grpId="0"/>
      <p:bldP spid="45"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179512" y="260648"/>
            <a:ext cx="8712968" cy="72008"/>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4" name="TextBox 3"/>
          <p:cNvSpPr txBox="1"/>
          <p:nvPr/>
        </p:nvSpPr>
        <p:spPr>
          <a:xfrm>
            <a:off x="3275856" y="260648"/>
            <a:ext cx="2426433" cy="400110"/>
          </a:xfrm>
          <a:prstGeom prst="rect">
            <a:avLst/>
          </a:prstGeom>
          <a:noFill/>
        </p:spPr>
        <p:txBody>
          <a:bodyPr wrap="none" rtlCol="0">
            <a:spAutoFit/>
          </a:bodyPr>
          <a:lstStyle/>
          <a:p>
            <a:r>
              <a:rPr lang="en-GB" sz="2000" b="1" cap="small" dirty="0" err="1" smtClean="0">
                <a:solidFill>
                  <a:srgbClr val="FF0000"/>
                </a:solidFill>
                <a:latin typeface="Times New Roman" pitchFamily="18" charset="0"/>
                <a:cs typeface="Times New Roman" pitchFamily="18" charset="0"/>
              </a:rPr>
              <a:t>Italiano</a:t>
            </a:r>
            <a:r>
              <a:rPr lang="en-GB" sz="2000" b="1" cap="small" dirty="0" smtClean="0">
                <a:solidFill>
                  <a:srgbClr val="FF0000"/>
                </a:solidFill>
                <a:latin typeface="Times New Roman" pitchFamily="18" charset="0"/>
                <a:cs typeface="Times New Roman" pitchFamily="18" charset="0"/>
              </a:rPr>
              <a:t> </a:t>
            </a:r>
            <a:r>
              <a:rPr lang="en-GB" sz="2000" b="1" cap="small" dirty="0" err="1" smtClean="0">
                <a:solidFill>
                  <a:srgbClr val="FF0000"/>
                </a:solidFill>
                <a:latin typeface="Times New Roman" pitchFamily="18" charset="0"/>
                <a:cs typeface="Times New Roman" pitchFamily="18" charset="0"/>
              </a:rPr>
              <a:t>popolare</a:t>
            </a:r>
            <a:endParaRPr lang="en-GB" sz="2000" cap="small" dirty="0">
              <a:solidFill>
                <a:srgbClr val="FF0000"/>
              </a:solidFill>
              <a:latin typeface="Times New Roman" pitchFamily="18" charset="0"/>
              <a:cs typeface="Times New Roman" pitchFamily="18" charset="0"/>
            </a:endParaRPr>
          </a:p>
        </p:txBody>
      </p:sp>
      <p:sp>
        <p:nvSpPr>
          <p:cNvPr id="5" name="TextBox 4"/>
          <p:cNvSpPr txBox="1"/>
          <p:nvPr/>
        </p:nvSpPr>
        <p:spPr>
          <a:xfrm>
            <a:off x="611560" y="1196752"/>
            <a:ext cx="1090940" cy="369332"/>
          </a:xfrm>
          <a:prstGeom prst="rect">
            <a:avLst/>
          </a:prstGeom>
          <a:noFill/>
          <a:ln>
            <a:solidFill>
              <a:srgbClr val="0000FF"/>
            </a:solidFill>
          </a:ln>
        </p:spPr>
        <p:txBody>
          <a:bodyPr wrap="none" rtlCol="0">
            <a:spAutoFit/>
          </a:bodyPr>
          <a:lstStyle/>
          <a:p>
            <a:r>
              <a:rPr lang="en-GB" b="1" cap="small" dirty="0" err="1" smtClean="0">
                <a:solidFill>
                  <a:srgbClr val="FF0000"/>
                </a:solidFill>
                <a:latin typeface="Times New Roman" pitchFamily="18" charset="0"/>
                <a:cs typeface="Times New Roman" pitchFamily="18" charset="0"/>
              </a:rPr>
              <a:t>diatopia</a:t>
            </a:r>
            <a:endParaRPr lang="en-GB" b="1" cap="small" dirty="0">
              <a:solidFill>
                <a:srgbClr val="FF0000"/>
              </a:solidFill>
              <a:latin typeface="Times New Roman" pitchFamily="18" charset="0"/>
              <a:cs typeface="Times New Roman" pitchFamily="18" charset="0"/>
            </a:endParaRPr>
          </a:p>
        </p:txBody>
      </p:sp>
      <p:sp>
        <p:nvSpPr>
          <p:cNvPr id="6" name="Left-Right Arrow 5"/>
          <p:cNvSpPr/>
          <p:nvPr/>
        </p:nvSpPr>
        <p:spPr>
          <a:xfrm>
            <a:off x="1835696" y="1268760"/>
            <a:ext cx="648072" cy="216024"/>
          </a:xfrm>
          <a:prstGeom prst="leftRightArrow">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179512" y="692696"/>
            <a:ext cx="7545655"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Ricorda</a:t>
            </a:r>
            <a:r>
              <a:rPr lang="en-GB" dirty="0" smtClean="0">
                <a:latin typeface="Times New Roman" pitchFamily="18" charset="0"/>
                <a:cs typeface="Times New Roman" pitchFamily="18" charset="0"/>
              </a:rPr>
              <a:t>: la </a:t>
            </a:r>
            <a:r>
              <a:rPr lang="en-GB" dirty="0" err="1" smtClean="0">
                <a:latin typeface="Times New Roman" pitchFamily="18" charset="0"/>
                <a:cs typeface="Times New Roman" pitchFamily="18" charset="0"/>
              </a:rPr>
              <a:t>relazione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tra</a:t>
            </a:r>
            <a:r>
              <a:rPr lang="en-GB" dirty="0" smtClean="0">
                <a:latin typeface="Times New Roman" pitchFamily="18" charset="0"/>
                <a:cs typeface="Times New Roman" pitchFamily="18" charset="0"/>
              </a:rPr>
              <a:t> le </a:t>
            </a:r>
            <a:r>
              <a:rPr lang="en-GB" dirty="0" err="1" smtClean="0">
                <a:latin typeface="Times New Roman" pitchFamily="18" charset="0"/>
                <a:cs typeface="Times New Roman" pitchFamily="18" charset="0"/>
              </a:rPr>
              <a:t>dimensioni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della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variazione</a:t>
            </a:r>
            <a:r>
              <a:rPr lang="en-GB" dirty="0" smtClean="0">
                <a:latin typeface="Times New Roman" pitchFamily="18" charset="0"/>
                <a:cs typeface="Times New Roman" pitchFamily="18" charset="0"/>
              </a:rPr>
              <a:t> non </a:t>
            </a:r>
            <a:r>
              <a:rPr lang="en-GB" dirty="0" smtClean="0">
                <a:latin typeface="Times New Roman"/>
                <a:cs typeface="Times New Roman"/>
              </a:rPr>
              <a:t>è </a:t>
            </a:r>
            <a:r>
              <a:rPr lang="en-GB" dirty="0" err="1" smtClean="0">
                <a:latin typeface="Times New Roman"/>
                <a:cs typeface="Times New Roman"/>
              </a:rPr>
              <a:t>fissa</a:t>
            </a:r>
            <a:r>
              <a:rPr lang="en-GB" dirty="0" smtClean="0">
                <a:latin typeface="Times New Roman"/>
                <a:cs typeface="Times New Roman"/>
              </a:rPr>
              <a:t> o </a:t>
            </a:r>
            <a:r>
              <a:rPr lang="en-GB" dirty="0" err="1" smtClean="0">
                <a:latin typeface="Times New Roman"/>
                <a:cs typeface="Times New Roman"/>
              </a:rPr>
              <a:t>gerarchica</a:t>
            </a:r>
            <a:r>
              <a:rPr lang="en-GB" dirty="0" smtClean="0">
                <a:latin typeface="Times New Roman"/>
                <a:cs typeface="Times New Roman"/>
              </a:rPr>
              <a:t>.</a:t>
            </a:r>
            <a:endParaRPr lang="en-GB" dirty="0" smtClean="0">
              <a:latin typeface="Times New Roman" pitchFamily="18" charset="0"/>
              <a:cs typeface="Times New Roman" pitchFamily="18" charset="0"/>
            </a:endParaRPr>
          </a:p>
        </p:txBody>
      </p:sp>
      <p:sp>
        <p:nvSpPr>
          <p:cNvPr id="8" name="TextBox 7"/>
          <p:cNvSpPr txBox="1"/>
          <p:nvPr/>
        </p:nvSpPr>
        <p:spPr>
          <a:xfrm>
            <a:off x="2627784" y="1196752"/>
            <a:ext cx="1322798" cy="369332"/>
          </a:xfrm>
          <a:prstGeom prst="rect">
            <a:avLst/>
          </a:prstGeom>
          <a:solidFill>
            <a:schemeClr val="bg1"/>
          </a:solidFill>
          <a:ln>
            <a:solidFill>
              <a:srgbClr val="0000FF"/>
            </a:solidFill>
          </a:ln>
        </p:spPr>
        <p:txBody>
          <a:bodyPr wrap="none" rtlCol="0">
            <a:spAutoFit/>
          </a:bodyPr>
          <a:lstStyle/>
          <a:p>
            <a:r>
              <a:rPr lang="en-GB" b="1" cap="small" dirty="0" err="1" smtClean="0">
                <a:solidFill>
                  <a:srgbClr val="FF0000"/>
                </a:solidFill>
                <a:latin typeface="Times New Roman" pitchFamily="18" charset="0"/>
                <a:cs typeface="Times New Roman" pitchFamily="18" charset="0"/>
              </a:rPr>
              <a:t>diastrasia</a:t>
            </a:r>
            <a:endParaRPr lang="en-GB" b="1" cap="small" dirty="0">
              <a:solidFill>
                <a:srgbClr val="FF0000"/>
              </a:solidFill>
              <a:latin typeface="Times New Roman" pitchFamily="18" charset="0"/>
              <a:cs typeface="Times New Roman" pitchFamily="18" charset="0"/>
            </a:endParaRPr>
          </a:p>
        </p:txBody>
      </p:sp>
      <p:sp>
        <p:nvSpPr>
          <p:cNvPr id="9" name="Left-Right Arrow 8"/>
          <p:cNvSpPr/>
          <p:nvPr/>
        </p:nvSpPr>
        <p:spPr>
          <a:xfrm>
            <a:off x="4067944" y="1268760"/>
            <a:ext cx="648072" cy="216024"/>
          </a:xfrm>
          <a:prstGeom prst="leftRightArrow">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4860032" y="1196752"/>
            <a:ext cx="1062214" cy="369332"/>
          </a:xfrm>
          <a:prstGeom prst="rect">
            <a:avLst/>
          </a:prstGeom>
          <a:noFill/>
          <a:ln>
            <a:solidFill>
              <a:srgbClr val="0000FF"/>
            </a:solidFill>
          </a:ln>
        </p:spPr>
        <p:txBody>
          <a:bodyPr wrap="none" rtlCol="0">
            <a:spAutoFit/>
          </a:bodyPr>
          <a:lstStyle/>
          <a:p>
            <a:r>
              <a:rPr lang="en-GB" b="1" cap="small" dirty="0" err="1" smtClean="0">
                <a:solidFill>
                  <a:srgbClr val="FF0000"/>
                </a:solidFill>
                <a:latin typeface="Times New Roman" pitchFamily="18" charset="0"/>
                <a:cs typeface="Times New Roman" pitchFamily="18" charset="0"/>
              </a:rPr>
              <a:t>diafasia</a:t>
            </a:r>
            <a:endParaRPr lang="en-GB" b="1" cap="small" dirty="0">
              <a:solidFill>
                <a:srgbClr val="FF0000"/>
              </a:solidFill>
              <a:latin typeface="Times New Roman" pitchFamily="18" charset="0"/>
              <a:cs typeface="Times New Roman" pitchFamily="18" charset="0"/>
            </a:endParaRPr>
          </a:p>
        </p:txBody>
      </p:sp>
      <p:sp>
        <p:nvSpPr>
          <p:cNvPr id="11" name="Left-Right Arrow 10"/>
          <p:cNvSpPr/>
          <p:nvPr/>
        </p:nvSpPr>
        <p:spPr>
          <a:xfrm>
            <a:off x="6084168" y="1268760"/>
            <a:ext cx="648072" cy="216024"/>
          </a:xfrm>
          <a:prstGeom prst="leftRightArrow">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6948264" y="1196752"/>
            <a:ext cx="1128835" cy="369332"/>
          </a:xfrm>
          <a:prstGeom prst="rect">
            <a:avLst/>
          </a:prstGeom>
          <a:noFill/>
          <a:ln>
            <a:solidFill>
              <a:srgbClr val="0000FF"/>
            </a:solidFill>
          </a:ln>
        </p:spPr>
        <p:txBody>
          <a:bodyPr wrap="none" rtlCol="0">
            <a:spAutoFit/>
          </a:bodyPr>
          <a:lstStyle/>
          <a:p>
            <a:r>
              <a:rPr lang="en-GB" b="1" cap="small" dirty="0" err="1" smtClean="0">
                <a:solidFill>
                  <a:srgbClr val="FF0000"/>
                </a:solidFill>
                <a:latin typeface="Times New Roman" pitchFamily="18" charset="0"/>
                <a:cs typeface="Times New Roman" pitchFamily="18" charset="0"/>
              </a:rPr>
              <a:t>diamesia</a:t>
            </a:r>
            <a:endParaRPr lang="en-GB" b="1" cap="small" dirty="0">
              <a:solidFill>
                <a:srgbClr val="FF0000"/>
              </a:solidFill>
              <a:latin typeface="Times New Roman" pitchFamily="18" charset="0"/>
              <a:cs typeface="Times New Roman" pitchFamily="18" charset="0"/>
            </a:endParaRPr>
          </a:p>
        </p:txBody>
      </p:sp>
      <p:sp>
        <p:nvSpPr>
          <p:cNvPr id="13" name="Down Arrow 12"/>
          <p:cNvSpPr/>
          <p:nvPr/>
        </p:nvSpPr>
        <p:spPr>
          <a:xfrm>
            <a:off x="3203848" y="1628800"/>
            <a:ext cx="216024" cy="288032"/>
          </a:xfrm>
          <a:prstGeom prst="downArrow">
            <a:avLst>
              <a:gd name="adj1" fmla="val 50000"/>
              <a:gd name="adj2" fmla="val 50000"/>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051720" y="1916832"/>
            <a:ext cx="2206758" cy="369332"/>
          </a:xfrm>
          <a:prstGeom prst="rect">
            <a:avLst/>
          </a:prstGeom>
          <a:noFill/>
        </p:spPr>
        <p:txBody>
          <a:bodyPr wrap="none" rtlCol="0">
            <a:spAutoFit/>
          </a:bodyPr>
          <a:lstStyle/>
          <a:p>
            <a:r>
              <a:rPr lang="en-GB" b="1" cap="small" dirty="0" err="1" smtClean="0">
                <a:solidFill>
                  <a:srgbClr val="FF0000"/>
                </a:solidFill>
                <a:latin typeface="Times New Roman" pitchFamily="18" charset="0"/>
                <a:cs typeface="Times New Roman" pitchFamily="18" charset="0"/>
              </a:rPr>
              <a:t>Italiano</a:t>
            </a:r>
            <a:r>
              <a:rPr lang="en-GB" b="1" cap="small" dirty="0" smtClean="0">
                <a:solidFill>
                  <a:srgbClr val="FF0000"/>
                </a:solidFill>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popolare</a:t>
            </a:r>
            <a:endParaRPr lang="en-GB" b="1" cap="small" dirty="0">
              <a:solidFill>
                <a:srgbClr val="FF0000"/>
              </a:solidFill>
              <a:latin typeface="Times New Roman" pitchFamily="18" charset="0"/>
              <a:cs typeface="Times New Roman" pitchFamily="18" charset="0"/>
            </a:endParaRPr>
          </a:p>
        </p:txBody>
      </p:sp>
      <p:sp>
        <p:nvSpPr>
          <p:cNvPr id="15" name="TextBox 14"/>
          <p:cNvSpPr txBox="1"/>
          <p:nvPr/>
        </p:nvSpPr>
        <p:spPr>
          <a:xfrm>
            <a:off x="251520" y="2564904"/>
            <a:ext cx="7659341"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Tra</a:t>
            </a:r>
            <a:r>
              <a:rPr lang="en-GB" dirty="0" smtClean="0">
                <a:latin typeface="Times New Roman" pitchFamily="18" charset="0"/>
                <a:cs typeface="Times New Roman" pitchFamily="18" charset="0"/>
              </a:rPr>
              <a:t> le </a:t>
            </a:r>
            <a:r>
              <a:rPr lang="en-GB" dirty="0" err="1" smtClean="0">
                <a:latin typeface="Times New Roman" pitchFamily="18" charset="0"/>
                <a:cs typeface="Times New Roman" pitchFamily="18" charset="0"/>
              </a:rPr>
              <a:t>variet</a:t>
            </a:r>
            <a:r>
              <a:rPr lang="en-GB" dirty="0" err="1" smtClean="0">
                <a:latin typeface="Times New Roman"/>
                <a:cs typeface="Times New Roman"/>
              </a:rPr>
              <a:t>à</a:t>
            </a:r>
            <a:r>
              <a:rPr lang="en-GB" dirty="0" smtClean="0">
                <a:latin typeface="Times New Roman"/>
                <a:cs typeface="Times New Roman"/>
              </a:rPr>
              <a:t> </a:t>
            </a:r>
            <a:r>
              <a:rPr lang="en-GB" dirty="0" err="1" smtClean="0">
                <a:latin typeface="Times New Roman"/>
                <a:cs typeface="Times New Roman"/>
              </a:rPr>
              <a:t>dell’Italiano</a:t>
            </a:r>
            <a:r>
              <a:rPr lang="en-GB" dirty="0" smtClean="0">
                <a:latin typeface="Times New Roman"/>
                <a:cs typeface="Times New Roman"/>
              </a:rPr>
              <a:t>, </a:t>
            </a:r>
            <a:r>
              <a:rPr lang="en-GB" dirty="0" err="1" smtClean="0">
                <a:latin typeface="Times New Roman"/>
                <a:cs typeface="Times New Roman"/>
              </a:rPr>
              <a:t>l’Italiano</a:t>
            </a:r>
            <a:r>
              <a:rPr lang="en-GB" dirty="0" smtClean="0">
                <a:latin typeface="Times New Roman"/>
                <a:cs typeface="Times New Roman"/>
              </a:rPr>
              <a:t> </a:t>
            </a:r>
            <a:r>
              <a:rPr lang="en-GB" dirty="0" err="1" smtClean="0">
                <a:latin typeface="Times New Roman"/>
                <a:cs typeface="Times New Roman"/>
              </a:rPr>
              <a:t>popolare</a:t>
            </a:r>
            <a:r>
              <a:rPr lang="en-GB" dirty="0" smtClean="0">
                <a:latin typeface="Times New Roman"/>
                <a:cs typeface="Times New Roman"/>
              </a:rPr>
              <a:t> è la </a:t>
            </a:r>
            <a:r>
              <a:rPr lang="en-GB" dirty="0" err="1" smtClean="0">
                <a:latin typeface="Times New Roman"/>
                <a:cs typeface="Times New Roman"/>
              </a:rPr>
              <a:t>più</a:t>
            </a:r>
            <a:r>
              <a:rPr lang="en-GB" dirty="0" smtClean="0">
                <a:latin typeface="Times New Roman"/>
                <a:cs typeface="Times New Roman"/>
              </a:rPr>
              <a:t> </a:t>
            </a:r>
            <a:r>
              <a:rPr lang="en-GB" dirty="0" err="1" smtClean="0">
                <a:latin typeface="Times New Roman"/>
                <a:cs typeface="Times New Roman"/>
              </a:rPr>
              <a:t>marcata</a:t>
            </a:r>
            <a:r>
              <a:rPr lang="en-GB" dirty="0" smtClean="0">
                <a:latin typeface="Times New Roman"/>
                <a:cs typeface="Times New Roman"/>
              </a:rPr>
              <a:t> </a:t>
            </a:r>
            <a:r>
              <a:rPr lang="en-GB" b="1" dirty="0" err="1" smtClean="0">
                <a:solidFill>
                  <a:srgbClr val="0000CC"/>
                </a:solidFill>
                <a:latin typeface="Times New Roman"/>
                <a:cs typeface="Times New Roman"/>
              </a:rPr>
              <a:t>diastraticamente</a:t>
            </a:r>
            <a:endParaRPr lang="en-GB" b="1" dirty="0" smtClean="0">
              <a:solidFill>
                <a:srgbClr val="0000CC"/>
              </a:solidFill>
              <a:latin typeface="Times New Roman" pitchFamily="18" charset="0"/>
              <a:cs typeface="Times New Roman" pitchFamily="18" charset="0"/>
            </a:endParaRPr>
          </a:p>
        </p:txBody>
      </p:sp>
      <p:sp>
        <p:nvSpPr>
          <p:cNvPr id="16" name="TextBox 15"/>
          <p:cNvSpPr txBox="1"/>
          <p:nvPr/>
        </p:nvSpPr>
        <p:spPr>
          <a:xfrm>
            <a:off x="4283968" y="1772816"/>
            <a:ext cx="2146742" cy="646331"/>
          </a:xfrm>
          <a:prstGeom prst="rect">
            <a:avLst/>
          </a:prstGeom>
          <a:noFill/>
        </p:spPr>
        <p:txBody>
          <a:bodyPr wrap="none" rtlCol="0">
            <a:spAutoFit/>
          </a:bodyPr>
          <a:lstStyle/>
          <a:p>
            <a:r>
              <a:rPr lang="en-GB" b="1" dirty="0" err="1" smtClean="0">
                <a:latin typeface="Times New Roman" pitchFamily="18" charset="0"/>
                <a:cs typeface="Times New Roman" pitchFamily="18" charset="0"/>
              </a:rPr>
              <a:t>Livello</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di</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istruzione</a:t>
            </a:r>
            <a:endParaRPr lang="en-GB" b="1" dirty="0" smtClean="0">
              <a:latin typeface="Times New Roman" pitchFamily="18" charset="0"/>
              <a:cs typeface="Times New Roman" pitchFamily="18" charset="0"/>
            </a:endParaRPr>
          </a:p>
          <a:p>
            <a:r>
              <a:rPr lang="en-GB" b="1" dirty="0" err="1" smtClean="0">
                <a:latin typeface="Times New Roman" pitchFamily="18" charset="0"/>
                <a:cs typeface="Times New Roman" pitchFamily="18" charset="0"/>
              </a:rPr>
              <a:t>Professione</a:t>
            </a:r>
            <a:endParaRPr lang="en-GB" b="1" dirty="0" smtClean="0">
              <a:latin typeface="Times New Roman" pitchFamily="18" charset="0"/>
              <a:cs typeface="Times New Roman" pitchFamily="18" charset="0"/>
            </a:endParaRPr>
          </a:p>
        </p:txBody>
      </p:sp>
      <p:sp>
        <p:nvSpPr>
          <p:cNvPr id="17" name="TextBox 16"/>
          <p:cNvSpPr txBox="1"/>
          <p:nvPr/>
        </p:nvSpPr>
        <p:spPr>
          <a:xfrm>
            <a:off x="6444208" y="1772816"/>
            <a:ext cx="2388474" cy="584775"/>
          </a:xfrm>
          <a:prstGeom prst="rect">
            <a:avLst/>
          </a:prstGeom>
          <a:noFill/>
          <a:ln>
            <a:solidFill>
              <a:srgbClr val="FF0000"/>
            </a:solidFill>
          </a:ln>
        </p:spPr>
        <p:txBody>
          <a:bodyPr wrap="none" rtlCol="0">
            <a:spAutoFit/>
          </a:bodyPr>
          <a:lstStyle/>
          <a:p>
            <a:r>
              <a:rPr lang="en-GB" sz="1600" dirty="0" err="1" smtClean="0">
                <a:latin typeface="Times New Roman" pitchFamily="18" charset="0"/>
                <a:cs typeface="Times New Roman" pitchFamily="18" charset="0"/>
              </a:rPr>
              <a:t>Variabili</a:t>
            </a:r>
            <a:r>
              <a:rPr lang="en-GB" sz="1600" dirty="0" smtClean="0">
                <a:latin typeface="Times New Roman" pitchFamily="18" charset="0"/>
                <a:cs typeface="Times New Roman" pitchFamily="18" charset="0"/>
              </a:rPr>
              <a:t> extra-</a:t>
            </a:r>
            <a:r>
              <a:rPr lang="en-GB" sz="1600" dirty="0" err="1" smtClean="0">
                <a:latin typeface="Times New Roman" pitchFamily="18" charset="0"/>
                <a:cs typeface="Times New Roman" pitchFamily="18" charset="0"/>
              </a:rPr>
              <a:t>linguistiche</a:t>
            </a:r>
            <a:endParaRPr lang="en-GB" sz="1600" dirty="0" smtClean="0">
              <a:latin typeface="Times New Roman" pitchFamily="18" charset="0"/>
              <a:cs typeface="Times New Roman" pitchFamily="18" charset="0"/>
            </a:endParaRPr>
          </a:p>
          <a:p>
            <a:r>
              <a:rPr lang="en-GB" sz="1600" dirty="0" err="1" smtClean="0">
                <a:latin typeface="Times New Roman" pitchFamily="18" charset="0"/>
                <a:cs typeface="Times New Roman" pitchFamily="18" charset="0"/>
              </a:rPr>
              <a:t>pi</a:t>
            </a:r>
            <a:r>
              <a:rPr lang="en-GB" sz="1600" dirty="0" err="1" smtClean="0">
                <a:latin typeface="Times New Roman"/>
                <a:cs typeface="Times New Roman"/>
              </a:rPr>
              <a:t>ù</a:t>
            </a:r>
            <a:r>
              <a:rPr lang="en-GB" sz="1600" dirty="0" smtClean="0">
                <a:latin typeface="Times New Roman"/>
                <a:cs typeface="Times New Roman"/>
              </a:rPr>
              <a:t> </a:t>
            </a:r>
            <a:r>
              <a:rPr lang="en-GB" sz="1600" dirty="0" err="1" smtClean="0">
                <a:latin typeface="Times New Roman"/>
                <a:cs typeface="Times New Roman"/>
              </a:rPr>
              <a:t>significative</a:t>
            </a:r>
            <a:endParaRPr lang="en-GB" sz="1600" dirty="0" smtClean="0">
              <a:latin typeface="Times New Roman" pitchFamily="18" charset="0"/>
              <a:cs typeface="Times New Roman" pitchFamily="18" charset="0"/>
            </a:endParaRPr>
          </a:p>
        </p:txBody>
      </p:sp>
      <p:sp>
        <p:nvSpPr>
          <p:cNvPr id="19" name="Left Brace 18"/>
          <p:cNvSpPr/>
          <p:nvPr/>
        </p:nvSpPr>
        <p:spPr>
          <a:xfrm>
            <a:off x="4211960" y="1844824"/>
            <a:ext cx="144016" cy="504056"/>
          </a:xfrm>
          <a:prstGeom prst="leftBrace">
            <a:avLst/>
          </a:prstGeom>
          <a:solidFill>
            <a:schemeClr val="bg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TextBox 19"/>
          <p:cNvSpPr txBox="1"/>
          <p:nvPr/>
        </p:nvSpPr>
        <p:spPr>
          <a:xfrm>
            <a:off x="251520" y="2852936"/>
            <a:ext cx="4717958"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Berruto</a:t>
            </a:r>
            <a:r>
              <a:rPr lang="en-GB" dirty="0" smtClean="0">
                <a:latin typeface="Times New Roman" pitchFamily="18" charset="0"/>
                <a:cs typeface="Times New Roman" pitchFamily="18" charset="0"/>
              </a:rPr>
              <a:t> (1987: 108): </a:t>
            </a:r>
            <a:r>
              <a:rPr lang="en-GB" i="1" dirty="0" err="1" smtClean="0">
                <a:latin typeface="Times New Roman" pitchFamily="18" charset="0"/>
                <a:cs typeface="Times New Roman" pitchFamily="18" charset="0"/>
              </a:rPr>
              <a:t>varietà</a:t>
            </a:r>
            <a:r>
              <a:rPr lang="en-GB" i="1" dirty="0" smtClean="0">
                <a:latin typeface="Times New Roman" pitchFamily="18" charset="0"/>
                <a:cs typeface="Times New Roman" pitchFamily="18" charset="0"/>
              </a:rPr>
              <a:t> </a:t>
            </a:r>
            <a:r>
              <a:rPr lang="en-GB" b="1" i="1" dirty="0" err="1" smtClean="0">
                <a:latin typeface="Times New Roman" pitchFamily="18" charset="0"/>
                <a:cs typeface="Times New Roman" pitchFamily="18" charset="0"/>
              </a:rPr>
              <a:t>sociale</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dell’italiano</a:t>
            </a:r>
            <a:endParaRPr lang="en-GB" i="1" dirty="0" smtClean="0">
              <a:latin typeface="Times New Roman" pitchFamily="18" charset="0"/>
              <a:cs typeface="Times New Roman" pitchFamily="18" charset="0"/>
            </a:endParaRPr>
          </a:p>
        </p:txBody>
      </p:sp>
      <p:pic>
        <p:nvPicPr>
          <p:cNvPr id="1026" name="Picture 2" descr="C:\Users\mfixefc2\Desktop\architettura-italiano-antonelli.gif"/>
          <p:cNvPicPr>
            <a:picLocks noChangeAspect="1" noChangeArrowheads="1"/>
          </p:cNvPicPr>
          <p:nvPr/>
        </p:nvPicPr>
        <p:blipFill>
          <a:blip r:embed="rId2" cstate="print"/>
          <a:srcRect/>
          <a:stretch>
            <a:fillRect/>
          </a:stretch>
        </p:blipFill>
        <p:spPr bwMode="auto">
          <a:xfrm>
            <a:off x="179512" y="3212976"/>
            <a:ext cx="4791075" cy="3381375"/>
          </a:xfrm>
          <a:prstGeom prst="rect">
            <a:avLst/>
          </a:prstGeom>
          <a:noFill/>
        </p:spPr>
      </p:pic>
      <p:sp>
        <p:nvSpPr>
          <p:cNvPr id="25" name="Oval 24"/>
          <p:cNvSpPr/>
          <p:nvPr/>
        </p:nvSpPr>
        <p:spPr>
          <a:xfrm>
            <a:off x="3059832" y="6021288"/>
            <a:ext cx="1440160" cy="554360"/>
          </a:xfrm>
          <a:prstGeom prst="ellipse">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err="1" smtClean="0">
                <a:solidFill>
                  <a:srgbClr val="002060"/>
                </a:solidFill>
                <a:latin typeface="Times New Roman" pitchFamily="18" charset="0"/>
                <a:cs typeface="Times New Roman" pitchFamily="18" charset="0"/>
              </a:rPr>
              <a:t>Italiano</a:t>
            </a:r>
            <a:r>
              <a:rPr lang="en-GB" sz="1600" dirty="0" smtClean="0">
                <a:solidFill>
                  <a:srgbClr val="002060"/>
                </a:solidFill>
                <a:latin typeface="Times New Roman" pitchFamily="18" charset="0"/>
                <a:cs typeface="Times New Roman" pitchFamily="18" charset="0"/>
              </a:rPr>
              <a:t> </a:t>
            </a:r>
            <a:r>
              <a:rPr lang="en-GB" sz="1600" dirty="0" err="1" smtClean="0">
                <a:solidFill>
                  <a:srgbClr val="002060"/>
                </a:solidFill>
                <a:latin typeface="Times New Roman" pitchFamily="18" charset="0"/>
                <a:cs typeface="Times New Roman" pitchFamily="18" charset="0"/>
              </a:rPr>
              <a:t>Popolare</a:t>
            </a:r>
            <a:endParaRPr lang="en-GB" sz="1600" dirty="0">
              <a:solidFill>
                <a:srgbClr val="002060"/>
              </a:solidFill>
              <a:latin typeface="Times New Roman" pitchFamily="18" charset="0"/>
              <a:cs typeface="Times New Roman" pitchFamily="18" charset="0"/>
            </a:endParaRPr>
          </a:p>
        </p:txBody>
      </p:sp>
      <p:sp>
        <p:nvSpPr>
          <p:cNvPr id="26" name="TextBox 25"/>
          <p:cNvSpPr txBox="1"/>
          <p:nvPr/>
        </p:nvSpPr>
        <p:spPr>
          <a:xfrm>
            <a:off x="4716016" y="3212976"/>
            <a:ext cx="4194418" cy="2862322"/>
          </a:xfrm>
          <a:prstGeom prst="rect">
            <a:avLst/>
          </a:prstGeom>
          <a:noFill/>
        </p:spPr>
        <p:txBody>
          <a:bodyPr wrap="none" rtlCol="0">
            <a:spAutoFit/>
          </a:bodyPr>
          <a:lstStyle/>
          <a:p>
            <a:r>
              <a:rPr lang="en-GB" dirty="0" err="1" smtClean="0">
                <a:latin typeface="Times New Roman" pitchFamily="18" charset="0"/>
                <a:cs typeface="Times New Roman" pitchFamily="18" charset="0"/>
              </a:rPr>
              <a:t>Sugli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assi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dimensione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della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variazione</a:t>
            </a:r>
            <a:r>
              <a:rPr lang="en-GB" dirty="0" smtClean="0">
                <a:latin typeface="Times New Roman" pitchFamily="18" charset="0"/>
                <a:cs typeface="Times New Roman" pitchFamily="18" charset="0"/>
              </a:rPr>
              <a:t>):</a:t>
            </a:r>
          </a:p>
          <a:p>
            <a:r>
              <a:rPr lang="en-GB" b="1" dirty="0" err="1" smtClean="0">
                <a:solidFill>
                  <a:srgbClr val="040AFC"/>
                </a:solidFill>
                <a:latin typeface="Times New Roman" pitchFamily="18" charset="0"/>
                <a:cs typeface="Times New Roman" pitchFamily="18" charset="0"/>
              </a:rPr>
              <a:t>Diastratico</a:t>
            </a:r>
            <a:r>
              <a:rPr lang="en-GB" dirty="0" smtClean="0">
                <a:latin typeface="Times New Roman" pitchFamily="18" charset="0"/>
                <a:cs typeface="Times New Roman" pitchFamily="18" charset="0"/>
              </a:rPr>
              <a:t>: basso </a:t>
            </a:r>
            <a:r>
              <a:rPr lang="en-GB" dirty="0" err="1" smtClean="0">
                <a:latin typeface="Times New Roman" pitchFamily="18" charset="0"/>
                <a:cs typeface="Times New Roman" pitchFamily="18" charset="0"/>
              </a:rPr>
              <a:t>livello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istruzione</a:t>
            </a:r>
            <a:endParaRPr lang="en-GB" dirty="0" smtClean="0">
              <a:latin typeface="Times New Roman" pitchFamily="18" charset="0"/>
              <a:cs typeface="Times New Roman" pitchFamily="18" charset="0"/>
            </a:endParaRPr>
          </a:p>
          <a:p>
            <a:r>
              <a:rPr lang="en-GB" b="1" dirty="0" err="1" smtClean="0">
                <a:solidFill>
                  <a:srgbClr val="040AFC"/>
                </a:solidFill>
                <a:latin typeface="Times New Roman" pitchFamily="18" charset="0"/>
                <a:cs typeface="Times New Roman" pitchFamily="18" charset="0"/>
              </a:rPr>
              <a:t>Diamesico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prevalentemente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parlato</a:t>
            </a:r>
            <a:endParaRPr lang="en-GB" dirty="0" smtClean="0">
              <a:latin typeface="Times New Roman" pitchFamily="18" charset="0"/>
              <a:cs typeface="Times New Roman" pitchFamily="18" charset="0"/>
            </a:endParaRPr>
          </a:p>
          <a:p>
            <a:r>
              <a:rPr lang="en-GB" b="1" dirty="0" err="1" smtClean="0">
                <a:solidFill>
                  <a:srgbClr val="040AFC"/>
                </a:solidFill>
                <a:latin typeface="Times New Roman" pitchFamily="18" charset="0"/>
                <a:cs typeface="Times New Roman" pitchFamily="18" charset="0"/>
              </a:rPr>
              <a:t>Diafasico</a:t>
            </a:r>
            <a:r>
              <a:rPr lang="en-GB" dirty="0" smtClean="0">
                <a:latin typeface="Times New Roman" pitchFamily="18" charset="0"/>
                <a:cs typeface="Times New Roman" pitchFamily="18" charset="0"/>
              </a:rPr>
              <a:t>: basso, ma </a:t>
            </a:r>
            <a:r>
              <a:rPr lang="en-GB" dirty="0" smtClean="0">
                <a:latin typeface="Times New Roman"/>
                <a:cs typeface="Times New Roman"/>
              </a:rPr>
              <a:t>è </a:t>
            </a:r>
            <a:r>
              <a:rPr lang="en-GB" dirty="0" err="1" smtClean="0">
                <a:latin typeface="Times New Roman"/>
                <a:cs typeface="Times New Roman"/>
              </a:rPr>
              <a:t>il</a:t>
            </a:r>
            <a:r>
              <a:rPr lang="en-GB" dirty="0" smtClean="0">
                <a:latin typeface="Times New Roman"/>
                <a:cs typeface="Times New Roman"/>
              </a:rPr>
              <a:t> </a:t>
            </a:r>
            <a:r>
              <a:rPr lang="en-GB" dirty="0" err="1" smtClean="0">
                <a:latin typeface="Times New Roman"/>
                <a:cs typeface="Times New Roman"/>
              </a:rPr>
              <a:t>più</a:t>
            </a:r>
            <a:r>
              <a:rPr lang="en-GB" dirty="0" smtClean="0">
                <a:latin typeface="Times New Roman"/>
                <a:cs typeface="Times New Roman"/>
              </a:rPr>
              <a:t> alto </a:t>
            </a:r>
            <a:r>
              <a:rPr lang="en-GB" dirty="0" err="1" smtClean="0">
                <a:latin typeface="Times New Roman"/>
                <a:cs typeface="Times New Roman"/>
              </a:rPr>
              <a:t>livello</a:t>
            </a:r>
            <a:r>
              <a:rPr lang="en-GB" dirty="0" smtClean="0">
                <a:latin typeface="Times New Roman"/>
                <a:cs typeface="Times New Roman"/>
              </a:rPr>
              <a:t> </a:t>
            </a:r>
            <a:r>
              <a:rPr lang="en-GB" dirty="0" err="1" smtClean="0">
                <a:latin typeface="Times New Roman"/>
                <a:cs typeface="Times New Roman"/>
              </a:rPr>
              <a:t>di</a:t>
            </a:r>
            <a:endParaRPr lang="en-GB" dirty="0" smtClean="0">
              <a:latin typeface="Times New Roman"/>
              <a:cs typeface="Times New Roman"/>
            </a:endParaRPr>
          </a:p>
          <a:p>
            <a:r>
              <a:rPr lang="en-GB" dirty="0" smtClean="0">
                <a:latin typeface="Times New Roman"/>
                <a:cs typeface="Times New Roman"/>
              </a:rPr>
              <a:t>                   </a:t>
            </a:r>
            <a:r>
              <a:rPr lang="en-GB" dirty="0" err="1" smtClean="0">
                <a:latin typeface="Times New Roman"/>
                <a:cs typeface="Times New Roman"/>
              </a:rPr>
              <a:t>italiano</a:t>
            </a:r>
            <a:r>
              <a:rPr lang="en-GB" dirty="0" smtClean="0">
                <a:latin typeface="Times New Roman"/>
                <a:cs typeface="Times New Roman"/>
              </a:rPr>
              <a:t> per </a:t>
            </a:r>
            <a:r>
              <a:rPr lang="en-GB" dirty="0" err="1" smtClean="0">
                <a:latin typeface="Times New Roman"/>
                <a:cs typeface="Times New Roman"/>
              </a:rPr>
              <a:t>quelli</a:t>
            </a:r>
            <a:r>
              <a:rPr lang="en-GB" dirty="0" smtClean="0">
                <a:latin typeface="Times New Roman"/>
                <a:cs typeface="Times New Roman"/>
              </a:rPr>
              <a:t> </a:t>
            </a:r>
            <a:r>
              <a:rPr lang="en-GB" dirty="0" err="1" smtClean="0">
                <a:latin typeface="Times New Roman"/>
                <a:cs typeface="Times New Roman"/>
              </a:rPr>
              <a:t>che</a:t>
            </a:r>
            <a:r>
              <a:rPr lang="en-GB" dirty="0" smtClean="0">
                <a:latin typeface="Times New Roman"/>
                <a:cs typeface="Times New Roman"/>
              </a:rPr>
              <a:t> </a:t>
            </a:r>
            <a:r>
              <a:rPr lang="en-GB" dirty="0" err="1" smtClean="0">
                <a:latin typeface="Times New Roman"/>
                <a:cs typeface="Times New Roman"/>
              </a:rPr>
              <a:t>parlano</a:t>
            </a:r>
            <a:endParaRPr lang="en-GB" dirty="0" smtClean="0">
              <a:latin typeface="Times New Roman"/>
              <a:cs typeface="Times New Roman"/>
            </a:endParaRPr>
          </a:p>
          <a:p>
            <a:r>
              <a:rPr lang="en-GB" dirty="0" smtClean="0">
                <a:latin typeface="Times New Roman"/>
                <a:cs typeface="Times New Roman"/>
              </a:rPr>
              <a:t>	   solo </a:t>
            </a:r>
            <a:r>
              <a:rPr lang="en-GB" dirty="0" err="1" smtClean="0">
                <a:latin typeface="Times New Roman"/>
                <a:cs typeface="Times New Roman"/>
              </a:rPr>
              <a:t>il</a:t>
            </a:r>
            <a:r>
              <a:rPr lang="en-GB" dirty="0" smtClean="0">
                <a:latin typeface="Times New Roman"/>
                <a:cs typeface="Times New Roman"/>
              </a:rPr>
              <a:t> </a:t>
            </a:r>
            <a:r>
              <a:rPr lang="en-GB" dirty="0" err="1" smtClean="0">
                <a:latin typeface="Times New Roman"/>
                <a:cs typeface="Times New Roman"/>
              </a:rPr>
              <a:t>dialetto</a:t>
            </a:r>
            <a:r>
              <a:rPr lang="en-GB" dirty="0" smtClean="0">
                <a:latin typeface="Times New Roman"/>
                <a:cs typeface="Times New Roman"/>
              </a:rPr>
              <a:t>. </a:t>
            </a:r>
          </a:p>
          <a:p>
            <a:r>
              <a:rPr lang="en-GB" b="1" dirty="0" err="1" smtClean="0">
                <a:solidFill>
                  <a:srgbClr val="040AFC"/>
                </a:solidFill>
                <a:latin typeface="Times New Roman" pitchFamily="18" charset="0"/>
                <a:cs typeface="Times New Roman" pitchFamily="18" charset="0"/>
              </a:rPr>
              <a:t>Diatopico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distribuito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Ciascun</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dialetto</a:t>
            </a:r>
            <a:r>
              <a:rPr lang="en-GB" dirty="0" smtClean="0">
                <a:latin typeface="Times New Roman" pitchFamily="18" charset="0"/>
                <a:cs typeface="Times New Roman" pitchFamily="18" charset="0"/>
              </a:rPr>
              <a:t> ha </a:t>
            </a:r>
          </a:p>
          <a:p>
            <a:r>
              <a:rPr lang="en-GB" dirty="0" smtClean="0">
                <a:latin typeface="Times New Roman" pitchFamily="18" charset="0"/>
                <a:cs typeface="Times New Roman" pitchFamily="18" charset="0"/>
              </a:rPr>
              <a:t>	    un </a:t>
            </a:r>
            <a:r>
              <a:rPr lang="en-GB" dirty="0" err="1" smtClean="0">
                <a:latin typeface="Times New Roman" pitchFamily="18" charset="0"/>
                <a:cs typeface="Times New Roman" pitchFamily="18" charset="0"/>
              </a:rPr>
              <a:t>effetto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diverso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sull’Italiano</a:t>
            </a:r>
            <a:r>
              <a:rPr lang="en-GB" dirty="0" smtClean="0">
                <a:latin typeface="Times New Roman" pitchFamily="18" charset="0"/>
                <a:cs typeface="Times New Roman" pitchFamily="18" charset="0"/>
              </a:rPr>
              <a:t> </a:t>
            </a:r>
          </a:p>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popolare</a:t>
            </a:r>
            <a:r>
              <a:rPr lang="en-GB" dirty="0" smtClean="0">
                <a:latin typeface="Times New Roman" pitchFamily="18" charset="0"/>
                <a:cs typeface="Times New Roman" pitchFamily="18" charset="0"/>
              </a:rPr>
              <a:t>. </a:t>
            </a:r>
          </a:p>
          <a:p>
            <a:r>
              <a:rPr lang="en-GB" dirty="0" smtClean="0">
                <a:latin typeface="Times New Roman" pitchFamily="18" charset="0"/>
                <a:cs typeface="Times New Roman" pitchFamily="18" charset="0"/>
              </a:rPr>
              <a:t>	</a:t>
            </a:r>
          </a:p>
        </p:txBody>
      </p:sp>
      <p:sp>
        <p:nvSpPr>
          <p:cNvPr id="27" name="TextBox 26"/>
          <p:cNvSpPr txBox="1"/>
          <p:nvPr/>
        </p:nvSpPr>
        <p:spPr>
          <a:xfrm>
            <a:off x="5220072" y="5733256"/>
            <a:ext cx="3480440" cy="923330"/>
          </a:xfrm>
          <a:prstGeom prst="rect">
            <a:avLst/>
          </a:prstGeom>
          <a:noFill/>
        </p:spPr>
        <p:txBody>
          <a:bodyPr wrap="none" rtlCol="0">
            <a:spAutoFit/>
          </a:bodyPr>
          <a:lstStyle/>
          <a:p>
            <a:r>
              <a:rPr lang="en-GB" b="1" dirty="0" smtClean="0">
                <a:solidFill>
                  <a:srgbClr val="FF0000"/>
                </a:solidFill>
                <a:latin typeface="Times New Roman" pitchFamily="18" charset="0"/>
                <a:cs typeface="Times New Roman" pitchFamily="18" charset="0"/>
              </a:rPr>
              <a:t>Non </a:t>
            </a:r>
            <a:r>
              <a:rPr lang="en-GB" dirty="0" smtClean="0">
                <a:latin typeface="Times New Roman" pitchFamily="18" charset="0"/>
                <a:cs typeface="Times New Roman" pitchFamily="18" charset="0"/>
              </a:rPr>
              <a:t>ha </a:t>
            </a:r>
            <a:r>
              <a:rPr lang="en-GB" dirty="0" err="1" smtClean="0">
                <a:latin typeface="Times New Roman" pitchFamily="18" charset="0"/>
                <a:cs typeface="Times New Roman" pitchFamily="18" charset="0"/>
              </a:rPr>
              <a:t>necessariamente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una</a:t>
            </a:r>
            <a:r>
              <a:rPr lang="en-GB" dirty="0" smtClean="0">
                <a:latin typeface="Times New Roman" pitchFamily="18" charset="0"/>
                <a:cs typeface="Times New Roman" pitchFamily="18" charset="0"/>
              </a:rPr>
              <a:t> </a:t>
            </a:r>
          </a:p>
          <a:p>
            <a:r>
              <a:rPr lang="en-GB" dirty="0" err="1" smtClean="0">
                <a:latin typeface="Times New Roman" pitchFamily="18" charset="0"/>
                <a:cs typeface="Times New Roman" pitchFamily="18" charset="0"/>
              </a:rPr>
              <a:t>connotazione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negativa</a:t>
            </a:r>
            <a:r>
              <a:rPr lang="en-GB" dirty="0" smtClean="0">
                <a:latin typeface="Times New Roman" pitchFamily="18" charset="0"/>
                <a:cs typeface="Times New Roman" pitchFamily="18" charset="0"/>
              </a:rPr>
              <a:t>: lingua </a:t>
            </a:r>
            <a:r>
              <a:rPr lang="en-GB" dirty="0" err="1" smtClean="0">
                <a:latin typeface="Times New Roman" pitchFamily="18" charset="0"/>
                <a:cs typeface="Times New Roman" pitchFamily="18" charset="0"/>
              </a:rPr>
              <a:t>pura</a:t>
            </a:r>
            <a:r>
              <a:rPr lang="en-GB" dirty="0" smtClean="0">
                <a:latin typeface="Times New Roman" pitchFamily="18" charset="0"/>
                <a:cs typeface="Times New Roman" pitchFamily="18" charset="0"/>
              </a:rPr>
              <a:t> </a:t>
            </a:r>
          </a:p>
          <a:p>
            <a:r>
              <a:rPr lang="en-GB" dirty="0" smtClean="0">
                <a:latin typeface="Times New Roman" pitchFamily="18" charset="0"/>
                <a:cs typeface="Times New Roman" pitchFamily="18" charset="0"/>
              </a:rPr>
              <a:t>e </a:t>
            </a:r>
            <a:r>
              <a:rPr lang="en-GB" dirty="0" err="1" smtClean="0">
                <a:latin typeface="Times New Roman" pitchFamily="18" charset="0"/>
                <a:cs typeface="Times New Roman" pitchFamily="18" charset="0"/>
              </a:rPr>
              <a:t>autentica</a:t>
            </a:r>
            <a:r>
              <a:rPr lang="en-GB" dirty="0" smtClean="0">
                <a:latin typeface="Times New Roman" pitchFamily="18" charset="0"/>
                <a:cs typeface="Times New Roman" pitchFamily="18" charset="0"/>
              </a:rPr>
              <a:t> (De Mauro)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9"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ppt_x</p:attrName>
                                        </p:attrNameLst>
                                      </p:cBhvr>
                                      <p:tavLst>
                                        <p:tav tm="0">
                                          <p:val>
                                            <p:strVal val="#ppt_x-.2"/>
                                          </p:val>
                                        </p:tav>
                                        <p:tav tm="100000">
                                          <p:val>
                                            <p:strVal val="#ppt_x"/>
                                          </p:val>
                                        </p:tav>
                                      </p:tavLst>
                                    </p:anim>
                                    <p:anim calcmode="lin" valueType="num">
                                      <p:cBhvr>
                                        <p:cTn id="16" dur="5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500" fill="hold"/>
                                        <p:tgtEl>
                                          <p:spTgt spid="9"/>
                                        </p:tgtEl>
                                        <p:attrNameLst>
                                          <p:attrName>ppt_x</p:attrName>
                                        </p:attrNameLst>
                                      </p:cBhvr>
                                      <p:tavLst>
                                        <p:tav tm="0">
                                          <p:val>
                                            <p:strVal val="#ppt_x-.2"/>
                                          </p:val>
                                        </p:tav>
                                        <p:tav tm="100000">
                                          <p:val>
                                            <p:strVal val="#ppt_x"/>
                                          </p:val>
                                        </p:tav>
                                      </p:tavLst>
                                    </p:anim>
                                    <p:anim calcmode="lin" valueType="num">
                                      <p:cBhvr>
                                        <p:cTn id="27" dur="5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9"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ppt_x</p:attrName>
                                        </p:attrNameLst>
                                      </p:cBhvr>
                                      <p:tavLst>
                                        <p:tav tm="0">
                                          <p:val>
                                            <p:strVal val="#ppt_x-.2"/>
                                          </p:val>
                                        </p:tav>
                                        <p:tav tm="100000">
                                          <p:val>
                                            <p:strVal val="#ppt_x"/>
                                          </p:val>
                                        </p:tav>
                                      </p:tavLst>
                                    </p:anim>
                                    <p:anim calcmode="lin" valueType="num">
                                      <p:cBhvr>
                                        <p:cTn id="38" dur="5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mph" presetSubtype="2" fill="hold" nodeType="clickEffect">
                                  <p:stCondLst>
                                    <p:cond delay="0"/>
                                  </p:stCondLst>
                                  <p:childTnLst>
                                    <p:animClr clrSpc="rgb">
                                      <p:cBhvr>
                                        <p:cTn id="47" dur="500" fill="hold"/>
                                        <p:tgtEl>
                                          <p:spTgt spid="8"/>
                                        </p:tgtEl>
                                        <p:attrNameLst>
                                          <p:attrName>fillcolor</p:attrName>
                                        </p:attrNameLst>
                                      </p:cBhvr>
                                      <p:to>
                                        <a:srgbClr val="B2E7F4"/>
                                      </p:to>
                                    </p:animClr>
                                    <p:set>
                                      <p:cBhvr>
                                        <p:cTn id="48" dur="500" fill="hold"/>
                                        <p:tgtEl>
                                          <p:spTgt spid="8"/>
                                        </p:tgtEl>
                                        <p:attrNameLst>
                                          <p:attrName>fill.type</p:attrName>
                                        </p:attrNameLst>
                                      </p:cBhvr>
                                      <p:to>
                                        <p:strVal val="solid"/>
                                      </p:to>
                                    </p:set>
                                    <p:set>
                                      <p:cBhvr>
                                        <p:cTn id="49" dur="500" fill="hold"/>
                                        <p:tgtEl>
                                          <p:spTgt spid="8"/>
                                        </p:tgtEl>
                                        <p:attrNameLst>
                                          <p:attrName>fill.on</p:attrName>
                                        </p:attrNameLst>
                                      </p:cBhvr>
                                      <p:to>
                                        <p:strVal val="true"/>
                                      </p:to>
                                    </p:set>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500"/>
                                        <p:tgtEl>
                                          <p:spTgt spid="13"/>
                                        </p:tgtEl>
                                      </p:cBhvr>
                                    </p:animEffect>
                                    <p:anim calcmode="lin" valueType="num">
                                      <p:cBhvr>
                                        <p:cTn id="55" dur="500" fill="hold"/>
                                        <p:tgtEl>
                                          <p:spTgt spid="13"/>
                                        </p:tgtEl>
                                        <p:attrNameLst>
                                          <p:attrName>ppt_x</p:attrName>
                                        </p:attrNameLst>
                                      </p:cBhvr>
                                      <p:tavLst>
                                        <p:tav tm="0">
                                          <p:val>
                                            <p:strVal val="#ppt_x"/>
                                          </p:val>
                                        </p:tav>
                                        <p:tav tm="100000">
                                          <p:val>
                                            <p:strVal val="#ppt_x"/>
                                          </p:val>
                                        </p:tav>
                                      </p:tavLst>
                                    </p:anim>
                                    <p:anim calcmode="lin" valueType="num">
                                      <p:cBhvr>
                                        <p:cTn id="56" dur="5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additive="base">
                                        <p:cTn id="65" dur="500" fill="hold"/>
                                        <p:tgtEl>
                                          <p:spTgt spid="16"/>
                                        </p:tgtEl>
                                        <p:attrNameLst>
                                          <p:attrName>ppt_x</p:attrName>
                                        </p:attrNameLst>
                                      </p:cBhvr>
                                      <p:tavLst>
                                        <p:tav tm="0">
                                          <p:val>
                                            <p:strVal val="1+#ppt_w/2"/>
                                          </p:val>
                                        </p:tav>
                                        <p:tav tm="100000">
                                          <p:val>
                                            <p:strVal val="#ppt_x"/>
                                          </p:val>
                                        </p:tav>
                                      </p:tavLst>
                                    </p:anim>
                                    <p:anim calcmode="lin" valueType="num">
                                      <p:cBhvr additive="base">
                                        <p:cTn id="66"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026"/>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25"/>
                                        </p:tgtEl>
                                        <p:attrNameLst>
                                          <p:attrName>style.visibility</p:attrName>
                                        </p:attrNameLst>
                                      </p:cBhvr>
                                      <p:to>
                                        <p:strVal val="visible"/>
                                      </p:to>
                                    </p:set>
                                    <p:anim calcmode="lin" valueType="num">
                                      <p:cBhvr>
                                        <p:cTn id="91" dur="500" fill="hold"/>
                                        <p:tgtEl>
                                          <p:spTgt spid="25"/>
                                        </p:tgtEl>
                                        <p:attrNameLst>
                                          <p:attrName>ppt_w</p:attrName>
                                        </p:attrNameLst>
                                      </p:cBhvr>
                                      <p:tavLst>
                                        <p:tav tm="0">
                                          <p:val>
                                            <p:strVal val="#ppt_w*0.70"/>
                                          </p:val>
                                        </p:tav>
                                        <p:tav tm="100000">
                                          <p:val>
                                            <p:strVal val="#ppt_w"/>
                                          </p:val>
                                        </p:tav>
                                      </p:tavLst>
                                    </p:anim>
                                    <p:anim calcmode="lin" valueType="num">
                                      <p:cBhvr>
                                        <p:cTn id="92" dur="500" fill="hold"/>
                                        <p:tgtEl>
                                          <p:spTgt spid="25"/>
                                        </p:tgtEl>
                                        <p:attrNameLst>
                                          <p:attrName>ppt_h</p:attrName>
                                        </p:attrNameLst>
                                      </p:cBhvr>
                                      <p:tavLst>
                                        <p:tav tm="0">
                                          <p:val>
                                            <p:strVal val="#ppt_h"/>
                                          </p:val>
                                        </p:tav>
                                        <p:tav tm="100000">
                                          <p:val>
                                            <p:strVal val="#ppt_h"/>
                                          </p:val>
                                        </p:tav>
                                      </p:tavLst>
                                    </p:anim>
                                    <p:animEffect transition="in" filter="fade">
                                      <p:cBhvr>
                                        <p:cTn id="93" dur="500"/>
                                        <p:tgtEl>
                                          <p:spTgt spid="25"/>
                                        </p:tgtEl>
                                      </p:cBhvr>
                                    </p:animEffect>
                                  </p:childTnLst>
                                </p:cTn>
                              </p:par>
                            </p:childTnLst>
                          </p:cTn>
                        </p:par>
                      </p:childTnLst>
                    </p:cTn>
                  </p:par>
                  <p:par>
                    <p:cTn id="94" fill="hold">
                      <p:stCondLst>
                        <p:cond delay="indefinite"/>
                      </p:stCondLst>
                      <p:childTnLst>
                        <p:par>
                          <p:cTn id="95" fill="hold">
                            <p:stCondLst>
                              <p:cond delay="0"/>
                            </p:stCondLst>
                            <p:childTnLst>
                              <p:par>
                                <p:cTn id="96" presetID="2" presetClass="entr" presetSubtype="4" fill="hold" grpId="0" nodeType="clickEffect">
                                  <p:stCondLst>
                                    <p:cond delay="0"/>
                                  </p:stCondLst>
                                  <p:childTnLst>
                                    <p:set>
                                      <p:cBhvr>
                                        <p:cTn id="97" dur="1" fill="hold">
                                          <p:stCondLst>
                                            <p:cond delay="0"/>
                                          </p:stCondLst>
                                        </p:cTn>
                                        <p:tgtEl>
                                          <p:spTgt spid="26"/>
                                        </p:tgtEl>
                                        <p:attrNameLst>
                                          <p:attrName>style.visibility</p:attrName>
                                        </p:attrNameLst>
                                      </p:cBhvr>
                                      <p:to>
                                        <p:strVal val="visible"/>
                                      </p:to>
                                    </p:set>
                                    <p:anim calcmode="lin" valueType="num">
                                      <p:cBhvr additive="base">
                                        <p:cTn id="98" dur="500" fill="hold"/>
                                        <p:tgtEl>
                                          <p:spTgt spid="26"/>
                                        </p:tgtEl>
                                        <p:attrNameLst>
                                          <p:attrName>ppt_x</p:attrName>
                                        </p:attrNameLst>
                                      </p:cBhvr>
                                      <p:tavLst>
                                        <p:tav tm="0">
                                          <p:val>
                                            <p:strVal val="#ppt_x"/>
                                          </p:val>
                                        </p:tav>
                                        <p:tav tm="100000">
                                          <p:val>
                                            <p:strVal val="#ppt_x"/>
                                          </p:val>
                                        </p:tav>
                                      </p:tavLst>
                                    </p:anim>
                                    <p:anim calcmode="lin" valueType="num">
                                      <p:cBhvr additive="base">
                                        <p:cTn id="99"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animBg="1"/>
      <p:bldP spid="9" grpId="0" animBg="1"/>
      <p:bldP spid="10" grpId="0" animBg="1"/>
      <p:bldP spid="11" grpId="0" animBg="1"/>
      <p:bldP spid="12" grpId="0" animBg="1"/>
      <p:bldP spid="13" grpId="0" animBg="1"/>
      <p:bldP spid="14" grpId="0"/>
      <p:bldP spid="15" grpId="0"/>
      <p:bldP spid="16" grpId="0"/>
      <p:bldP spid="17" grpId="0" animBg="1"/>
      <p:bldP spid="19" grpId="0" animBg="1"/>
      <p:bldP spid="20" grpId="0"/>
      <p:bldP spid="25" grpId="0" animBg="1"/>
      <p:bldP spid="26" grpId="0"/>
      <p:bldP spid="2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179512" y="260648"/>
            <a:ext cx="8712968" cy="144016"/>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6" name="TextBox 5"/>
          <p:cNvSpPr txBox="1"/>
          <p:nvPr/>
        </p:nvSpPr>
        <p:spPr>
          <a:xfrm>
            <a:off x="179512" y="260648"/>
            <a:ext cx="5087931" cy="369332"/>
          </a:xfrm>
          <a:prstGeom prst="rect">
            <a:avLst/>
          </a:prstGeom>
          <a:noFill/>
        </p:spPr>
        <p:txBody>
          <a:bodyPr wrap="none" rtlCol="0">
            <a:spAutoFit/>
          </a:bodyPr>
          <a:lstStyle/>
          <a:p>
            <a:pPr lvl="0"/>
            <a:r>
              <a:rPr lang="en-GB" b="1" dirty="0" smtClean="0">
                <a:latin typeface="Times New Roman" pitchFamily="18" charset="0"/>
                <a:cs typeface="Times New Roman" pitchFamily="18" charset="0"/>
              </a:rPr>
              <a:t>Il </a:t>
            </a:r>
            <a:r>
              <a:rPr lang="en-GB" b="1" dirty="0" err="1" smtClean="0">
                <a:latin typeface="Times New Roman" pitchFamily="18" charset="0"/>
                <a:cs typeface="Times New Roman" pitchFamily="18" charset="0"/>
              </a:rPr>
              <a:t>problema</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della</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definizione</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di</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Italiano</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popolare</a:t>
            </a:r>
            <a:r>
              <a:rPr lang="en-GB" b="1" dirty="0" smtClean="0">
                <a:latin typeface="Times New Roman" pitchFamily="18" charset="0"/>
                <a:cs typeface="Times New Roman" pitchFamily="18" charset="0"/>
              </a:rPr>
              <a:t>:</a:t>
            </a:r>
            <a:endParaRPr lang="en-GB" b="1" dirty="0">
              <a:latin typeface="Times New Roman" pitchFamily="18" charset="0"/>
              <a:cs typeface="Times New Roman" pitchFamily="18" charset="0"/>
            </a:endParaRPr>
          </a:p>
        </p:txBody>
      </p:sp>
      <p:sp>
        <p:nvSpPr>
          <p:cNvPr id="7" name="TextBox 6"/>
          <p:cNvSpPr txBox="1"/>
          <p:nvPr/>
        </p:nvSpPr>
        <p:spPr>
          <a:xfrm>
            <a:off x="179512" y="620688"/>
            <a:ext cx="8257389" cy="646331"/>
          </a:xfrm>
          <a:prstGeom prst="rect">
            <a:avLst/>
          </a:prstGeom>
          <a:noFill/>
        </p:spPr>
        <p:txBody>
          <a:bodyPr wrap="none" rtlCol="0">
            <a:spAutoFit/>
          </a:bodyPr>
          <a:lstStyle/>
          <a:p>
            <a:r>
              <a:rPr lang="it-IT" dirty="0" smtClean="0">
                <a:latin typeface="Times New Roman" pitchFamily="18" charset="0"/>
                <a:cs typeface="Times New Roman" pitchFamily="18" charset="0"/>
              </a:rPr>
              <a:t>“</a:t>
            </a:r>
            <a:r>
              <a:rPr lang="it-IT" i="1" dirty="0" smtClean="0">
                <a:latin typeface="Times New Roman" pitchFamily="18" charset="0"/>
                <a:cs typeface="Times New Roman" pitchFamily="18" charset="0"/>
              </a:rPr>
              <a:t>Il vernacolo toscano e altri dialetti… lingua moderna parlata…</a:t>
            </a:r>
            <a:r>
              <a:rPr lang="it-IT" dirty="0" smtClean="0">
                <a:latin typeface="Times New Roman" pitchFamily="18" charset="0"/>
                <a:cs typeface="Times New Roman" pitchFamily="18" charset="0"/>
              </a:rPr>
              <a:t>”</a:t>
            </a:r>
            <a:r>
              <a:rPr lang="it-IT" i="1" dirty="0" smtClean="0">
                <a:latin typeface="Times New Roman" pitchFamily="18" charset="0"/>
                <a:cs typeface="Times New Roman" pitchFamily="18" charset="0"/>
              </a:rPr>
              <a:t> </a:t>
            </a:r>
            <a:r>
              <a:rPr lang="it-IT" dirty="0" smtClean="0">
                <a:latin typeface="Times New Roman" pitchFamily="18" charset="0"/>
                <a:cs typeface="Times New Roman" pitchFamily="18" charset="0"/>
              </a:rPr>
              <a:t>(Alisova in </a:t>
            </a:r>
            <a:r>
              <a:rPr lang="it-IT" i="1" dirty="0" smtClean="0">
                <a:latin typeface="Times New Roman" pitchFamily="18" charset="0"/>
                <a:cs typeface="Times New Roman" pitchFamily="18" charset="0"/>
              </a:rPr>
              <a:t>Studi di </a:t>
            </a:r>
          </a:p>
          <a:p>
            <a:r>
              <a:rPr lang="it-IT" i="1" dirty="0" smtClean="0">
                <a:latin typeface="Times New Roman" pitchFamily="18" charset="0"/>
                <a:cs typeface="Times New Roman" pitchFamily="18" charset="0"/>
              </a:rPr>
              <a:t>filologia italiana</a:t>
            </a:r>
            <a:r>
              <a:rPr lang="it-IT" dirty="0" smtClean="0">
                <a:latin typeface="Times New Roman" pitchFamily="18" charset="0"/>
                <a:cs typeface="Times New Roman" pitchFamily="18" charset="0"/>
              </a:rPr>
              <a:t> 1965: 313-314).</a:t>
            </a:r>
            <a:endParaRPr lang="en-GB" dirty="0" smtClean="0">
              <a:latin typeface="Times New Roman" pitchFamily="18" charset="0"/>
              <a:cs typeface="Times New Roman" pitchFamily="18" charset="0"/>
            </a:endParaRPr>
          </a:p>
        </p:txBody>
      </p:sp>
      <p:sp>
        <p:nvSpPr>
          <p:cNvPr id="8" name="TextBox 7"/>
          <p:cNvSpPr txBox="1"/>
          <p:nvPr/>
        </p:nvSpPr>
        <p:spPr>
          <a:xfrm>
            <a:off x="179512" y="1268760"/>
            <a:ext cx="7896136" cy="646331"/>
          </a:xfrm>
          <a:prstGeom prst="rect">
            <a:avLst/>
          </a:prstGeom>
          <a:noFill/>
        </p:spPr>
        <p:txBody>
          <a:bodyPr wrap="none" rtlCol="0">
            <a:spAutoFit/>
          </a:bodyPr>
          <a:lstStyle/>
          <a:p>
            <a:r>
              <a:rPr lang="it-IT" dirty="0" smtClean="0">
                <a:latin typeface="Times New Roman" pitchFamily="18" charset="0"/>
                <a:cs typeface="Times New Roman" pitchFamily="18" charset="0"/>
              </a:rPr>
              <a:t>“</a:t>
            </a:r>
            <a:r>
              <a:rPr lang="it-IT" i="1" dirty="0" smtClean="0">
                <a:latin typeface="Times New Roman" pitchFamily="18" charset="0"/>
                <a:cs typeface="Times New Roman" pitchFamily="18" charset="0"/>
              </a:rPr>
              <a:t>Il tipo d’italiano imperfettamente acquisito da chi ha per madrelingua il dialetto</a:t>
            </a:r>
            <a:r>
              <a:rPr lang="it-IT" dirty="0" smtClean="0">
                <a:latin typeface="Times New Roman" pitchFamily="18" charset="0"/>
                <a:cs typeface="Times New Roman" pitchFamily="18" charset="0"/>
              </a:rPr>
              <a:t>” </a:t>
            </a:r>
          </a:p>
          <a:p>
            <a:r>
              <a:rPr lang="it-IT" dirty="0" smtClean="0">
                <a:latin typeface="Times New Roman" pitchFamily="18" charset="0"/>
                <a:cs typeface="Times New Roman" pitchFamily="18" charset="0"/>
              </a:rPr>
              <a:t>(Cortelazzo 1972: 11).</a:t>
            </a:r>
            <a:endParaRPr lang="en-GB" dirty="0" smtClean="0">
              <a:latin typeface="Times New Roman" pitchFamily="18" charset="0"/>
              <a:cs typeface="Times New Roman" pitchFamily="18" charset="0"/>
            </a:endParaRPr>
          </a:p>
        </p:txBody>
      </p:sp>
      <p:sp>
        <p:nvSpPr>
          <p:cNvPr id="9" name="TextBox 8"/>
          <p:cNvSpPr txBox="1"/>
          <p:nvPr/>
        </p:nvSpPr>
        <p:spPr>
          <a:xfrm>
            <a:off x="179512" y="1916832"/>
            <a:ext cx="8666027" cy="1200329"/>
          </a:xfrm>
          <a:prstGeom prst="rect">
            <a:avLst/>
          </a:prstGeom>
          <a:noFill/>
        </p:spPr>
        <p:txBody>
          <a:bodyPr wrap="none" rtlCol="0">
            <a:spAutoFit/>
          </a:bodyPr>
          <a:lstStyle/>
          <a:p>
            <a:r>
              <a:rPr lang="it-IT" dirty="0" smtClean="0">
                <a:latin typeface="Times New Roman" pitchFamily="18" charset="0"/>
                <a:cs typeface="Times New Roman" pitchFamily="18" charset="0"/>
              </a:rPr>
              <a:t>“[…] </a:t>
            </a:r>
            <a:r>
              <a:rPr lang="it-IT" i="1" dirty="0" smtClean="0">
                <a:latin typeface="Times New Roman" pitchFamily="18" charset="0"/>
                <a:cs typeface="Times New Roman" pitchFamily="18" charset="0"/>
              </a:rPr>
              <a:t>quell’insieme di usi frequentemente ricorrenti nel parlare e (quando sia il caso) nello </a:t>
            </a:r>
          </a:p>
          <a:p>
            <a:r>
              <a:rPr lang="it-IT" i="1" dirty="0" smtClean="0">
                <a:latin typeface="Times New Roman" pitchFamily="18" charset="0"/>
                <a:cs typeface="Times New Roman" pitchFamily="18" charset="0"/>
              </a:rPr>
              <a:t>scrivere di persone non istruite e che per lo più nella vita quotidiana usano il dialetto, </a:t>
            </a:r>
          </a:p>
          <a:p>
            <a:r>
              <a:rPr lang="it-IT" i="1" dirty="0" smtClean="0">
                <a:latin typeface="Times New Roman" pitchFamily="18" charset="0"/>
                <a:cs typeface="Times New Roman" pitchFamily="18" charset="0"/>
              </a:rPr>
              <a:t>caratterizzati da numerose devianze rispetto a quanto previsto dall’italiano standard </a:t>
            </a:r>
          </a:p>
          <a:p>
            <a:r>
              <a:rPr lang="it-IT" dirty="0" smtClean="0">
                <a:latin typeface="Times New Roman" pitchFamily="18" charset="0"/>
                <a:cs typeface="Times New Roman" pitchFamily="18" charset="0"/>
              </a:rPr>
              <a:t>normativo” (Berruto 1993: 58).</a:t>
            </a:r>
            <a:endParaRPr lang="en-GB" dirty="0" smtClean="0">
              <a:latin typeface="Times New Roman" pitchFamily="18" charset="0"/>
              <a:cs typeface="Times New Roman" pitchFamily="18" charset="0"/>
            </a:endParaRPr>
          </a:p>
        </p:txBody>
      </p:sp>
      <p:sp>
        <p:nvSpPr>
          <p:cNvPr id="10" name="TextBox 9"/>
          <p:cNvSpPr txBox="1"/>
          <p:nvPr/>
        </p:nvSpPr>
        <p:spPr>
          <a:xfrm>
            <a:off x="251520" y="3140968"/>
            <a:ext cx="4645824" cy="369332"/>
          </a:xfrm>
          <a:prstGeom prst="rect">
            <a:avLst/>
          </a:prstGeom>
          <a:noFill/>
        </p:spPr>
        <p:txBody>
          <a:bodyPr wrap="none" rtlCol="0">
            <a:spAutoFit/>
          </a:bodyPr>
          <a:lstStyle/>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Quanto</a:t>
            </a:r>
            <a:r>
              <a:rPr lang="en-GB" dirty="0" smtClean="0">
                <a:latin typeface="Times New Roman" pitchFamily="18" charset="0"/>
                <a:cs typeface="Times New Roman" pitchFamily="18" charset="0"/>
              </a:rPr>
              <a:t> </a:t>
            </a:r>
            <a:r>
              <a:rPr lang="en-GB" dirty="0" smtClean="0">
                <a:latin typeface="Times New Roman"/>
                <a:cs typeface="Times New Roman"/>
              </a:rPr>
              <a:t>è </a:t>
            </a:r>
            <a:r>
              <a:rPr lang="en-GB" dirty="0" err="1" smtClean="0">
                <a:latin typeface="Times New Roman" pitchFamily="18" charset="0"/>
                <a:cs typeface="Times New Roman" pitchFamily="18" charset="0"/>
              </a:rPr>
              <a:t>vicino</a:t>
            </a:r>
            <a:r>
              <a:rPr lang="en-GB" dirty="0" smtClean="0">
                <a:latin typeface="Times New Roman" pitchFamily="18" charset="0"/>
                <a:cs typeface="Times New Roman" pitchFamily="18" charset="0"/>
              </a:rPr>
              <a:t> al </a:t>
            </a:r>
            <a:r>
              <a:rPr lang="en-GB" dirty="0" err="1" smtClean="0">
                <a:latin typeface="Times New Roman" pitchFamily="18" charset="0"/>
                <a:cs typeface="Times New Roman" pitchFamily="18" charset="0"/>
              </a:rPr>
              <a:t>dialetto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l’Italiano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popolare</a:t>
            </a:r>
            <a:r>
              <a:rPr lang="en-GB" dirty="0" smtClean="0">
                <a:latin typeface="Times New Roman" pitchFamily="18" charset="0"/>
                <a:cs typeface="Times New Roman" pitchFamily="18" charset="0"/>
              </a:rPr>
              <a:t>?</a:t>
            </a:r>
          </a:p>
        </p:txBody>
      </p:sp>
      <p:sp>
        <p:nvSpPr>
          <p:cNvPr id="11" name="TextBox 10"/>
          <p:cNvSpPr txBox="1"/>
          <p:nvPr/>
        </p:nvSpPr>
        <p:spPr>
          <a:xfrm>
            <a:off x="251520" y="3429000"/>
            <a:ext cx="1728358" cy="369332"/>
          </a:xfrm>
          <a:prstGeom prst="rect">
            <a:avLst/>
          </a:prstGeom>
          <a:noFill/>
        </p:spPr>
        <p:txBody>
          <a:bodyPr wrap="none" rtlCol="0">
            <a:spAutoFit/>
          </a:bodyPr>
          <a:lstStyle/>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Quale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dialetto</a:t>
            </a:r>
            <a:r>
              <a:rPr lang="en-GB" dirty="0" smtClean="0">
                <a:latin typeface="Times New Roman" pitchFamily="18" charset="0"/>
                <a:cs typeface="Times New Roman" pitchFamily="18" charset="0"/>
              </a:rPr>
              <a:t>?</a:t>
            </a:r>
          </a:p>
        </p:txBody>
      </p:sp>
      <p:sp>
        <p:nvSpPr>
          <p:cNvPr id="12" name="TextBox 11"/>
          <p:cNvSpPr txBox="1"/>
          <p:nvPr/>
        </p:nvSpPr>
        <p:spPr>
          <a:xfrm>
            <a:off x="251520" y="3717032"/>
            <a:ext cx="6005170" cy="646331"/>
          </a:xfrm>
          <a:prstGeom prst="rect">
            <a:avLst/>
          </a:prstGeom>
          <a:noFill/>
        </p:spPr>
        <p:txBody>
          <a:bodyPr wrap="none" rtlCol="0">
            <a:spAutoFit/>
          </a:bodyPr>
          <a:lstStyle/>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Perché</a:t>
            </a:r>
            <a:r>
              <a:rPr lang="en-GB" dirty="0" smtClean="0">
                <a:latin typeface="Times New Roman" pitchFamily="18" charset="0"/>
                <a:cs typeface="Times New Roman" pitchFamily="18" charset="0"/>
              </a:rPr>
              <a:t>, se </a:t>
            </a:r>
            <a:r>
              <a:rPr lang="en-GB" dirty="0" smtClean="0">
                <a:latin typeface="Times New Roman"/>
                <a:cs typeface="Times New Roman"/>
              </a:rPr>
              <a:t>è </a:t>
            </a:r>
            <a:r>
              <a:rPr lang="en-GB" dirty="0" err="1" smtClean="0">
                <a:latin typeface="Times New Roman"/>
                <a:cs typeface="Times New Roman"/>
              </a:rPr>
              <a:t>così</a:t>
            </a:r>
            <a:r>
              <a:rPr lang="en-GB" dirty="0" smtClean="0">
                <a:latin typeface="Times New Roman"/>
                <a:cs typeface="Times New Roman"/>
              </a:rPr>
              <a:t> </a:t>
            </a:r>
            <a:r>
              <a:rPr lang="en-GB" dirty="0" err="1" smtClean="0">
                <a:latin typeface="Times New Roman"/>
                <a:cs typeface="Times New Roman"/>
              </a:rPr>
              <a:t>vicino</a:t>
            </a:r>
            <a:r>
              <a:rPr lang="en-GB" dirty="0" smtClean="0">
                <a:latin typeface="Times New Roman"/>
                <a:cs typeface="Times New Roman"/>
              </a:rPr>
              <a:t> al </a:t>
            </a:r>
            <a:r>
              <a:rPr lang="en-GB" dirty="0" err="1" smtClean="0">
                <a:latin typeface="Times New Roman"/>
                <a:cs typeface="Times New Roman"/>
              </a:rPr>
              <a:t>dialetto</a:t>
            </a:r>
            <a:r>
              <a:rPr lang="en-GB" dirty="0" smtClean="0">
                <a:latin typeface="Times New Roman"/>
                <a:cs typeface="Times New Roman"/>
              </a:rPr>
              <a:t>, è </a:t>
            </a:r>
            <a:r>
              <a:rPr lang="en-GB" dirty="0" err="1" smtClean="0">
                <a:latin typeface="Times New Roman"/>
                <a:cs typeface="Times New Roman"/>
              </a:rPr>
              <a:t>stato</a:t>
            </a:r>
            <a:r>
              <a:rPr lang="en-GB" dirty="0" smtClean="0">
                <a:latin typeface="Times New Roman"/>
                <a:cs typeface="Times New Roman"/>
              </a:rPr>
              <a:t> </a:t>
            </a:r>
            <a:r>
              <a:rPr lang="en-GB" dirty="0" err="1" smtClean="0">
                <a:latin typeface="Times New Roman"/>
                <a:cs typeface="Times New Roman"/>
              </a:rPr>
              <a:t>definito</a:t>
            </a:r>
            <a:r>
              <a:rPr lang="en-GB" dirty="0" smtClean="0">
                <a:latin typeface="Times New Roman"/>
                <a:cs typeface="Times New Roman"/>
              </a:rPr>
              <a:t> “</a:t>
            </a:r>
            <a:r>
              <a:rPr lang="en-GB" b="1" dirty="0" err="1" smtClean="0">
                <a:latin typeface="Times New Roman"/>
                <a:cs typeface="Times New Roman"/>
              </a:rPr>
              <a:t>unitario</a:t>
            </a:r>
            <a:r>
              <a:rPr lang="en-GB" dirty="0" smtClean="0">
                <a:latin typeface="Times New Roman"/>
                <a:cs typeface="Times New Roman"/>
              </a:rPr>
              <a:t>”</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da</a:t>
            </a:r>
            <a:r>
              <a:rPr lang="en-GB" dirty="0" smtClean="0">
                <a:latin typeface="Times New Roman" pitchFamily="18" charset="0"/>
                <a:cs typeface="Times New Roman" pitchFamily="18" charset="0"/>
              </a:rPr>
              <a:t> De Mauro in </a:t>
            </a:r>
            <a:r>
              <a:rPr lang="en-GB" i="1" dirty="0" err="1" smtClean="0">
                <a:latin typeface="Times New Roman" pitchFamily="18" charset="0"/>
                <a:cs typeface="Times New Roman" pitchFamily="18" charset="0"/>
              </a:rPr>
              <a:t>Storia</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linguistica</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dell’Italia</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unita</a:t>
            </a:r>
            <a:r>
              <a:rPr lang="en-GB"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(1963)?</a:t>
            </a:r>
          </a:p>
        </p:txBody>
      </p:sp>
      <p:sp>
        <p:nvSpPr>
          <p:cNvPr id="13" name="TextBox 12"/>
          <p:cNvSpPr txBox="1"/>
          <p:nvPr/>
        </p:nvSpPr>
        <p:spPr>
          <a:xfrm>
            <a:off x="6269864" y="2996952"/>
            <a:ext cx="2621230" cy="1477328"/>
          </a:xfrm>
          <a:prstGeom prst="rect">
            <a:avLst/>
          </a:prstGeom>
          <a:noFill/>
          <a:ln>
            <a:solidFill>
              <a:srgbClr val="FF0000"/>
            </a:solidFill>
          </a:ln>
        </p:spPr>
        <p:txBody>
          <a:bodyPr wrap="none" rtlCol="0">
            <a:spAutoFit/>
          </a:bodyPr>
          <a:lstStyle/>
          <a:p>
            <a:pPr algn="ctr"/>
            <a:r>
              <a:rPr lang="en-GB" dirty="0" smtClean="0">
                <a:latin typeface="Times New Roman" pitchFamily="18" charset="0"/>
                <a:cs typeface="Times New Roman" pitchFamily="18" charset="0"/>
              </a:rPr>
              <a:t>Non </a:t>
            </a:r>
            <a:r>
              <a:rPr lang="en-GB" dirty="0" err="1" smtClean="0">
                <a:latin typeface="Times New Roman" pitchFamily="18" charset="0"/>
                <a:cs typeface="Times New Roman" pitchFamily="18" charset="0"/>
              </a:rPr>
              <a:t>c’</a:t>
            </a:r>
            <a:r>
              <a:rPr lang="en-GB" dirty="0" err="1" smtClean="0">
                <a:latin typeface="Times New Roman"/>
                <a:cs typeface="Times New Roman"/>
              </a:rPr>
              <a:t>è</a:t>
            </a:r>
            <a:r>
              <a:rPr lang="en-GB" dirty="0" smtClean="0">
                <a:latin typeface="Times New Roman"/>
                <a:cs typeface="Times New Roman"/>
              </a:rPr>
              <a:t> </a:t>
            </a:r>
            <a:r>
              <a:rPr lang="en-GB" dirty="0" err="1" smtClean="0">
                <a:latin typeface="Times New Roman"/>
                <a:cs typeface="Times New Roman"/>
              </a:rPr>
              <a:t>accordo</a:t>
            </a:r>
            <a:r>
              <a:rPr lang="en-GB" dirty="0" smtClean="0">
                <a:latin typeface="Times New Roman"/>
                <a:cs typeface="Times New Roman"/>
              </a:rPr>
              <a:t> </a:t>
            </a:r>
            <a:r>
              <a:rPr lang="en-GB" dirty="0" err="1" smtClean="0">
                <a:latin typeface="Times New Roman"/>
                <a:cs typeface="Times New Roman"/>
              </a:rPr>
              <a:t>unanime</a:t>
            </a:r>
            <a:r>
              <a:rPr lang="en-GB" dirty="0" smtClean="0">
                <a:latin typeface="Times New Roman"/>
                <a:cs typeface="Times New Roman"/>
              </a:rPr>
              <a:t> </a:t>
            </a:r>
          </a:p>
          <a:p>
            <a:pPr algn="ctr"/>
            <a:r>
              <a:rPr lang="en-GB" dirty="0" err="1" smtClean="0">
                <a:latin typeface="Times New Roman"/>
                <a:cs typeface="Times New Roman"/>
              </a:rPr>
              <a:t>tra</a:t>
            </a:r>
            <a:r>
              <a:rPr lang="en-GB" dirty="0" smtClean="0">
                <a:latin typeface="Times New Roman"/>
                <a:cs typeface="Times New Roman"/>
              </a:rPr>
              <a:t> </a:t>
            </a:r>
            <a:r>
              <a:rPr lang="en-GB" dirty="0" err="1" smtClean="0">
                <a:latin typeface="Times New Roman"/>
                <a:cs typeface="Times New Roman"/>
              </a:rPr>
              <a:t>i</a:t>
            </a:r>
            <a:r>
              <a:rPr lang="en-GB" dirty="0" smtClean="0">
                <a:latin typeface="Times New Roman"/>
                <a:cs typeface="Times New Roman"/>
              </a:rPr>
              <a:t> </a:t>
            </a:r>
            <a:r>
              <a:rPr lang="en-GB" dirty="0" err="1" smtClean="0">
                <a:latin typeface="Times New Roman"/>
                <a:cs typeface="Times New Roman"/>
              </a:rPr>
              <a:t>linguisti</a:t>
            </a:r>
            <a:r>
              <a:rPr lang="en-GB" dirty="0" smtClean="0">
                <a:latin typeface="Times New Roman"/>
                <a:cs typeface="Times New Roman"/>
              </a:rPr>
              <a:t> </a:t>
            </a:r>
            <a:endParaRPr lang="en-GB" dirty="0" smtClean="0">
              <a:latin typeface="Times New Roman" pitchFamily="18" charset="0"/>
              <a:cs typeface="Times New Roman" pitchFamily="18" charset="0"/>
            </a:endParaRPr>
          </a:p>
          <a:p>
            <a:pPr algn="ct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vedi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polemica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tra</a:t>
            </a:r>
            <a:r>
              <a:rPr lang="en-GB" dirty="0" smtClean="0">
                <a:latin typeface="Times New Roman" pitchFamily="18" charset="0"/>
                <a:cs typeface="Times New Roman" pitchFamily="18" charset="0"/>
              </a:rPr>
              <a:t> </a:t>
            </a:r>
          </a:p>
          <a:p>
            <a:pPr algn="ctr"/>
            <a:r>
              <a:rPr lang="en-GB" dirty="0" smtClean="0">
                <a:latin typeface="Times New Roman" pitchFamily="18" charset="0"/>
                <a:cs typeface="Times New Roman" pitchFamily="18" charset="0"/>
              </a:rPr>
              <a:t>De </a:t>
            </a:r>
            <a:r>
              <a:rPr lang="en-GB" dirty="0" err="1" smtClean="0">
                <a:latin typeface="Times New Roman" pitchFamily="18" charset="0"/>
                <a:cs typeface="Times New Roman" pitchFamily="18" charset="0"/>
              </a:rPr>
              <a:t>mauro</a:t>
            </a:r>
            <a:r>
              <a:rPr lang="en-GB" dirty="0" smtClean="0">
                <a:latin typeface="Times New Roman" pitchFamily="18" charset="0"/>
                <a:cs typeface="Times New Roman" pitchFamily="18" charset="0"/>
              </a:rPr>
              <a:t> (1963)</a:t>
            </a:r>
          </a:p>
          <a:p>
            <a:pPr algn="ctr"/>
            <a:r>
              <a:rPr lang="en-GB" dirty="0" smtClean="0">
                <a:latin typeface="Times New Roman" pitchFamily="18" charset="0"/>
                <a:cs typeface="Times New Roman" pitchFamily="18" charset="0"/>
              </a:rPr>
              <a:t>e </a:t>
            </a:r>
            <a:r>
              <a:rPr lang="en-GB" dirty="0" err="1" smtClean="0">
                <a:latin typeface="Times New Roman" pitchFamily="18" charset="0"/>
                <a:cs typeface="Times New Roman" pitchFamily="18" charset="0"/>
              </a:rPr>
              <a:t>Cortellazzo</a:t>
            </a:r>
            <a:r>
              <a:rPr lang="en-GB" dirty="0" smtClean="0">
                <a:latin typeface="Times New Roman" pitchFamily="18" charset="0"/>
                <a:cs typeface="Times New Roman" pitchFamily="18" charset="0"/>
              </a:rPr>
              <a:t> (1972))  </a:t>
            </a:r>
          </a:p>
        </p:txBody>
      </p:sp>
      <p:sp>
        <p:nvSpPr>
          <p:cNvPr id="14" name="TextBox 13"/>
          <p:cNvSpPr txBox="1"/>
          <p:nvPr/>
        </p:nvSpPr>
        <p:spPr>
          <a:xfrm>
            <a:off x="179512" y="4653136"/>
            <a:ext cx="2347759" cy="369332"/>
          </a:xfrm>
          <a:prstGeom prst="rect">
            <a:avLst/>
          </a:prstGeom>
          <a:noFill/>
        </p:spPr>
        <p:txBody>
          <a:bodyPr wrap="none" rtlCol="0">
            <a:spAutoFit/>
          </a:bodyPr>
          <a:lstStyle/>
          <a:p>
            <a:r>
              <a:rPr lang="en-GB" b="1" dirty="0" smtClean="0">
                <a:latin typeface="Times New Roman" pitchFamily="18" charset="0"/>
                <a:cs typeface="Times New Roman" pitchFamily="18" charset="0"/>
              </a:rPr>
              <a:t>La </a:t>
            </a:r>
            <a:r>
              <a:rPr lang="en-GB" b="1" dirty="0" err="1" smtClean="0">
                <a:latin typeface="Times New Roman" pitchFamily="18" charset="0"/>
                <a:cs typeface="Times New Roman" pitchFamily="18" charset="0"/>
              </a:rPr>
              <a:t>prospettiva</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storica</a:t>
            </a:r>
            <a:endParaRPr lang="en-GB" dirty="0" smtClean="0">
              <a:latin typeface="Times New Roman" pitchFamily="18" charset="0"/>
              <a:cs typeface="Times New Roman" pitchFamily="18" charset="0"/>
            </a:endParaRPr>
          </a:p>
        </p:txBody>
      </p:sp>
      <p:sp>
        <p:nvSpPr>
          <p:cNvPr id="15" name="TextBox 14"/>
          <p:cNvSpPr txBox="1"/>
          <p:nvPr/>
        </p:nvSpPr>
        <p:spPr>
          <a:xfrm>
            <a:off x="251520" y="5085184"/>
            <a:ext cx="4534255" cy="369332"/>
          </a:xfrm>
          <a:prstGeom prst="rect">
            <a:avLst/>
          </a:prstGeom>
          <a:noFill/>
        </p:spPr>
        <p:txBody>
          <a:bodyPr wrap="none" rtlCol="0">
            <a:spAutoFit/>
          </a:bodyPr>
          <a:lstStyle/>
          <a:p>
            <a:r>
              <a:rPr lang="en-GB" dirty="0" smtClean="0">
                <a:latin typeface="Times New Roman" pitchFamily="18" charset="0"/>
                <a:cs typeface="Times New Roman" pitchFamily="18" charset="0"/>
              </a:rPr>
              <a:t>De Mauro (1963): </a:t>
            </a:r>
            <a:r>
              <a:rPr lang="en-GB" b="1" dirty="0" err="1" smtClean="0">
                <a:solidFill>
                  <a:srgbClr val="FF0000"/>
                </a:solidFill>
                <a:latin typeface="Times New Roman" pitchFamily="18" charset="0"/>
                <a:cs typeface="Times New Roman" pitchFamily="18" charset="0"/>
              </a:rPr>
              <a:t>italiano</a:t>
            </a:r>
            <a:r>
              <a:rPr lang="en-GB" b="1" dirty="0" smtClean="0">
                <a:solidFill>
                  <a:srgbClr val="FF0000"/>
                </a:solidFill>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popolare</a:t>
            </a:r>
            <a:r>
              <a:rPr lang="en-GB" b="1" dirty="0" smtClean="0">
                <a:solidFill>
                  <a:srgbClr val="FF0000"/>
                </a:solidFill>
                <a:latin typeface="Times New Roman" pitchFamily="18" charset="0"/>
                <a:cs typeface="Times New Roman" pitchFamily="18" charset="0"/>
              </a:rPr>
              <a:t> </a:t>
            </a:r>
            <a:r>
              <a:rPr lang="en-GB" b="1" i="1" dirty="0" err="1" smtClean="0">
                <a:solidFill>
                  <a:srgbClr val="FF0000"/>
                </a:solidFill>
                <a:latin typeface="Times New Roman" pitchFamily="18" charset="0"/>
                <a:cs typeface="Times New Roman" pitchFamily="18" charset="0"/>
              </a:rPr>
              <a:t>unitario</a:t>
            </a:r>
            <a:r>
              <a:rPr lang="en-GB" dirty="0" smtClean="0">
                <a:latin typeface="Times New Roman" pitchFamily="18" charset="0"/>
                <a:cs typeface="Times New Roman" pitchFamily="18" charset="0"/>
              </a:rPr>
              <a:t>.</a:t>
            </a:r>
            <a:r>
              <a:rPr lang="en-GB" dirty="0" smtClean="0">
                <a:solidFill>
                  <a:srgbClr val="FF0000"/>
                </a:solidFill>
                <a:latin typeface="Times New Roman" pitchFamily="18" charset="0"/>
                <a:cs typeface="Times New Roman" pitchFamily="18" charset="0"/>
              </a:rPr>
              <a:t> </a:t>
            </a:r>
          </a:p>
        </p:txBody>
      </p:sp>
      <p:sp>
        <p:nvSpPr>
          <p:cNvPr id="16" name="TextBox 15"/>
          <p:cNvSpPr txBox="1"/>
          <p:nvPr/>
        </p:nvSpPr>
        <p:spPr>
          <a:xfrm>
            <a:off x="251520" y="5517232"/>
            <a:ext cx="8122736" cy="923330"/>
          </a:xfrm>
          <a:prstGeom prst="rect">
            <a:avLst/>
          </a:prstGeom>
          <a:noFill/>
        </p:spPr>
        <p:txBody>
          <a:bodyPr wrap="none" rtlCol="0">
            <a:spAutoFit/>
          </a:bodyPr>
          <a:lstStyle/>
          <a:p>
            <a:r>
              <a:rPr lang="en-GB" b="1" dirty="0" err="1" smtClean="0">
                <a:solidFill>
                  <a:srgbClr val="FF0000"/>
                </a:solidFill>
                <a:latin typeface="Times New Roman" pitchFamily="18" charset="0"/>
                <a:cs typeface="Times New Roman" pitchFamily="18" charset="0"/>
              </a:rPr>
              <a:t>Unitario</a:t>
            </a:r>
            <a:r>
              <a:rPr lang="en-GB" b="1" dirty="0" smtClean="0">
                <a:solidFill>
                  <a:srgbClr val="040AFC"/>
                </a:solidFill>
                <a:latin typeface="Times New Roman" pitchFamily="18" charset="0"/>
                <a:cs typeface="Times New Roman" pitchFamily="18" charset="0"/>
              </a:rPr>
              <a:t> </a:t>
            </a:r>
            <a:r>
              <a:rPr lang="en-GB" dirty="0" err="1" smtClean="0">
                <a:latin typeface="Times New Roman" pitchFamily="18" charset="0"/>
                <a:cs typeface="Times New Roman" pitchFamily="18" charset="0"/>
              </a:rPr>
              <a:t>nel</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senso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degli</a:t>
            </a:r>
            <a:r>
              <a:rPr lang="en-GB" dirty="0" smtClean="0">
                <a:latin typeface="Times New Roman" pitchFamily="18" charset="0"/>
                <a:cs typeface="Times New Roman" pitchFamily="18" charset="0"/>
              </a:rPr>
              <a:t> </a:t>
            </a:r>
            <a:r>
              <a:rPr lang="en-GB" b="1" dirty="0" err="1" smtClean="0">
                <a:solidFill>
                  <a:srgbClr val="0000CC"/>
                </a:solidFill>
                <a:latin typeface="Times New Roman" pitchFamily="18" charset="0"/>
                <a:cs typeface="Times New Roman" pitchFamily="18" charset="0"/>
              </a:rPr>
              <a:t>obiettivi</a:t>
            </a:r>
            <a:r>
              <a:rPr lang="en-GB" b="1" dirty="0" smtClean="0">
                <a:solidFill>
                  <a:srgbClr val="0000CC"/>
                </a:solidFill>
                <a:latin typeface="Times New Roman" pitchFamily="18" charset="0"/>
                <a:cs typeface="Times New Roman" pitchFamily="18" charset="0"/>
              </a:rPr>
              <a:t> </a:t>
            </a:r>
            <a:r>
              <a:rPr lang="en-GB" dirty="0" smtClean="0">
                <a:latin typeface="Times New Roman" pitchFamily="18" charset="0"/>
                <a:cs typeface="Times New Roman" pitchFamily="18" charset="0"/>
              </a:rPr>
              <a:t>e </a:t>
            </a:r>
            <a:r>
              <a:rPr lang="en-GB" dirty="0" err="1" smtClean="0">
                <a:latin typeface="Times New Roman" pitchFamily="18" charset="0"/>
                <a:cs typeface="Times New Roman" pitchFamily="18" charset="0"/>
              </a:rPr>
              <a:t>degli</a:t>
            </a:r>
            <a:r>
              <a:rPr lang="en-GB" dirty="0" smtClean="0">
                <a:latin typeface="Times New Roman" pitchFamily="18" charset="0"/>
                <a:cs typeface="Times New Roman" pitchFamily="18" charset="0"/>
              </a:rPr>
              <a:t> </a:t>
            </a:r>
            <a:r>
              <a:rPr lang="en-GB" b="1" dirty="0" err="1" smtClean="0">
                <a:solidFill>
                  <a:srgbClr val="0000CC"/>
                </a:solidFill>
                <a:latin typeface="Times New Roman" pitchFamily="18" charset="0"/>
                <a:cs typeface="Times New Roman" pitchFamily="18" charset="0"/>
              </a:rPr>
              <a:t>scopi</a:t>
            </a:r>
            <a:r>
              <a:rPr lang="en-GB" b="1" dirty="0" smtClean="0">
                <a:solidFill>
                  <a:srgbClr val="0000CC"/>
                </a:solidFill>
                <a:latin typeface="Times New Roman" pitchFamily="18" charset="0"/>
                <a:cs typeface="Times New Roman" pitchFamily="18" charset="0"/>
              </a:rPr>
              <a:t> </a:t>
            </a:r>
            <a:r>
              <a:rPr lang="en-GB" dirty="0" err="1" smtClean="0">
                <a:latin typeface="Times New Roman" pitchFamily="18" charset="0"/>
                <a:cs typeface="Times New Roman" pitchFamily="18" charset="0"/>
              </a:rPr>
              <a:t>comunicativi</a:t>
            </a:r>
            <a:r>
              <a:rPr lang="en-GB" dirty="0" smtClean="0">
                <a:latin typeface="Times New Roman" pitchFamily="18" charset="0"/>
                <a:cs typeface="Times New Roman" pitchFamily="18" charset="0"/>
              </a:rPr>
              <a:t>, e non </a:t>
            </a:r>
            <a:r>
              <a:rPr lang="en-GB" dirty="0" err="1" smtClean="0">
                <a:latin typeface="Times New Roman" pitchFamily="18" charset="0"/>
                <a:cs typeface="Times New Roman" pitchFamily="18" charset="0"/>
              </a:rPr>
              <a:t>nel</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senso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delle</a:t>
            </a:r>
            <a:r>
              <a:rPr lang="en-GB" dirty="0" smtClean="0">
                <a:latin typeface="Times New Roman" pitchFamily="18" charset="0"/>
                <a:cs typeface="Times New Roman" pitchFamily="18" charset="0"/>
              </a:rPr>
              <a:t> </a:t>
            </a:r>
          </a:p>
          <a:p>
            <a:r>
              <a:rPr lang="en-GB" dirty="0" err="1" smtClean="0">
                <a:latin typeface="Times New Roman" pitchFamily="18" charset="0"/>
                <a:cs typeface="Times New Roman" pitchFamily="18" charset="0"/>
              </a:rPr>
              <a:t>caratteristiche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linguistiche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sono</a:t>
            </a:r>
            <a:r>
              <a:rPr lang="en-GB" dirty="0" smtClean="0">
                <a:latin typeface="Times New Roman" pitchFamily="18" charset="0"/>
                <a:cs typeface="Times New Roman" pitchFamily="18" charset="0"/>
              </a:rPr>
              <a:t> derivate in </a:t>
            </a:r>
            <a:r>
              <a:rPr lang="en-GB" dirty="0" err="1" smtClean="0">
                <a:latin typeface="Times New Roman" pitchFamily="18" charset="0"/>
                <a:cs typeface="Times New Roman" pitchFamily="18" charset="0"/>
              </a:rPr>
              <a:t>ciascun</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caso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ciascun</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dialetto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usato</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dal</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parlante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nativo</a:t>
            </a:r>
            <a:r>
              <a:rPr lang="en-GB" dirty="0" smtClean="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7"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anim calcmode="lin" valueType="num">
                                      <p:cBhvr>
                                        <p:cTn id="38" dur="500" fill="hold"/>
                                        <p:tgtEl>
                                          <p:spTgt spid="13"/>
                                        </p:tgtEl>
                                        <p:attrNameLst>
                                          <p:attrName>ppt_x</p:attrName>
                                        </p:attrNameLst>
                                      </p:cBhvr>
                                      <p:tavLst>
                                        <p:tav tm="0">
                                          <p:val>
                                            <p:strVal val="#ppt_x"/>
                                          </p:val>
                                        </p:tav>
                                        <p:tav tm="100000">
                                          <p:val>
                                            <p:strVal val="#ppt_x"/>
                                          </p:val>
                                        </p:tav>
                                      </p:tavLst>
                                    </p:anim>
                                    <p:anim calcmode="lin" valueType="num">
                                      <p:cBhvr>
                                        <p:cTn id="39" dur="5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5"/>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animBg="1"/>
      <p:bldP spid="14" grpId="0"/>
      <p:bldP spid="15" grpId="0"/>
      <p:bldP spid="1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179512" y="260648"/>
            <a:ext cx="8712968" cy="72008"/>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4" name="TextBox 3"/>
          <p:cNvSpPr txBox="1"/>
          <p:nvPr/>
        </p:nvSpPr>
        <p:spPr>
          <a:xfrm>
            <a:off x="179512" y="260648"/>
            <a:ext cx="3860993"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Caratteristiche</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dell’Italiano</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popolare</a:t>
            </a:r>
            <a:endParaRPr lang="en-GB" dirty="0" smtClean="0">
              <a:latin typeface="Times New Roman" pitchFamily="18" charset="0"/>
              <a:cs typeface="Times New Roman" pitchFamily="18" charset="0"/>
            </a:endParaRPr>
          </a:p>
        </p:txBody>
      </p:sp>
      <p:sp>
        <p:nvSpPr>
          <p:cNvPr id="5" name="TextBox 4"/>
          <p:cNvSpPr txBox="1"/>
          <p:nvPr/>
        </p:nvSpPr>
        <p:spPr>
          <a:xfrm>
            <a:off x="179512" y="620688"/>
            <a:ext cx="8308685" cy="646331"/>
          </a:xfrm>
          <a:prstGeom prst="rect">
            <a:avLst/>
          </a:prstGeom>
          <a:noFill/>
        </p:spPr>
        <p:txBody>
          <a:bodyPr wrap="none" rtlCol="0">
            <a:spAutoFit/>
          </a:bodyPr>
          <a:lstStyle/>
          <a:p>
            <a:r>
              <a:rPr lang="en-GB" dirty="0" err="1" smtClean="0">
                <a:latin typeface="Times New Roman" pitchFamily="18" charset="0"/>
                <a:cs typeface="Times New Roman" pitchFamily="18" charset="0"/>
              </a:rPr>
              <a:t>Anche</a:t>
            </a:r>
            <a:r>
              <a:rPr lang="en-GB" dirty="0" smtClean="0">
                <a:latin typeface="Times New Roman" pitchFamily="18" charset="0"/>
                <a:cs typeface="Times New Roman" pitchFamily="18" charset="0"/>
              </a:rPr>
              <a:t> se </a:t>
            </a:r>
            <a:r>
              <a:rPr lang="en-GB" dirty="0" err="1" smtClean="0">
                <a:latin typeface="Times New Roman" pitchFamily="18" charset="0"/>
                <a:cs typeface="Times New Roman" pitchFamily="18" charset="0"/>
              </a:rPr>
              <a:t>ci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sono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delle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caratteristiche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dell’</a:t>
            </a:r>
            <a:r>
              <a:rPr lang="en-GB" b="1" dirty="0" err="1" smtClean="0">
                <a:solidFill>
                  <a:srgbClr val="FF0000"/>
                </a:solidFill>
                <a:latin typeface="Times New Roman" pitchFamily="18" charset="0"/>
                <a:cs typeface="Times New Roman" pitchFamily="18" charset="0"/>
              </a:rPr>
              <a:t>Italiano</a:t>
            </a:r>
            <a:r>
              <a:rPr lang="en-GB" b="1" dirty="0" smtClean="0">
                <a:solidFill>
                  <a:srgbClr val="FF0000"/>
                </a:solidFill>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colloquiale</a:t>
            </a:r>
            <a:r>
              <a:rPr lang="en-GB" b="1" dirty="0" smtClean="0">
                <a:solidFill>
                  <a:srgbClr val="FF0000"/>
                </a:solidFill>
                <a:latin typeface="Times New Roman" pitchFamily="18" charset="0"/>
                <a:cs typeface="Times New Roman" pitchFamily="18" charset="0"/>
              </a:rPr>
              <a:t> </a:t>
            </a:r>
            <a:r>
              <a:rPr lang="en-GB" dirty="0" smtClean="0">
                <a:latin typeface="Times New Roman" pitchFamily="18" charset="0"/>
                <a:cs typeface="Times New Roman" pitchFamily="18" charset="0"/>
              </a:rPr>
              <a:t>(in </a:t>
            </a:r>
            <a:r>
              <a:rPr lang="en-GB" dirty="0" err="1" smtClean="0">
                <a:latin typeface="Times New Roman" pitchFamily="18" charset="0"/>
                <a:cs typeface="Times New Roman" pitchFamily="18" charset="0"/>
              </a:rPr>
              <a:t>diafasia</a:t>
            </a:r>
            <a:r>
              <a:rPr lang="en-GB" dirty="0" smtClean="0">
                <a:latin typeface="Times New Roman" pitchFamily="18" charset="0"/>
                <a:cs typeface="Times New Roman" pitchFamily="18" charset="0"/>
              </a:rPr>
              <a:t> e </a:t>
            </a:r>
            <a:r>
              <a:rPr lang="en-GB" dirty="0" err="1" smtClean="0">
                <a:latin typeface="Times New Roman" pitchFamily="18" charset="0"/>
                <a:cs typeface="Times New Roman" pitchFamily="18" charset="0"/>
              </a:rPr>
              <a:t>diamesia</a:t>
            </a:r>
            <a:r>
              <a:rPr lang="en-GB" dirty="0" smtClean="0">
                <a:latin typeface="Times New Roman" pitchFamily="18" charset="0"/>
                <a:cs typeface="Times New Roman" pitchFamily="18" charset="0"/>
              </a:rPr>
              <a:t>), </a:t>
            </a:r>
          </a:p>
          <a:p>
            <a:r>
              <a:rPr lang="en-GB" dirty="0" err="1" smtClean="0">
                <a:latin typeface="Times New Roman" pitchFamily="18" charset="0"/>
                <a:cs typeface="Times New Roman" pitchFamily="18" charset="0"/>
              </a:rPr>
              <a:t>l’Italiano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popolare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deve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essere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distinto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dall’Italiano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colloquiale</a:t>
            </a:r>
            <a:r>
              <a:rPr lang="en-GB" dirty="0" smtClean="0">
                <a:latin typeface="Times New Roman" pitchFamily="18" charset="0"/>
                <a:cs typeface="Times New Roman" pitchFamily="18" charset="0"/>
              </a:rPr>
              <a:t>.</a:t>
            </a:r>
          </a:p>
        </p:txBody>
      </p:sp>
      <p:sp>
        <p:nvSpPr>
          <p:cNvPr id="6" name="TextBox 5"/>
          <p:cNvSpPr txBox="1"/>
          <p:nvPr/>
        </p:nvSpPr>
        <p:spPr>
          <a:xfrm>
            <a:off x="179512" y="1484784"/>
            <a:ext cx="2249334"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Ortografia</a:t>
            </a:r>
            <a:r>
              <a:rPr lang="en-GB" b="1" dirty="0" smtClean="0">
                <a:latin typeface="Times New Roman" pitchFamily="18" charset="0"/>
                <a:cs typeface="Times New Roman" pitchFamily="18" charset="0"/>
              </a:rPr>
              <a:t> e </a:t>
            </a:r>
            <a:r>
              <a:rPr lang="en-GB" b="1" dirty="0" err="1" smtClean="0">
                <a:latin typeface="Times New Roman" pitchFamily="18" charset="0"/>
                <a:cs typeface="Times New Roman" pitchFamily="18" charset="0"/>
              </a:rPr>
              <a:t>fonetica</a:t>
            </a:r>
            <a:endParaRPr lang="en-GB" b="1" dirty="0" smtClean="0">
              <a:latin typeface="Times New Roman" pitchFamily="18" charset="0"/>
              <a:cs typeface="Times New Roman" pitchFamily="18" charset="0"/>
            </a:endParaRPr>
          </a:p>
        </p:txBody>
      </p:sp>
      <p:sp>
        <p:nvSpPr>
          <p:cNvPr id="7" name="TextBox 6"/>
          <p:cNvSpPr txBox="1"/>
          <p:nvPr/>
        </p:nvSpPr>
        <p:spPr>
          <a:xfrm>
            <a:off x="179512" y="1844824"/>
            <a:ext cx="6052298" cy="369332"/>
          </a:xfrm>
          <a:prstGeom prst="rect">
            <a:avLst/>
          </a:prstGeom>
          <a:noFill/>
        </p:spPr>
        <p:txBody>
          <a:bodyPr wrap="none" rtlCol="0">
            <a:spAutoFit/>
          </a:bodyPr>
          <a:lstStyle/>
          <a:p>
            <a:r>
              <a:rPr lang="en-GB"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Uso</a:t>
            </a:r>
            <a:r>
              <a:rPr lang="en-GB" b="1" dirty="0" smtClean="0">
                <a:solidFill>
                  <a:srgbClr val="040AFC"/>
                </a:solidFill>
                <a:latin typeface="Times New Roman" pitchFamily="18" charset="0"/>
                <a:cs typeface="Times New Roman" pitchFamily="18" charset="0"/>
              </a:rPr>
              <a:t> non </a:t>
            </a:r>
            <a:r>
              <a:rPr lang="en-GB" b="1" dirty="0" err="1" smtClean="0">
                <a:solidFill>
                  <a:srgbClr val="040AFC"/>
                </a:solidFill>
                <a:latin typeface="Times New Roman" pitchFamily="18" charset="0"/>
                <a:cs typeface="Times New Roman" pitchFamily="18" charset="0"/>
              </a:rPr>
              <a:t>corretto</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della</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punteggiatura</a:t>
            </a:r>
            <a:r>
              <a:rPr lang="en-GB" b="1" dirty="0" smtClean="0">
                <a:solidFill>
                  <a:srgbClr val="040AFC"/>
                </a:solidFill>
                <a:latin typeface="Times New Roman" pitchFamily="18" charset="0"/>
                <a:cs typeface="Times New Roman" pitchFamily="18" charset="0"/>
              </a:rPr>
              <a:t> e </a:t>
            </a:r>
            <a:r>
              <a:rPr lang="en-GB" b="1" dirty="0" err="1" smtClean="0">
                <a:solidFill>
                  <a:srgbClr val="040AFC"/>
                </a:solidFill>
                <a:latin typeface="Times New Roman" pitchFamily="18" charset="0"/>
                <a:cs typeface="Times New Roman" pitchFamily="18" charset="0"/>
              </a:rPr>
              <a:t>dei</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segni</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diacritici</a:t>
            </a:r>
            <a:r>
              <a:rPr lang="en-GB" b="1" dirty="0" smtClean="0">
                <a:solidFill>
                  <a:srgbClr val="040AFC"/>
                </a:solidFill>
                <a:latin typeface="Times New Roman" pitchFamily="18" charset="0"/>
                <a:cs typeface="Times New Roman" pitchFamily="18" charset="0"/>
              </a:rPr>
              <a:t>:</a:t>
            </a:r>
          </a:p>
        </p:txBody>
      </p:sp>
      <p:sp>
        <p:nvSpPr>
          <p:cNvPr id="8" name="TextBox 7"/>
          <p:cNvSpPr txBox="1"/>
          <p:nvPr/>
        </p:nvSpPr>
        <p:spPr>
          <a:xfrm>
            <a:off x="395536" y="2132856"/>
            <a:ext cx="3711337" cy="369332"/>
          </a:xfrm>
          <a:prstGeom prst="rect">
            <a:avLst/>
          </a:prstGeom>
          <a:noFill/>
        </p:spPr>
        <p:txBody>
          <a:bodyPr wrap="none" rtlCol="0">
            <a:spAutoFit/>
          </a:bodyPr>
          <a:lstStyle/>
          <a:p>
            <a:r>
              <a:rPr lang="en-GB" dirty="0" smtClean="0">
                <a:latin typeface="Times New Roman" pitchFamily="18" charset="0"/>
                <a:cs typeface="Times New Roman" pitchFamily="18" charset="0"/>
              </a:rPr>
              <a:t>(1a) </a:t>
            </a:r>
            <a:r>
              <a:rPr lang="en-GB" dirty="0" err="1" smtClean="0">
                <a:latin typeface="Times New Roman" pitchFamily="18" charset="0"/>
                <a:cs typeface="Times New Roman" pitchFamily="18" charset="0"/>
              </a:rPr>
              <a:t>arrivo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domani</a:t>
            </a:r>
            <a:r>
              <a:rPr lang="en-GB" dirty="0" smtClean="0">
                <a:latin typeface="Times New Roman" pitchFamily="18" charset="0"/>
                <a:cs typeface="Times New Roman" pitchFamily="18" charset="0"/>
              </a:rPr>
              <a:t> </a:t>
            </a:r>
            <a:r>
              <a:rPr lang="en-GB" b="1" dirty="0" smtClean="0">
                <a:solidFill>
                  <a:srgbClr val="040AFC"/>
                </a:solidFill>
                <a:latin typeface="Times New Roman" pitchFamily="18" charset="0"/>
                <a:cs typeface="Times New Roman" pitchFamily="18" charset="0"/>
              </a:rPr>
              <a:t>ma</a:t>
            </a:r>
            <a:r>
              <a:rPr lang="en-GB" dirty="0" smtClean="0">
                <a:latin typeface="Times New Roman" pitchFamily="18" charset="0"/>
                <a:cs typeface="Times New Roman" pitchFamily="18" charset="0"/>
              </a:rPr>
              <a:t> non so </a:t>
            </a:r>
            <a:r>
              <a:rPr lang="en-GB" dirty="0" err="1" smtClean="0">
                <a:latin typeface="Times New Roman" pitchFamily="18" charset="0"/>
                <a:cs typeface="Times New Roman" pitchFamily="18" charset="0"/>
              </a:rPr>
              <a:t>quando</a:t>
            </a:r>
            <a:endParaRPr lang="en-GB" dirty="0" smtClean="0">
              <a:latin typeface="Times New Roman" pitchFamily="18" charset="0"/>
              <a:cs typeface="Times New Roman" pitchFamily="18" charset="0"/>
            </a:endParaRPr>
          </a:p>
        </p:txBody>
      </p:sp>
      <p:sp>
        <p:nvSpPr>
          <p:cNvPr id="9" name="TextBox 8"/>
          <p:cNvSpPr txBox="1"/>
          <p:nvPr/>
        </p:nvSpPr>
        <p:spPr>
          <a:xfrm>
            <a:off x="4283968" y="2132856"/>
            <a:ext cx="3288080"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arrivo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domani</a:t>
            </a:r>
            <a:r>
              <a:rPr lang="en-GB" b="1" dirty="0" smtClean="0">
                <a:solidFill>
                  <a:srgbClr val="FF0000"/>
                </a:solidFill>
                <a:latin typeface="Times New Roman" pitchFamily="18" charset="0"/>
                <a:cs typeface="Times New Roman" pitchFamily="18" charset="0"/>
              </a:rPr>
              <a:t>, </a:t>
            </a:r>
            <a:r>
              <a:rPr lang="en-GB" dirty="0" smtClean="0">
                <a:latin typeface="Times New Roman" pitchFamily="18" charset="0"/>
                <a:cs typeface="Times New Roman" pitchFamily="18" charset="0"/>
              </a:rPr>
              <a:t>ma non so </a:t>
            </a:r>
            <a:r>
              <a:rPr lang="en-GB" dirty="0" err="1" smtClean="0">
                <a:latin typeface="Times New Roman" pitchFamily="18" charset="0"/>
                <a:cs typeface="Times New Roman" pitchFamily="18" charset="0"/>
              </a:rPr>
              <a:t>quando</a:t>
            </a:r>
            <a:endParaRPr lang="en-GB" dirty="0" smtClean="0">
              <a:latin typeface="Times New Roman" pitchFamily="18" charset="0"/>
              <a:cs typeface="Times New Roman" pitchFamily="18" charset="0"/>
            </a:endParaRPr>
          </a:p>
        </p:txBody>
      </p:sp>
      <p:sp>
        <p:nvSpPr>
          <p:cNvPr id="10" name="TextBox 9"/>
          <p:cNvSpPr txBox="1"/>
          <p:nvPr/>
        </p:nvSpPr>
        <p:spPr>
          <a:xfrm>
            <a:off x="4283968" y="2420888"/>
            <a:ext cx="4354718" cy="369332"/>
          </a:xfrm>
          <a:prstGeom prst="rect">
            <a:avLst/>
          </a:prstGeom>
          <a:noFill/>
        </p:spPr>
        <p:txBody>
          <a:bodyPr wrap="none" rtlCol="0">
            <a:spAutoFit/>
          </a:bodyPr>
          <a:lstStyle/>
          <a:p>
            <a:r>
              <a:rPr lang="en-GB" dirty="0" smtClean="0">
                <a:latin typeface="Times New Roman" pitchFamily="18" charset="0"/>
                <a:cs typeface="Times New Roman" pitchFamily="18" charset="0"/>
              </a:rPr>
              <a:t>[in </a:t>
            </a:r>
            <a:r>
              <a:rPr lang="en-GB" dirty="0" err="1" smtClean="0">
                <a:latin typeface="Times New Roman" pitchFamily="18" charset="0"/>
                <a:cs typeface="Times New Roman" pitchFamily="18" charset="0"/>
              </a:rPr>
              <a:t>generale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scarso</a:t>
            </a:r>
            <a:r>
              <a:rPr lang="en-GB" dirty="0" smtClean="0">
                <a:latin typeface="Times New Roman" pitchFamily="18" charset="0"/>
                <a:cs typeface="Times New Roman" pitchFamily="18" charset="0"/>
              </a:rPr>
              <a:t> o </a:t>
            </a:r>
            <a:r>
              <a:rPr lang="en-GB" dirty="0" err="1" smtClean="0">
                <a:latin typeface="Times New Roman" pitchFamily="18" charset="0"/>
                <a:cs typeface="Times New Roman" pitchFamily="18" charset="0"/>
              </a:rPr>
              <a:t>errato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uso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delle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virgole</a:t>
            </a:r>
            <a:r>
              <a:rPr lang="en-GB" dirty="0" smtClean="0">
                <a:latin typeface="Times New Roman" pitchFamily="18" charset="0"/>
                <a:cs typeface="Times New Roman" pitchFamily="18" charset="0"/>
              </a:rPr>
              <a:t>]</a:t>
            </a:r>
          </a:p>
        </p:txBody>
      </p:sp>
      <p:sp>
        <p:nvSpPr>
          <p:cNvPr id="11" name="TextBox 10"/>
          <p:cNvSpPr txBox="1"/>
          <p:nvPr/>
        </p:nvSpPr>
        <p:spPr>
          <a:xfrm>
            <a:off x="395536" y="2780928"/>
            <a:ext cx="3653564" cy="369332"/>
          </a:xfrm>
          <a:prstGeom prst="rect">
            <a:avLst/>
          </a:prstGeom>
          <a:noFill/>
        </p:spPr>
        <p:txBody>
          <a:bodyPr wrap="none" rtlCol="0">
            <a:spAutoFit/>
          </a:bodyPr>
          <a:lstStyle/>
          <a:p>
            <a:r>
              <a:rPr lang="en-GB" dirty="0" smtClean="0">
                <a:latin typeface="Times New Roman" pitchFamily="18" charset="0"/>
                <a:cs typeface="Times New Roman" pitchFamily="18" charset="0"/>
              </a:rPr>
              <a:t>(1b) un </a:t>
            </a:r>
            <a:r>
              <a:rPr lang="en-GB" dirty="0" err="1" smtClean="0">
                <a:latin typeface="Times New Roman" pitchFamily="18" charset="0"/>
                <a:cs typeface="Times New Roman" pitchFamily="18" charset="0"/>
              </a:rPr>
              <a:t>p</a:t>
            </a:r>
            <a:r>
              <a:rPr lang="en-GB" b="1" dirty="0" err="1" smtClean="0">
                <a:solidFill>
                  <a:srgbClr val="040AFC"/>
                </a:solidFill>
                <a:latin typeface="Times New Roman" pitchFamily="18" charset="0"/>
                <a:cs typeface="Times New Roman" pitchFamily="18" charset="0"/>
              </a:rPr>
              <a:t>ò</a:t>
            </a:r>
            <a:r>
              <a:rPr lang="en-GB" dirty="0" smtClean="0">
                <a:latin typeface="Times New Roman" pitchFamily="18" charset="0"/>
                <a:cs typeface="Times New Roman" pitchFamily="18" charset="0"/>
              </a:rPr>
              <a:t> / </a:t>
            </a:r>
            <a:r>
              <a:rPr lang="en-GB" dirty="0" err="1" smtClean="0">
                <a:latin typeface="Times New Roman" pitchFamily="18" charset="0"/>
                <a:cs typeface="Times New Roman" pitchFamily="18" charset="0"/>
              </a:rPr>
              <a:t>un</a:t>
            </a:r>
            <a:r>
              <a:rPr lang="en-GB" b="1" dirty="0" err="1" smtClean="0">
                <a:solidFill>
                  <a:srgbClr val="040AFC"/>
                </a:solidFill>
                <a:latin typeface="Times New Roman" pitchFamily="18" charset="0"/>
                <a:cs typeface="Times New Roman" pitchFamily="18" charset="0"/>
              </a:rPr>
              <a:t>’</a:t>
            </a:r>
            <a:r>
              <a:rPr lang="en-GB" dirty="0" err="1" smtClean="0">
                <a:latin typeface="Times New Roman" pitchFamily="18" charset="0"/>
                <a:cs typeface="Times New Roman" pitchFamily="18" charset="0"/>
              </a:rPr>
              <a:t>amico</a:t>
            </a:r>
            <a:r>
              <a:rPr lang="en-GB" dirty="0" smtClean="0">
                <a:latin typeface="Times New Roman" pitchFamily="18" charset="0"/>
                <a:cs typeface="Times New Roman" pitchFamily="18" charset="0"/>
              </a:rPr>
              <a:t> / Maria </a:t>
            </a:r>
            <a:r>
              <a:rPr lang="en-GB" b="1" dirty="0" smtClean="0">
                <a:solidFill>
                  <a:srgbClr val="040AFC"/>
                </a:solidFill>
                <a:latin typeface="Times New Roman" pitchFamily="18" charset="0"/>
                <a:cs typeface="Times New Roman" pitchFamily="18" charset="0"/>
              </a:rPr>
              <a: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bella</a:t>
            </a:r>
            <a:r>
              <a:rPr lang="en-GB" dirty="0" smtClean="0">
                <a:latin typeface="Times New Roman" pitchFamily="18" charset="0"/>
                <a:cs typeface="Times New Roman" pitchFamily="18" charset="0"/>
              </a:rPr>
              <a:t> </a:t>
            </a:r>
          </a:p>
        </p:txBody>
      </p:sp>
      <p:sp>
        <p:nvSpPr>
          <p:cNvPr id="12" name="TextBox 11"/>
          <p:cNvSpPr txBox="1"/>
          <p:nvPr/>
        </p:nvSpPr>
        <p:spPr>
          <a:xfrm>
            <a:off x="4283968" y="2780928"/>
            <a:ext cx="3194016" cy="369332"/>
          </a:xfrm>
          <a:prstGeom prst="rect">
            <a:avLst/>
          </a:prstGeom>
          <a:noFill/>
        </p:spPr>
        <p:txBody>
          <a:bodyPr wrap="none" rtlCol="0">
            <a:spAutoFit/>
          </a:bodyPr>
          <a:lstStyle/>
          <a:p>
            <a:r>
              <a:rPr lang="en-GB" dirty="0" smtClean="0">
                <a:latin typeface="Times New Roman" pitchFamily="18" charset="0"/>
                <a:cs typeface="Times New Roman" pitchFamily="18" charset="0"/>
              </a:rPr>
              <a:t>un </a:t>
            </a:r>
            <a:r>
              <a:rPr lang="en-GB" dirty="0" err="1" smtClean="0">
                <a:latin typeface="Times New Roman" pitchFamily="18" charset="0"/>
                <a:cs typeface="Times New Roman" pitchFamily="18" charset="0"/>
              </a:rPr>
              <a:t>po</a:t>
            </a:r>
            <a:r>
              <a:rPr lang="en-GB" b="1" dirty="0" smtClean="0">
                <a:solidFill>
                  <a:srgbClr val="FF0000"/>
                </a:solidFill>
                <a:latin typeface="Times New Roman" pitchFamily="18" charset="0"/>
                <a:cs typeface="Times New Roman" pitchFamily="18" charset="0"/>
              </a:rPr>
              <a:t>’ </a:t>
            </a:r>
            <a:r>
              <a:rPr lang="en-GB" dirty="0" smtClean="0">
                <a:latin typeface="Times New Roman" pitchFamily="18" charset="0"/>
                <a:cs typeface="Times New Roman" pitchFamily="18" charset="0"/>
              </a:rPr>
              <a:t>/ un </a:t>
            </a:r>
            <a:r>
              <a:rPr lang="en-GB" dirty="0" err="1" smtClean="0">
                <a:latin typeface="Times New Roman" pitchFamily="18" charset="0"/>
                <a:cs typeface="Times New Roman" pitchFamily="18" charset="0"/>
              </a:rPr>
              <a:t>amico</a:t>
            </a:r>
            <a:r>
              <a:rPr lang="en-GB" dirty="0" smtClean="0">
                <a:latin typeface="Times New Roman" pitchFamily="18" charset="0"/>
                <a:cs typeface="Times New Roman" pitchFamily="18" charset="0"/>
              </a:rPr>
              <a:t> / Maria </a:t>
            </a:r>
            <a:r>
              <a:rPr lang="en-GB" b="1" dirty="0" smtClean="0">
                <a:solidFill>
                  <a:srgbClr val="FF0000"/>
                </a:solidFill>
                <a:latin typeface="Times New Roman" pitchFamily="18" charset="0"/>
                <a:cs typeface="Times New Roman" pitchFamily="18" charset="0"/>
              </a:rPr>
              <a:t>è</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bella</a:t>
            </a:r>
            <a:endParaRPr lang="en-GB" dirty="0" smtClean="0">
              <a:latin typeface="Times New Roman" pitchFamily="18" charset="0"/>
              <a:cs typeface="Times New Roman" pitchFamily="18" charset="0"/>
            </a:endParaRPr>
          </a:p>
        </p:txBody>
      </p:sp>
      <p:sp>
        <p:nvSpPr>
          <p:cNvPr id="13" name="TextBox 12"/>
          <p:cNvSpPr txBox="1"/>
          <p:nvPr/>
        </p:nvSpPr>
        <p:spPr>
          <a:xfrm>
            <a:off x="179512" y="3212976"/>
            <a:ext cx="5804346" cy="369332"/>
          </a:xfrm>
          <a:prstGeom prst="rect">
            <a:avLst/>
          </a:prstGeom>
          <a:noFill/>
        </p:spPr>
        <p:txBody>
          <a:bodyPr wrap="none" rtlCol="0">
            <a:spAutoFit/>
          </a:bodyPr>
          <a:lstStyle/>
          <a:p>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Uso</a:t>
            </a:r>
            <a:r>
              <a:rPr lang="en-GB" b="1" dirty="0" smtClean="0">
                <a:solidFill>
                  <a:srgbClr val="040AFC"/>
                </a:solidFill>
                <a:latin typeface="Times New Roman" pitchFamily="18" charset="0"/>
                <a:cs typeface="Times New Roman" pitchFamily="18" charset="0"/>
              </a:rPr>
              <a:t> non </a:t>
            </a:r>
            <a:r>
              <a:rPr lang="en-GB" b="1" dirty="0" err="1" smtClean="0">
                <a:solidFill>
                  <a:srgbClr val="040AFC"/>
                </a:solidFill>
                <a:latin typeface="Times New Roman" pitchFamily="18" charset="0"/>
                <a:cs typeface="Times New Roman" pitchFamily="18" charset="0"/>
              </a:rPr>
              <a:t>corretto</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delle</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consonanti</a:t>
            </a:r>
            <a:r>
              <a:rPr lang="en-GB" b="1" dirty="0" smtClean="0">
                <a:solidFill>
                  <a:srgbClr val="040AFC"/>
                </a:solidFill>
                <a:latin typeface="Times New Roman" pitchFamily="18" charset="0"/>
                <a:cs typeface="Times New Roman" pitchFamily="18" charset="0"/>
              </a:rPr>
              <a:t> geminate e </a:t>
            </a:r>
            <a:r>
              <a:rPr lang="en-GB" b="1" dirty="0" err="1" smtClean="0">
                <a:solidFill>
                  <a:srgbClr val="040AFC"/>
                </a:solidFill>
                <a:latin typeface="Times New Roman" pitchFamily="18" charset="0"/>
                <a:cs typeface="Times New Roman" pitchFamily="18" charset="0"/>
              </a:rPr>
              <a:t>di</a:t>
            </a:r>
            <a:r>
              <a:rPr lang="en-GB" b="1" dirty="0" smtClean="0">
                <a:solidFill>
                  <a:srgbClr val="040AFC"/>
                </a:solidFill>
                <a:latin typeface="Times New Roman" pitchFamily="18" charset="0"/>
                <a:cs typeface="Times New Roman" pitchFamily="18" charset="0"/>
              </a:rPr>
              <a:t> ‘q’ e ‘h’</a:t>
            </a:r>
          </a:p>
        </p:txBody>
      </p:sp>
      <p:sp>
        <p:nvSpPr>
          <p:cNvPr id="14" name="TextBox 13"/>
          <p:cNvSpPr txBox="1"/>
          <p:nvPr/>
        </p:nvSpPr>
        <p:spPr>
          <a:xfrm>
            <a:off x="395536" y="3501008"/>
            <a:ext cx="3268844" cy="369332"/>
          </a:xfrm>
          <a:prstGeom prst="rect">
            <a:avLst/>
          </a:prstGeom>
          <a:noFill/>
        </p:spPr>
        <p:txBody>
          <a:bodyPr wrap="none" rtlCol="0">
            <a:spAutoFit/>
          </a:bodyPr>
          <a:lstStyle/>
          <a:p>
            <a:r>
              <a:rPr lang="en-GB" dirty="0" smtClean="0">
                <a:latin typeface="Times New Roman" pitchFamily="18" charset="0"/>
                <a:cs typeface="Times New Roman" pitchFamily="18" charset="0"/>
              </a:rPr>
              <a:t>(1c) </a:t>
            </a:r>
            <a:r>
              <a:rPr lang="en-GB" dirty="0" err="1" smtClean="0">
                <a:latin typeface="Times New Roman" pitchFamily="18" charset="0"/>
                <a:cs typeface="Times New Roman" pitchFamily="18" charset="0"/>
              </a:rPr>
              <a:t>acce</a:t>
            </a:r>
            <a:r>
              <a:rPr lang="en-GB" b="1" dirty="0" err="1" smtClean="0">
                <a:solidFill>
                  <a:srgbClr val="040AFC"/>
                </a:solidFill>
                <a:latin typeface="Times New Roman" pitchFamily="18" charset="0"/>
                <a:cs typeface="Times New Roman" pitchFamily="18" charset="0"/>
              </a:rPr>
              <a:t>ll</a:t>
            </a:r>
            <a:r>
              <a:rPr lang="en-GB" dirty="0" err="1" smtClean="0">
                <a:latin typeface="Times New Roman" pitchFamily="18" charset="0"/>
                <a:cs typeface="Times New Roman" pitchFamily="18" charset="0"/>
              </a:rPr>
              <a:t>era</a:t>
            </a:r>
            <a:r>
              <a:rPr lang="en-GB" b="1" dirty="0" err="1" smtClean="0">
                <a:solidFill>
                  <a:srgbClr val="040AFC"/>
                </a:solidFill>
                <a:latin typeface="Times New Roman" pitchFamily="18" charset="0"/>
                <a:cs typeface="Times New Roman" pitchFamily="18" charset="0"/>
              </a:rPr>
              <a:t>zz</a:t>
            </a:r>
            <a:r>
              <a:rPr lang="en-GB" dirty="0" err="1" smtClean="0">
                <a:latin typeface="Times New Roman" pitchFamily="18" charset="0"/>
                <a:cs typeface="Times New Roman" pitchFamily="18" charset="0"/>
              </a:rPr>
              <a:t>ione</a:t>
            </a:r>
            <a:r>
              <a:rPr lang="en-GB" dirty="0" smtClean="0">
                <a:latin typeface="Times New Roman" pitchFamily="18" charset="0"/>
                <a:cs typeface="Times New Roman" pitchFamily="18" charset="0"/>
              </a:rPr>
              <a:t> / </a:t>
            </a:r>
            <a:r>
              <a:rPr lang="en-GB" dirty="0" err="1" smtClean="0">
                <a:latin typeface="Times New Roman" pitchFamily="18" charset="0"/>
                <a:cs typeface="Times New Roman" pitchFamily="18" charset="0"/>
              </a:rPr>
              <a:t>o</a:t>
            </a:r>
            <a:r>
              <a:rPr lang="en-GB" b="1" dirty="0" err="1" smtClean="0">
                <a:solidFill>
                  <a:srgbClr val="040AFC"/>
                </a:solidFill>
                <a:latin typeface="Times New Roman" pitchFamily="18" charset="0"/>
                <a:cs typeface="Times New Roman" pitchFamily="18" charset="0"/>
              </a:rPr>
              <a:t>bb</a:t>
            </a:r>
            <a:r>
              <a:rPr lang="en-GB" dirty="0" err="1" smtClean="0">
                <a:latin typeface="Times New Roman" pitchFamily="18" charset="0"/>
                <a:cs typeface="Times New Roman" pitchFamily="18" charset="0"/>
              </a:rPr>
              <a:t>iettivo</a:t>
            </a:r>
            <a:r>
              <a:rPr lang="en-GB" dirty="0" smtClean="0">
                <a:latin typeface="Times New Roman" pitchFamily="18" charset="0"/>
                <a:cs typeface="Times New Roman" pitchFamily="18" charset="0"/>
              </a:rPr>
              <a:t>  </a:t>
            </a:r>
          </a:p>
        </p:txBody>
      </p:sp>
      <p:sp>
        <p:nvSpPr>
          <p:cNvPr id="15" name="TextBox 14"/>
          <p:cNvSpPr txBox="1"/>
          <p:nvPr/>
        </p:nvSpPr>
        <p:spPr>
          <a:xfrm>
            <a:off x="4283968" y="3501008"/>
            <a:ext cx="2621230"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acce</a:t>
            </a:r>
            <a:r>
              <a:rPr lang="en-GB" b="1" dirty="0" err="1" smtClean="0">
                <a:solidFill>
                  <a:srgbClr val="FF0000"/>
                </a:solidFill>
                <a:latin typeface="Times New Roman" pitchFamily="18" charset="0"/>
                <a:cs typeface="Times New Roman" pitchFamily="18" charset="0"/>
              </a:rPr>
              <a:t>l</a:t>
            </a:r>
            <a:r>
              <a:rPr lang="en-GB" dirty="0" err="1" smtClean="0">
                <a:latin typeface="Times New Roman" pitchFamily="18" charset="0"/>
                <a:cs typeface="Times New Roman" pitchFamily="18" charset="0"/>
              </a:rPr>
              <a:t>erare</a:t>
            </a:r>
            <a:r>
              <a:rPr lang="en-GB" b="1" dirty="0" err="1" smtClean="0">
                <a:solidFill>
                  <a:srgbClr val="FF0000"/>
                </a:solidFill>
                <a:latin typeface="Times New Roman" pitchFamily="18" charset="0"/>
                <a:cs typeface="Times New Roman" pitchFamily="18" charset="0"/>
              </a:rPr>
              <a:t>z</a:t>
            </a:r>
            <a:r>
              <a:rPr lang="en-GB" dirty="0" err="1" smtClean="0">
                <a:latin typeface="Times New Roman" pitchFamily="18" charset="0"/>
                <a:cs typeface="Times New Roman" pitchFamily="18" charset="0"/>
              </a:rPr>
              <a:t>ione</a:t>
            </a:r>
            <a:r>
              <a:rPr lang="en-GB" dirty="0" smtClean="0">
                <a:latin typeface="Times New Roman" pitchFamily="18" charset="0"/>
                <a:cs typeface="Times New Roman" pitchFamily="18" charset="0"/>
              </a:rPr>
              <a:t> / </a:t>
            </a:r>
            <a:r>
              <a:rPr lang="en-GB" dirty="0" err="1" smtClean="0">
                <a:latin typeface="Times New Roman" pitchFamily="18" charset="0"/>
                <a:cs typeface="Times New Roman" pitchFamily="18" charset="0"/>
              </a:rPr>
              <a:t>o</a:t>
            </a:r>
            <a:r>
              <a:rPr lang="en-GB" b="1" dirty="0" err="1" smtClean="0">
                <a:solidFill>
                  <a:srgbClr val="FF0000"/>
                </a:solidFill>
                <a:latin typeface="Times New Roman" pitchFamily="18" charset="0"/>
                <a:cs typeface="Times New Roman" pitchFamily="18" charset="0"/>
              </a:rPr>
              <a:t>b</a:t>
            </a:r>
            <a:r>
              <a:rPr lang="en-GB" dirty="0" err="1" smtClean="0">
                <a:latin typeface="Times New Roman" pitchFamily="18" charset="0"/>
                <a:cs typeface="Times New Roman" pitchFamily="18" charset="0"/>
              </a:rPr>
              <a:t>iettivo</a:t>
            </a:r>
            <a:endParaRPr lang="en-GB" dirty="0" smtClean="0">
              <a:latin typeface="Times New Roman" pitchFamily="18" charset="0"/>
              <a:cs typeface="Times New Roman" pitchFamily="18" charset="0"/>
            </a:endParaRPr>
          </a:p>
        </p:txBody>
      </p:sp>
      <p:sp>
        <p:nvSpPr>
          <p:cNvPr id="16" name="TextBox 15"/>
          <p:cNvSpPr txBox="1"/>
          <p:nvPr/>
        </p:nvSpPr>
        <p:spPr>
          <a:xfrm>
            <a:off x="395536" y="3789040"/>
            <a:ext cx="2929007" cy="369332"/>
          </a:xfrm>
          <a:prstGeom prst="rect">
            <a:avLst/>
          </a:prstGeom>
          <a:noFill/>
        </p:spPr>
        <p:txBody>
          <a:bodyPr wrap="none" rtlCol="0">
            <a:spAutoFit/>
          </a:bodyPr>
          <a:lstStyle/>
          <a:p>
            <a:r>
              <a:rPr lang="en-GB" dirty="0" smtClean="0">
                <a:latin typeface="Times New Roman" pitchFamily="18" charset="0"/>
                <a:cs typeface="Times New Roman" pitchFamily="18" charset="0"/>
              </a:rPr>
              <a:t>(1d) </a:t>
            </a:r>
            <a:r>
              <a:rPr lang="en-GB" dirty="0" err="1" smtClean="0">
                <a:latin typeface="Times New Roman" pitchFamily="18" charset="0"/>
                <a:cs typeface="Times New Roman" pitchFamily="18" charset="0"/>
              </a:rPr>
              <a:t>s</a:t>
            </a:r>
            <a:r>
              <a:rPr lang="en-GB" b="1" dirty="0" err="1" smtClean="0">
                <a:solidFill>
                  <a:srgbClr val="040AFC"/>
                </a:solidFill>
                <a:latin typeface="Times New Roman" pitchFamily="18" charset="0"/>
                <a:cs typeface="Times New Roman" pitchFamily="18" charset="0"/>
              </a:rPr>
              <a:t>q</a:t>
            </a:r>
            <a:r>
              <a:rPr lang="en-GB" dirty="0" err="1" smtClean="0">
                <a:latin typeface="Times New Roman" pitchFamily="18" charset="0"/>
                <a:cs typeface="Times New Roman" pitchFamily="18" charset="0"/>
              </a:rPr>
              <a:t>uola</a:t>
            </a:r>
            <a:r>
              <a:rPr lang="en-GB" dirty="0" smtClean="0">
                <a:latin typeface="Times New Roman" pitchFamily="18" charset="0"/>
                <a:cs typeface="Times New Roman" pitchFamily="18" charset="0"/>
              </a:rPr>
              <a:t> / Maria </a:t>
            </a:r>
            <a:r>
              <a:rPr lang="en-GB" b="1" dirty="0" smtClean="0">
                <a:solidFill>
                  <a:srgbClr val="040AFC"/>
                </a:solidFill>
                <a:latin typeface="Times New Roman" pitchFamily="18" charset="0"/>
                <a:cs typeface="Times New Roman" pitchFamily="18" charset="0"/>
              </a:rPr>
              <a:t>a</a:t>
            </a:r>
            <a:r>
              <a:rPr lang="en-GB" dirty="0" smtClean="0">
                <a:latin typeface="Times New Roman" pitchFamily="18" charset="0"/>
                <a:cs typeface="Times New Roman" pitchFamily="18" charset="0"/>
              </a:rPr>
              <a:t> un </a:t>
            </a:r>
            <a:r>
              <a:rPr lang="en-GB" dirty="0" err="1" smtClean="0">
                <a:latin typeface="Times New Roman" pitchFamily="18" charset="0"/>
                <a:cs typeface="Times New Roman" pitchFamily="18" charset="0"/>
              </a:rPr>
              <a:t>gatto</a:t>
            </a:r>
            <a:endParaRPr lang="en-GB" dirty="0" smtClean="0">
              <a:latin typeface="Times New Roman" pitchFamily="18" charset="0"/>
              <a:cs typeface="Times New Roman" pitchFamily="18" charset="0"/>
            </a:endParaRPr>
          </a:p>
        </p:txBody>
      </p:sp>
      <p:sp>
        <p:nvSpPr>
          <p:cNvPr id="17" name="TextBox 16"/>
          <p:cNvSpPr txBox="1"/>
          <p:nvPr/>
        </p:nvSpPr>
        <p:spPr>
          <a:xfrm>
            <a:off x="4283968" y="3789040"/>
            <a:ext cx="2589170"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s</a:t>
            </a:r>
            <a:r>
              <a:rPr lang="en-GB" b="1" dirty="0" err="1" smtClean="0">
                <a:solidFill>
                  <a:srgbClr val="FF0000"/>
                </a:solidFill>
                <a:latin typeface="Times New Roman" pitchFamily="18" charset="0"/>
                <a:cs typeface="Times New Roman" pitchFamily="18" charset="0"/>
              </a:rPr>
              <a:t>c</a:t>
            </a:r>
            <a:r>
              <a:rPr lang="en-GB" dirty="0" err="1" smtClean="0">
                <a:latin typeface="Times New Roman" pitchFamily="18" charset="0"/>
                <a:cs typeface="Times New Roman" pitchFamily="18" charset="0"/>
              </a:rPr>
              <a:t>uola</a:t>
            </a:r>
            <a:r>
              <a:rPr lang="en-GB" dirty="0" smtClean="0">
                <a:latin typeface="Times New Roman" pitchFamily="18" charset="0"/>
                <a:cs typeface="Times New Roman" pitchFamily="18" charset="0"/>
              </a:rPr>
              <a:t> / Maria </a:t>
            </a:r>
            <a:r>
              <a:rPr lang="en-GB" b="1" dirty="0" smtClean="0">
                <a:solidFill>
                  <a:srgbClr val="FF0000"/>
                </a:solidFill>
                <a:latin typeface="Times New Roman" pitchFamily="18" charset="0"/>
                <a:cs typeface="Times New Roman" pitchFamily="18" charset="0"/>
              </a:rPr>
              <a:t>h</a:t>
            </a:r>
            <a:r>
              <a:rPr lang="en-GB" dirty="0" smtClean="0">
                <a:latin typeface="Times New Roman" pitchFamily="18" charset="0"/>
                <a:cs typeface="Times New Roman" pitchFamily="18" charset="0"/>
              </a:rPr>
              <a:t>a un </a:t>
            </a:r>
            <a:r>
              <a:rPr lang="en-GB" dirty="0" err="1" smtClean="0">
                <a:latin typeface="Times New Roman" pitchFamily="18" charset="0"/>
                <a:cs typeface="Times New Roman" pitchFamily="18" charset="0"/>
              </a:rPr>
              <a:t>gatto</a:t>
            </a:r>
            <a:endParaRPr lang="en-GB" dirty="0" smtClean="0">
              <a:latin typeface="Times New Roman" pitchFamily="18" charset="0"/>
              <a:cs typeface="Times New Roman" pitchFamily="18" charset="0"/>
            </a:endParaRPr>
          </a:p>
        </p:txBody>
      </p:sp>
      <p:sp>
        <p:nvSpPr>
          <p:cNvPr id="19" name="TextBox 18"/>
          <p:cNvSpPr txBox="1"/>
          <p:nvPr/>
        </p:nvSpPr>
        <p:spPr>
          <a:xfrm>
            <a:off x="179512" y="4221088"/>
            <a:ext cx="4953600" cy="369332"/>
          </a:xfrm>
          <a:prstGeom prst="rect">
            <a:avLst/>
          </a:prstGeom>
          <a:noFill/>
        </p:spPr>
        <p:txBody>
          <a:bodyPr wrap="none" rtlCol="0">
            <a:spAutoFit/>
          </a:bodyPr>
          <a:lstStyle/>
          <a:p>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Scarsa</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attenzione</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alle</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convenzioni</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ortografiche</a:t>
            </a:r>
            <a:endParaRPr lang="en-GB" b="1" dirty="0" smtClean="0">
              <a:solidFill>
                <a:srgbClr val="040AFC"/>
              </a:solidFill>
              <a:latin typeface="Times New Roman" pitchFamily="18" charset="0"/>
              <a:cs typeface="Times New Roman" pitchFamily="18" charset="0"/>
            </a:endParaRPr>
          </a:p>
        </p:txBody>
      </p:sp>
      <p:sp>
        <p:nvSpPr>
          <p:cNvPr id="20" name="TextBox 19"/>
          <p:cNvSpPr txBox="1"/>
          <p:nvPr/>
        </p:nvSpPr>
        <p:spPr>
          <a:xfrm>
            <a:off x="395536" y="4509120"/>
            <a:ext cx="2435282" cy="369332"/>
          </a:xfrm>
          <a:prstGeom prst="rect">
            <a:avLst/>
          </a:prstGeom>
          <a:noFill/>
        </p:spPr>
        <p:txBody>
          <a:bodyPr wrap="none" rtlCol="0">
            <a:spAutoFit/>
          </a:bodyPr>
          <a:lstStyle/>
          <a:p>
            <a:r>
              <a:rPr lang="en-GB" dirty="0" smtClean="0">
                <a:latin typeface="Times New Roman" pitchFamily="18" charset="0"/>
                <a:cs typeface="Times New Roman" pitchFamily="18" charset="0"/>
              </a:rPr>
              <a:t>(1e) </a:t>
            </a:r>
            <a:r>
              <a:rPr lang="en-GB" b="1" dirty="0" err="1" smtClean="0">
                <a:solidFill>
                  <a:srgbClr val="040AFC"/>
                </a:solidFill>
                <a:latin typeface="Times New Roman" pitchFamily="18" charset="0"/>
                <a:cs typeface="Times New Roman" pitchFamily="18" charset="0"/>
              </a:rPr>
              <a:t>f</a:t>
            </a:r>
            <a:r>
              <a:rPr lang="en-GB" dirty="0" err="1" smtClean="0">
                <a:latin typeface="Times New Roman" pitchFamily="18" charset="0"/>
                <a:cs typeface="Times New Roman" pitchFamily="18" charset="0"/>
              </a:rPr>
              <a:t>irenze</a:t>
            </a:r>
            <a:r>
              <a:rPr lang="en-GB" dirty="0" smtClean="0">
                <a:latin typeface="Times New Roman" pitchFamily="18" charset="0"/>
                <a:cs typeface="Times New Roman" pitchFamily="18" charset="0"/>
              </a:rPr>
              <a:t> / </a:t>
            </a:r>
            <a:r>
              <a:rPr lang="en-GB" dirty="0" err="1" smtClean="0">
                <a:latin typeface="Times New Roman" pitchFamily="18" charset="0"/>
                <a:cs typeface="Times New Roman" pitchFamily="18" charset="0"/>
              </a:rPr>
              <a:t>l’</a:t>
            </a:r>
            <a:r>
              <a:rPr lang="en-GB" b="1" dirty="0" err="1" smtClean="0">
                <a:solidFill>
                  <a:srgbClr val="040AFC"/>
                </a:solidFill>
                <a:latin typeface="Times New Roman" pitchFamily="18" charset="0"/>
                <a:cs typeface="Times New Roman" pitchFamily="18" charset="0"/>
              </a:rPr>
              <a:t>o</a:t>
            </a:r>
            <a:r>
              <a:rPr lang="en-GB" dirty="0" err="1" smtClean="0">
                <a:latin typeface="Times New Roman" pitchFamily="18" charset="0"/>
                <a:cs typeface="Times New Roman" pitchFamily="18" charset="0"/>
              </a:rPr>
              <a:t>ttocento</a:t>
            </a:r>
            <a:endParaRPr lang="en-GB" dirty="0" smtClean="0">
              <a:latin typeface="Times New Roman" pitchFamily="18" charset="0"/>
              <a:cs typeface="Times New Roman" pitchFamily="18" charset="0"/>
            </a:endParaRPr>
          </a:p>
        </p:txBody>
      </p:sp>
      <p:sp>
        <p:nvSpPr>
          <p:cNvPr id="21" name="TextBox 20"/>
          <p:cNvSpPr txBox="1"/>
          <p:nvPr/>
        </p:nvSpPr>
        <p:spPr>
          <a:xfrm>
            <a:off x="4283968" y="4509120"/>
            <a:ext cx="2191626" cy="369332"/>
          </a:xfrm>
          <a:prstGeom prst="rect">
            <a:avLst/>
          </a:prstGeom>
          <a:noFill/>
        </p:spPr>
        <p:txBody>
          <a:bodyPr wrap="none" rtlCol="0">
            <a:spAutoFit/>
          </a:bodyPr>
          <a:lstStyle/>
          <a:p>
            <a:r>
              <a:rPr lang="en-GB" b="1" dirty="0" smtClean="0">
                <a:solidFill>
                  <a:srgbClr val="FF0000"/>
                </a:solidFill>
                <a:latin typeface="Times New Roman" pitchFamily="18" charset="0"/>
                <a:cs typeface="Times New Roman" pitchFamily="18" charset="0"/>
              </a:rPr>
              <a:t>F</a:t>
            </a:r>
            <a:r>
              <a:rPr lang="en-GB" dirty="0" smtClean="0">
                <a:latin typeface="Times New Roman" pitchFamily="18" charset="0"/>
                <a:cs typeface="Times New Roman" pitchFamily="18" charset="0"/>
              </a:rPr>
              <a:t>irenze  / </a:t>
            </a:r>
            <a:r>
              <a:rPr lang="en-GB" dirty="0" err="1" smtClean="0">
                <a:latin typeface="Times New Roman" pitchFamily="18" charset="0"/>
                <a:cs typeface="Times New Roman" pitchFamily="18" charset="0"/>
              </a:rPr>
              <a:t>l’</a:t>
            </a:r>
            <a:r>
              <a:rPr lang="en-GB" b="1" dirty="0" err="1" smtClean="0">
                <a:solidFill>
                  <a:srgbClr val="FF0000"/>
                </a:solidFill>
                <a:latin typeface="Times New Roman" pitchFamily="18" charset="0"/>
                <a:cs typeface="Times New Roman" pitchFamily="18" charset="0"/>
              </a:rPr>
              <a:t>O</a:t>
            </a:r>
            <a:r>
              <a:rPr lang="en-GB" dirty="0" err="1" smtClean="0">
                <a:latin typeface="Times New Roman" pitchFamily="18" charset="0"/>
                <a:cs typeface="Times New Roman" pitchFamily="18" charset="0"/>
              </a:rPr>
              <a:t>ttocento</a:t>
            </a:r>
            <a:endParaRPr lang="en-GB" dirty="0" smtClean="0">
              <a:latin typeface="Times New Roman" pitchFamily="18" charset="0"/>
              <a:cs typeface="Times New Roman" pitchFamily="18" charset="0"/>
            </a:endParaRPr>
          </a:p>
        </p:txBody>
      </p:sp>
      <p:sp>
        <p:nvSpPr>
          <p:cNvPr id="22" name="TextBox 21"/>
          <p:cNvSpPr txBox="1"/>
          <p:nvPr/>
        </p:nvSpPr>
        <p:spPr>
          <a:xfrm>
            <a:off x="179512" y="4941168"/>
            <a:ext cx="8473795" cy="646331"/>
          </a:xfrm>
          <a:prstGeom prst="rect">
            <a:avLst/>
          </a:prstGeom>
          <a:noFill/>
        </p:spPr>
        <p:txBody>
          <a:bodyPr wrap="none" rtlCol="0">
            <a:spAutoFit/>
          </a:bodyPr>
          <a:lstStyle/>
          <a:p>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Fonetica</a:t>
            </a:r>
            <a:r>
              <a:rPr lang="en-GB" b="1" dirty="0" smtClean="0">
                <a:solidFill>
                  <a:srgbClr val="040AFC"/>
                </a:solidFill>
                <a:latin typeface="Times New Roman" pitchFamily="18" charset="0"/>
                <a:cs typeface="Times New Roman" pitchFamily="18" charset="0"/>
              </a:rPr>
              <a:t> e </a:t>
            </a:r>
            <a:r>
              <a:rPr lang="en-GB" b="1" dirty="0" err="1" smtClean="0">
                <a:solidFill>
                  <a:srgbClr val="040AFC"/>
                </a:solidFill>
                <a:latin typeface="Times New Roman" pitchFamily="18" charset="0"/>
                <a:cs typeface="Times New Roman" pitchFamily="18" charset="0"/>
              </a:rPr>
              <a:t>grafemica</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influenzate</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dal</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dialetto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anche</a:t>
            </a:r>
            <a:r>
              <a:rPr lang="en-GB" dirty="0" smtClean="0">
                <a:latin typeface="Times New Roman" pitchFamily="18" charset="0"/>
                <a:cs typeface="Times New Roman" pitchFamily="18" charset="0"/>
              </a:rPr>
              <a:t> se </a:t>
            </a:r>
            <a:r>
              <a:rPr lang="en-GB" dirty="0" err="1" smtClean="0">
                <a:latin typeface="Times New Roman" pitchFamily="18" charset="0"/>
                <a:cs typeface="Times New Roman" pitchFamily="18" charset="0"/>
              </a:rPr>
              <a:t>ci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sono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caratteristiche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errori</a:t>
            </a:r>
            <a:endParaRPr lang="en-GB" dirty="0" smtClean="0">
              <a:latin typeface="Times New Roman" pitchFamily="18" charset="0"/>
              <a:cs typeface="Times New Roman" pitchFamily="18" charset="0"/>
            </a:endParaRPr>
          </a:p>
          <a:p>
            <a:r>
              <a:rPr lang="en-GB" b="1" dirty="0" smtClean="0">
                <a:solidFill>
                  <a:srgbClr val="040AFC"/>
                </a:solidFill>
                <a:latin typeface="Times New Roman" pitchFamily="18" charset="0"/>
                <a:cs typeface="Times New Roman" pitchFamily="18" charset="0"/>
              </a:rPr>
              <a:t>   </a:t>
            </a:r>
            <a:r>
              <a:rPr lang="en-GB" dirty="0" smtClean="0">
                <a:latin typeface="Times New Roman" pitchFamily="18" charset="0"/>
                <a:cs typeface="Times New Roman" pitchFamily="18" charset="0"/>
              </a:rPr>
              <a:t>pan-</a:t>
            </a:r>
            <a:r>
              <a:rPr lang="en-GB" dirty="0" err="1" smtClean="0">
                <a:latin typeface="Times New Roman" pitchFamily="18" charset="0"/>
                <a:cs typeface="Times New Roman" pitchFamily="18" charset="0"/>
              </a:rPr>
              <a:t>italiane</a:t>
            </a:r>
            <a:r>
              <a:rPr lang="en-GB" dirty="0" smtClean="0">
                <a:latin typeface="Times New Roman" pitchFamily="18" charset="0"/>
                <a:cs typeface="Times New Roman" pitchFamily="18" charset="0"/>
              </a:rPr>
              <a:t>:</a:t>
            </a:r>
          </a:p>
        </p:txBody>
      </p:sp>
      <p:sp>
        <p:nvSpPr>
          <p:cNvPr id="23" name="TextBox 22"/>
          <p:cNvSpPr txBox="1"/>
          <p:nvPr/>
        </p:nvSpPr>
        <p:spPr>
          <a:xfrm>
            <a:off x="323528" y="5517232"/>
            <a:ext cx="3507692" cy="646331"/>
          </a:xfrm>
          <a:prstGeom prst="rect">
            <a:avLst/>
          </a:prstGeom>
          <a:noFill/>
        </p:spPr>
        <p:txBody>
          <a:bodyPr wrap="none" rtlCol="0">
            <a:spAutoFit/>
          </a:bodyPr>
          <a:lstStyle/>
          <a:p>
            <a:r>
              <a:rPr lang="en-GB" dirty="0" err="1" smtClean="0">
                <a:latin typeface="Times New Roman" pitchFamily="18" charset="0"/>
                <a:cs typeface="Times New Roman" pitchFamily="18" charset="0"/>
              </a:rPr>
              <a:t>Assimilazione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te</a:t>
            </a:r>
            <a:r>
              <a:rPr lang="en-GB" b="1" dirty="0" err="1" smtClean="0">
                <a:solidFill>
                  <a:srgbClr val="040AFC"/>
                </a:solidFill>
                <a:latin typeface="Times New Roman" pitchFamily="18" charset="0"/>
                <a:cs typeface="Times New Roman" pitchFamily="18" charset="0"/>
              </a:rPr>
              <a:t>cn</a:t>
            </a:r>
            <a:r>
              <a:rPr lang="en-GB" dirty="0" err="1" smtClean="0">
                <a:latin typeface="Times New Roman" pitchFamily="18" charset="0"/>
                <a:cs typeface="Times New Roman" pitchFamily="18" charset="0"/>
              </a:rPr>
              <a:t>ica</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sym typeface="Wingdings" pitchFamily="2" charset="2"/>
              </a:rPr>
              <a:t> </a:t>
            </a:r>
            <a:r>
              <a:rPr lang="en-GB" dirty="0" err="1" smtClean="0">
                <a:latin typeface="Times New Roman" pitchFamily="18" charset="0"/>
                <a:cs typeface="Times New Roman" pitchFamily="18" charset="0"/>
                <a:sym typeface="Wingdings" pitchFamily="2" charset="2"/>
              </a:rPr>
              <a:t>te</a:t>
            </a:r>
            <a:r>
              <a:rPr lang="en-GB" b="1" dirty="0" err="1" smtClean="0">
                <a:solidFill>
                  <a:srgbClr val="FF0000"/>
                </a:solidFill>
                <a:latin typeface="Times New Roman" pitchFamily="18" charset="0"/>
                <a:cs typeface="Times New Roman" pitchFamily="18" charset="0"/>
                <a:sym typeface="Wingdings" pitchFamily="2" charset="2"/>
              </a:rPr>
              <a:t>nn</a:t>
            </a:r>
            <a:r>
              <a:rPr lang="en-GB" dirty="0" err="1" smtClean="0">
                <a:latin typeface="Times New Roman" pitchFamily="18" charset="0"/>
                <a:cs typeface="Times New Roman" pitchFamily="18" charset="0"/>
                <a:sym typeface="Wingdings" pitchFamily="2" charset="2"/>
              </a:rPr>
              <a:t>ica</a:t>
            </a:r>
            <a:endParaRPr lang="en-GB" dirty="0" smtClean="0">
              <a:latin typeface="Times New Roman" pitchFamily="18" charset="0"/>
              <a:cs typeface="Times New Roman" pitchFamily="18" charset="0"/>
              <a:sym typeface="Wingdings" pitchFamily="2" charset="2"/>
            </a:endParaRPr>
          </a:p>
          <a:p>
            <a:r>
              <a:rPr lang="en-GB" dirty="0" err="1" smtClean="0">
                <a:latin typeface="Times New Roman" pitchFamily="18" charset="0"/>
                <a:cs typeface="Times New Roman" pitchFamily="18" charset="0"/>
                <a:sym typeface="Wingdings" pitchFamily="2" charset="2"/>
              </a:rPr>
              <a:t>Epentesi</a:t>
            </a:r>
            <a:r>
              <a:rPr lang="en-GB" dirty="0" smtClean="0">
                <a:latin typeface="Times New Roman" pitchFamily="18" charset="0"/>
                <a:cs typeface="Times New Roman" pitchFamily="18" charset="0"/>
                <a:sym typeface="Wingdings" pitchFamily="2" charset="2"/>
              </a:rPr>
              <a:t>: </a:t>
            </a:r>
            <a:r>
              <a:rPr lang="en-GB" b="1" dirty="0" err="1" smtClean="0">
                <a:solidFill>
                  <a:srgbClr val="040AFC"/>
                </a:solidFill>
                <a:latin typeface="Times New Roman" pitchFamily="18" charset="0"/>
                <a:cs typeface="Times New Roman" pitchFamily="18" charset="0"/>
                <a:sym typeface="Wingdings" pitchFamily="2" charset="2"/>
              </a:rPr>
              <a:t>ps</a:t>
            </a:r>
            <a:r>
              <a:rPr lang="en-GB" dirty="0" err="1" smtClean="0">
                <a:latin typeface="Times New Roman" pitchFamily="18" charset="0"/>
                <a:cs typeface="Times New Roman" pitchFamily="18" charset="0"/>
                <a:sym typeface="Wingdings" pitchFamily="2" charset="2"/>
              </a:rPr>
              <a:t>icologia</a:t>
            </a:r>
            <a:r>
              <a:rPr lang="en-GB" dirty="0" smtClean="0">
                <a:latin typeface="Times New Roman" pitchFamily="18" charset="0"/>
                <a:cs typeface="Times New Roman" pitchFamily="18" charset="0"/>
                <a:sym typeface="Wingdings" pitchFamily="2" charset="2"/>
              </a:rPr>
              <a:t>  </a:t>
            </a:r>
            <a:r>
              <a:rPr lang="en-GB" dirty="0" err="1" smtClean="0">
                <a:latin typeface="Times New Roman" pitchFamily="18" charset="0"/>
                <a:cs typeface="Times New Roman" pitchFamily="18" charset="0"/>
                <a:sym typeface="Wingdings" pitchFamily="2" charset="2"/>
              </a:rPr>
              <a:t>p</a:t>
            </a:r>
            <a:r>
              <a:rPr lang="en-GB" b="1" dirty="0" err="1" smtClean="0">
                <a:solidFill>
                  <a:srgbClr val="FF0000"/>
                </a:solidFill>
                <a:latin typeface="Times New Roman" pitchFamily="18" charset="0"/>
                <a:cs typeface="Times New Roman" pitchFamily="18" charset="0"/>
                <a:sym typeface="Wingdings" pitchFamily="2" charset="2"/>
              </a:rPr>
              <a:t>i</a:t>
            </a:r>
            <a:r>
              <a:rPr lang="en-GB" dirty="0" err="1" smtClean="0">
                <a:latin typeface="Times New Roman" pitchFamily="18" charset="0"/>
                <a:cs typeface="Times New Roman" pitchFamily="18" charset="0"/>
                <a:sym typeface="Wingdings" pitchFamily="2" charset="2"/>
              </a:rPr>
              <a:t>ssicologia</a:t>
            </a:r>
            <a:endParaRPr lang="en-GB"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additive="base">
                                        <p:cTn id="59" dur="500" fill="hold"/>
                                        <p:tgtEl>
                                          <p:spTgt spid="17"/>
                                        </p:tgtEl>
                                        <p:attrNameLst>
                                          <p:attrName>ppt_x</p:attrName>
                                        </p:attrNameLst>
                                      </p:cBhvr>
                                      <p:tavLst>
                                        <p:tav tm="0">
                                          <p:val>
                                            <p:strVal val="#ppt_x"/>
                                          </p:val>
                                        </p:tav>
                                        <p:tav tm="100000">
                                          <p:val>
                                            <p:strVal val="#ppt_x"/>
                                          </p:val>
                                        </p:tav>
                                      </p:tavLst>
                                    </p:anim>
                                    <p:anim calcmode="lin" valueType="num">
                                      <p:cBhvr additive="base">
                                        <p:cTn id="6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9"/>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1"/>
                                        </p:tgtEl>
                                        <p:attrNameLst>
                                          <p:attrName>style.visibility</p:attrName>
                                        </p:attrNameLst>
                                      </p:cBhvr>
                                      <p:to>
                                        <p:strVal val="visible"/>
                                      </p:to>
                                    </p:set>
                                    <p:anim calcmode="lin" valueType="num">
                                      <p:cBhvr additive="base">
                                        <p:cTn id="73" dur="500" fill="hold"/>
                                        <p:tgtEl>
                                          <p:spTgt spid="21"/>
                                        </p:tgtEl>
                                        <p:attrNameLst>
                                          <p:attrName>ppt_x</p:attrName>
                                        </p:attrNameLst>
                                      </p:cBhvr>
                                      <p:tavLst>
                                        <p:tav tm="0">
                                          <p:val>
                                            <p:strVal val="#ppt_x"/>
                                          </p:val>
                                        </p:tav>
                                        <p:tav tm="100000">
                                          <p:val>
                                            <p:strVal val="#ppt_x"/>
                                          </p:val>
                                        </p:tav>
                                      </p:tavLst>
                                    </p:anim>
                                    <p:anim calcmode="lin" valueType="num">
                                      <p:cBhvr additive="base">
                                        <p:cTn id="7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P spid="17" grpId="0"/>
      <p:bldP spid="19" grpId="0"/>
      <p:bldP spid="20" grpId="0"/>
      <p:bldP spid="21" grpId="0"/>
      <p:bldP spid="22" grpId="0"/>
      <p:bldP spid="2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179512" y="260648"/>
            <a:ext cx="8712968" cy="72008"/>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4" name="TextBox 3"/>
          <p:cNvSpPr txBox="1"/>
          <p:nvPr/>
        </p:nvSpPr>
        <p:spPr>
          <a:xfrm>
            <a:off x="179512" y="260648"/>
            <a:ext cx="2223686"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Morfologia</a:t>
            </a:r>
            <a:r>
              <a:rPr lang="en-GB" b="1" dirty="0" smtClean="0">
                <a:latin typeface="Times New Roman" pitchFamily="18" charset="0"/>
                <a:cs typeface="Times New Roman" pitchFamily="18" charset="0"/>
              </a:rPr>
              <a:t> e </a:t>
            </a:r>
            <a:r>
              <a:rPr lang="en-GB" b="1" dirty="0" err="1" smtClean="0">
                <a:latin typeface="Times New Roman" pitchFamily="18" charset="0"/>
                <a:cs typeface="Times New Roman" pitchFamily="18" charset="0"/>
              </a:rPr>
              <a:t>sintassi</a:t>
            </a:r>
            <a:endParaRPr lang="en-GB" b="1" dirty="0" smtClean="0">
              <a:latin typeface="Times New Roman" pitchFamily="18" charset="0"/>
              <a:cs typeface="Times New Roman" pitchFamily="18" charset="0"/>
            </a:endParaRPr>
          </a:p>
        </p:txBody>
      </p:sp>
      <p:sp>
        <p:nvSpPr>
          <p:cNvPr id="5" name="TextBox 4"/>
          <p:cNvSpPr txBox="1"/>
          <p:nvPr/>
        </p:nvSpPr>
        <p:spPr>
          <a:xfrm>
            <a:off x="179512" y="1556792"/>
            <a:ext cx="3910686" cy="369332"/>
          </a:xfrm>
          <a:prstGeom prst="rect">
            <a:avLst/>
          </a:prstGeom>
          <a:noFill/>
        </p:spPr>
        <p:txBody>
          <a:bodyPr wrap="none" rtlCol="0">
            <a:spAutoFit/>
          </a:bodyPr>
          <a:lstStyle/>
          <a:p>
            <a:pPr lvl="0"/>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Forme</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analogiche</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di</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verbi</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irregolari</a:t>
            </a:r>
            <a:endParaRPr lang="en-GB" b="1" dirty="0" smtClean="0">
              <a:solidFill>
                <a:srgbClr val="040AFC"/>
              </a:solidFill>
              <a:latin typeface="Times New Roman" pitchFamily="18" charset="0"/>
              <a:cs typeface="Times New Roman" pitchFamily="18" charset="0"/>
            </a:endParaRPr>
          </a:p>
        </p:txBody>
      </p:sp>
      <p:sp>
        <p:nvSpPr>
          <p:cNvPr id="6" name="TextBox 5"/>
          <p:cNvSpPr txBox="1"/>
          <p:nvPr/>
        </p:nvSpPr>
        <p:spPr>
          <a:xfrm>
            <a:off x="179512" y="620688"/>
            <a:ext cx="4780476" cy="369332"/>
          </a:xfrm>
          <a:prstGeom prst="rect">
            <a:avLst/>
          </a:prstGeom>
          <a:noFill/>
        </p:spPr>
        <p:txBody>
          <a:bodyPr wrap="none" rtlCol="0">
            <a:spAutoFit/>
          </a:bodyPr>
          <a:lstStyle/>
          <a:p>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Metaplasmi</a:t>
            </a:r>
            <a:r>
              <a:rPr lang="en-GB" b="1" dirty="0" smtClean="0">
                <a:solidFill>
                  <a:srgbClr val="040AFC"/>
                </a:solidFill>
                <a:latin typeface="Times New Roman" pitchFamily="18" charset="0"/>
                <a:cs typeface="Times New Roman" pitchFamily="18" charset="0"/>
              </a:rPr>
              <a:t> </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cambiamento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numero</a:t>
            </a:r>
            <a:r>
              <a:rPr lang="en-GB" dirty="0" smtClean="0">
                <a:latin typeface="Times New Roman" pitchFamily="18" charset="0"/>
                <a:cs typeface="Times New Roman" pitchFamily="18" charset="0"/>
              </a:rPr>
              <a:t> e </a:t>
            </a:r>
            <a:r>
              <a:rPr lang="en-GB" dirty="0" err="1" smtClean="0">
                <a:latin typeface="Times New Roman" pitchFamily="18" charset="0"/>
                <a:cs typeface="Times New Roman" pitchFamily="18" charset="0"/>
              </a:rPr>
              <a:t>genere</a:t>
            </a:r>
            <a:r>
              <a:rPr lang="en-GB" dirty="0" smtClean="0">
                <a:latin typeface="Times New Roman" pitchFamily="18" charset="0"/>
                <a:cs typeface="Times New Roman" pitchFamily="18" charset="0"/>
              </a:rPr>
              <a:t>)</a:t>
            </a:r>
          </a:p>
        </p:txBody>
      </p:sp>
      <p:sp>
        <p:nvSpPr>
          <p:cNvPr id="7" name="TextBox 6"/>
          <p:cNvSpPr txBox="1"/>
          <p:nvPr/>
        </p:nvSpPr>
        <p:spPr>
          <a:xfrm>
            <a:off x="323528" y="908720"/>
            <a:ext cx="3012363" cy="646331"/>
          </a:xfrm>
          <a:prstGeom prst="rect">
            <a:avLst/>
          </a:prstGeom>
          <a:noFill/>
        </p:spPr>
        <p:txBody>
          <a:bodyPr wrap="none" rtlCol="0">
            <a:spAutoFit/>
          </a:bodyPr>
          <a:lstStyle/>
          <a:p>
            <a:r>
              <a:rPr lang="en-GB" dirty="0" smtClean="0">
                <a:latin typeface="Times New Roman" pitchFamily="18" charset="0"/>
                <a:cs typeface="Times New Roman" pitchFamily="18" charset="0"/>
              </a:rPr>
              <a:t>(2a) l</a:t>
            </a:r>
            <a:r>
              <a:rPr lang="en-GB" b="1" dirty="0" smtClean="0">
                <a:solidFill>
                  <a:srgbClr val="040AFC"/>
                </a:solidFill>
                <a:latin typeface="Times New Roman" pitchFamily="18" charset="0"/>
                <a:cs typeface="Times New Roman" pitchFamily="18" charset="0"/>
              </a:rPr>
              <a:t>a</a:t>
            </a:r>
            <a:r>
              <a:rPr lang="en-GB" dirty="0" smtClean="0">
                <a:latin typeface="Times New Roman" pitchFamily="18" charset="0"/>
                <a:cs typeface="Times New Roman" pitchFamily="18" charset="0"/>
              </a:rPr>
              <a:t> sale (</a:t>
            </a:r>
            <a:r>
              <a:rPr lang="en-GB" dirty="0" err="1" smtClean="0">
                <a:latin typeface="Times New Roman" pitchFamily="18" charset="0"/>
                <a:cs typeface="Times New Roman" pitchFamily="18" charset="0"/>
              </a:rPr>
              <a:t>tipico</a:t>
            </a:r>
            <a:r>
              <a:rPr lang="en-GB" dirty="0" smtClean="0">
                <a:latin typeface="Times New Roman" pitchFamily="18" charset="0"/>
                <a:cs typeface="Times New Roman" pitchFamily="18" charset="0"/>
              </a:rPr>
              <a:t> del Nord)</a:t>
            </a:r>
          </a:p>
          <a:p>
            <a:r>
              <a:rPr lang="en-GB" dirty="0" smtClean="0">
                <a:latin typeface="Times New Roman" pitchFamily="18" charset="0"/>
                <a:cs typeface="Times New Roman" pitchFamily="18" charset="0"/>
              </a:rPr>
              <a:t>(2b) l</a:t>
            </a:r>
            <a:r>
              <a:rPr lang="en-GB" b="1" dirty="0" smtClean="0">
                <a:solidFill>
                  <a:srgbClr val="040AFC"/>
                </a:solidFill>
                <a:latin typeface="Times New Roman" pitchFamily="18" charset="0"/>
                <a:cs typeface="Times New Roman" pitchFamily="18" charset="0"/>
              </a:rPr>
              <a: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scatol</a:t>
            </a:r>
            <a:r>
              <a:rPr lang="en-GB" b="1" dirty="0" err="1" smtClean="0">
                <a:solidFill>
                  <a:srgbClr val="040AFC"/>
                </a:solidFill>
                <a:latin typeface="Times New Roman" pitchFamily="18" charset="0"/>
                <a:cs typeface="Times New Roman" pitchFamily="18" charset="0"/>
              </a:rPr>
              <a: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tipico</a:t>
            </a:r>
            <a:r>
              <a:rPr lang="en-GB" dirty="0" smtClean="0">
                <a:latin typeface="Times New Roman" pitchFamily="18" charset="0"/>
                <a:cs typeface="Times New Roman" pitchFamily="18" charset="0"/>
              </a:rPr>
              <a:t> del </a:t>
            </a:r>
            <a:r>
              <a:rPr lang="en-GB" dirty="0" err="1" smtClean="0">
                <a:latin typeface="Times New Roman" pitchFamily="18" charset="0"/>
                <a:cs typeface="Times New Roman" pitchFamily="18" charset="0"/>
              </a:rPr>
              <a:t>Sud</a:t>
            </a:r>
            <a:r>
              <a:rPr lang="en-GB" dirty="0" smtClean="0">
                <a:latin typeface="Times New Roman" pitchFamily="18" charset="0"/>
                <a:cs typeface="Times New Roman" pitchFamily="18" charset="0"/>
              </a:rPr>
              <a:t>)</a:t>
            </a:r>
          </a:p>
        </p:txBody>
      </p:sp>
      <p:sp>
        <p:nvSpPr>
          <p:cNvPr id="8" name="TextBox 7"/>
          <p:cNvSpPr txBox="1"/>
          <p:nvPr/>
        </p:nvSpPr>
        <p:spPr>
          <a:xfrm>
            <a:off x="4572000" y="908720"/>
            <a:ext cx="1075936" cy="646331"/>
          </a:xfrm>
          <a:prstGeom prst="rect">
            <a:avLst/>
          </a:prstGeom>
          <a:noFill/>
        </p:spPr>
        <p:txBody>
          <a:bodyPr wrap="none" rtlCol="0">
            <a:spAutoFit/>
          </a:bodyPr>
          <a:lstStyle/>
          <a:p>
            <a:r>
              <a:rPr lang="en-GB" b="1" dirty="0" err="1" smtClean="0">
                <a:solidFill>
                  <a:srgbClr val="FF0000"/>
                </a:solidFill>
                <a:latin typeface="Times New Roman" pitchFamily="18" charset="0"/>
                <a:cs typeface="Times New Roman" pitchFamily="18" charset="0"/>
              </a:rPr>
              <a:t>il</a:t>
            </a:r>
            <a:r>
              <a:rPr lang="en-GB" dirty="0" smtClean="0">
                <a:latin typeface="Times New Roman" pitchFamily="18" charset="0"/>
                <a:cs typeface="Times New Roman" pitchFamily="18" charset="0"/>
              </a:rPr>
              <a:t> sale</a:t>
            </a:r>
          </a:p>
          <a:p>
            <a:r>
              <a:rPr lang="en-GB" dirty="0" smtClean="0">
                <a:latin typeface="Times New Roman" pitchFamily="18" charset="0"/>
                <a:cs typeface="Times New Roman" pitchFamily="18" charset="0"/>
              </a:rPr>
              <a:t>l</a:t>
            </a:r>
            <a:r>
              <a:rPr lang="en-GB" b="1" dirty="0" smtClean="0">
                <a:solidFill>
                  <a:srgbClr val="FF0000"/>
                </a:solidFill>
                <a:latin typeface="Times New Roman" pitchFamily="18" charset="0"/>
                <a:cs typeface="Times New Roman" pitchFamily="18" charset="0"/>
              </a:rPr>
              <a:t>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scatol</a:t>
            </a:r>
            <a:r>
              <a:rPr lang="en-GB" b="1" dirty="0" err="1" smtClean="0">
                <a:solidFill>
                  <a:srgbClr val="FF0000"/>
                </a:solidFill>
                <a:latin typeface="Times New Roman" pitchFamily="18" charset="0"/>
                <a:cs typeface="Times New Roman" pitchFamily="18" charset="0"/>
              </a:rPr>
              <a:t>a</a:t>
            </a:r>
            <a:endParaRPr lang="en-GB" b="1" dirty="0" smtClean="0">
              <a:solidFill>
                <a:srgbClr val="FF0000"/>
              </a:solidFill>
              <a:latin typeface="Times New Roman" pitchFamily="18" charset="0"/>
              <a:cs typeface="Times New Roman" pitchFamily="18" charset="0"/>
            </a:endParaRPr>
          </a:p>
        </p:txBody>
      </p:sp>
      <p:sp>
        <p:nvSpPr>
          <p:cNvPr id="11" name="TextBox 10"/>
          <p:cNvSpPr txBox="1"/>
          <p:nvPr/>
        </p:nvSpPr>
        <p:spPr>
          <a:xfrm>
            <a:off x="179512" y="3573016"/>
            <a:ext cx="4077398" cy="369332"/>
          </a:xfrm>
          <a:prstGeom prst="rect">
            <a:avLst/>
          </a:prstGeom>
          <a:noFill/>
        </p:spPr>
        <p:txBody>
          <a:bodyPr wrap="none" rtlCol="0">
            <a:spAutoFit/>
          </a:bodyPr>
          <a:lstStyle/>
          <a:p>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Comparativi</a:t>
            </a:r>
            <a:r>
              <a:rPr lang="en-GB" b="1" dirty="0" smtClean="0">
                <a:solidFill>
                  <a:srgbClr val="040AFC"/>
                </a:solidFill>
                <a:latin typeface="Times New Roman" pitchFamily="18" charset="0"/>
                <a:cs typeface="Times New Roman" pitchFamily="18" charset="0"/>
              </a:rPr>
              <a:t> e </a:t>
            </a:r>
            <a:r>
              <a:rPr lang="en-GB" b="1" dirty="0" err="1" smtClean="0">
                <a:solidFill>
                  <a:srgbClr val="040AFC"/>
                </a:solidFill>
                <a:latin typeface="Times New Roman" pitchFamily="18" charset="0"/>
                <a:cs typeface="Times New Roman" pitchFamily="18" charset="0"/>
              </a:rPr>
              <a:t>superlativi</a:t>
            </a:r>
            <a:r>
              <a:rPr lang="en-GB" b="1" dirty="0" smtClean="0">
                <a:solidFill>
                  <a:srgbClr val="040AFC"/>
                </a:solidFill>
                <a:latin typeface="Times New Roman" pitchFamily="18" charset="0"/>
                <a:cs typeface="Times New Roman" pitchFamily="18" charset="0"/>
              </a:rPr>
              <a:t> non </a:t>
            </a:r>
            <a:r>
              <a:rPr lang="en-GB" b="1" dirty="0" err="1" smtClean="0">
                <a:solidFill>
                  <a:srgbClr val="040AFC"/>
                </a:solidFill>
                <a:latin typeface="Times New Roman" pitchFamily="18" charset="0"/>
                <a:cs typeface="Times New Roman" pitchFamily="18" charset="0"/>
              </a:rPr>
              <a:t>corretti</a:t>
            </a:r>
            <a:endParaRPr lang="en-GB" b="1" dirty="0" smtClean="0">
              <a:solidFill>
                <a:srgbClr val="040AFC"/>
              </a:solidFill>
              <a:latin typeface="Times New Roman" pitchFamily="18" charset="0"/>
              <a:cs typeface="Times New Roman" pitchFamily="18" charset="0"/>
            </a:endParaRPr>
          </a:p>
        </p:txBody>
      </p:sp>
      <p:sp>
        <p:nvSpPr>
          <p:cNvPr id="12" name="TextBox 11"/>
          <p:cNvSpPr txBox="1"/>
          <p:nvPr/>
        </p:nvSpPr>
        <p:spPr>
          <a:xfrm>
            <a:off x="179512" y="4509120"/>
            <a:ext cx="6404959" cy="369332"/>
          </a:xfrm>
          <a:prstGeom prst="rect">
            <a:avLst/>
          </a:prstGeom>
          <a:noFill/>
        </p:spPr>
        <p:txBody>
          <a:bodyPr wrap="none" rtlCol="0">
            <a:spAutoFit/>
          </a:bodyPr>
          <a:lstStyle/>
          <a:p>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Generalizzazione</a:t>
            </a:r>
            <a:r>
              <a:rPr lang="en-GB" b="1" dirty="0" smtClean="0">
                <a:solidFill>
                  <a:srgbClr val="040AFC"/>
                </a:solidFill>
                <a:latin typeface="Times New Roman" pitchFamily="18" charset="0"/>
                <a:cs typeface="Times New Roman" pitchFamily="18" charset="0"/>
              </a:rPr>
              <a:t> del </a:t>
            </a:r>
            <a:r>
              <a:rPr lang="en-GB" b="1" dirty="0" err="1" smtClean="0">
                <a:solidFill>
                  <a:srgbClr val="040AFC"/>
                </a:solidFill>
                <a:latin typeface="Times New Roman" pitchFamily="18" charset="0"/>
                <a:cs typeface="Times New Roman" pitchFamily="18" charset="0"/>
              </a:rPr>
              <a:t>pronome</a:t>
            </a:r>
            <a:r>
              <a:rPr lang="en-GB" b="1" dirty="0" smtClean="0">
                <a:solidFill>
                  <a:srgbClr val="040AFC"/>
                </a:solidFill>
                <a:latin typeface="Times New Roman" pitchFamily="18" charset="0"/>
                <a:cs typeface="Times New Roman" pitchFamily="18" charset="0"/>
              </a:rPr>
              <a:t> </a:t>
            </a:r>
            <a:r>
              <a:rPr lang="en-GB" b="1" i="1" dirty="0" err="1" smtClean="0">
                <a:solidFill>
                  <a:srgbClr val="040AFC"/>
                </a:solidFill>
                <a:latin typeface="Times New Roman" pitchFamily="18" charset="0"/>
                <a:cs typeface="Times New Roman" pitchFamily="18" charset="0"/>
              </a:rPr>
              <a:t>ci</a:t>
            </a:r>
            <a:r>
              <a:rPr lang="en-GB" b="1" dirty="0" smtClean="0">
                <a:solidFill>
                  <a:srgbClr val="040AFC"/>
                </a:solidFill>
                <a:latin typeface="Times New Roman" pitchFamily="18" charset="0"/>
                <a:cs typeface="Times New Roman" pitchFamily="18" charset="0"/>
              </a:rPr>
              <a:t> e </a:t>
            </a:r>
            <a:r>
              <a:rPr lang="en-GB" b="1" dirty="0" err="1" smtClean="0">
                <a:solidFill>
                  <a:srgbClr val="040AFC"/>
                </a:solidFill>
                <a:latin typeface="Times New Roman" pitchFamily="18" charset="0"/>
                <a:cs typeface="Times New Roman" pitchFamily="18" charset="0"/>
              </a:rPr>
              <a:t>dei</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possessivi</a:t>
            </a:r>
            <a:r>
              <a:rPr lang="en-GB" b="1" dirty="0" smtClean="0">
                <a:solidFill>
                  <a:srgbClr val="040AFC"/>
                </a:solidFill>
                <a:latin typeface="Times New Roman" pitchFamily="18" charset="0"/>
                <a:cs typeface="Times New Roman" pitchFamily="18" charset="0"/>
              </a:rPr>
              <a:t> </a:t>
            </a:r>
            <a:r>
              <a:rPr lang="en-GB" b="1" i="1" dirty="0" err="1" smtClean="0">
                <a:solidFill>
                  <a:srgbClr val="040AFC"/>
                </a:solidFill>
                <a:latin typeface="Times New Roman" pitchFamily="18" charset="0"/>
                <a:cs typeface="Times New Roman" pitchFamily="18" charset="0"/>
              </a:rPr>
              <a:t>suo</a:t>
            </a:r>
            <a:r>
              <a:rPr lang="en-GB" b="1" dirty="0" smtClean="0">
                <a:solidFill>
                  <a:srgbClr val="040AFC"/>
                </a:solidFill>
                <a:latin typeface="Times New Roman" pitchFamily="18" charset="0"/>
                <a:cs typeface="Times New Roman" pitchFamily="18" charset="0"/>
              </a:rPr>
              <a:t>/</a:t>
            </a:r>
            <a:r>
              <a:rPr lang="en-GB" b="1" i="1" dirty="0" smtClean="0">
                <a:solidFill>
                  <a:srgbClr val="040AFC"/>
                </a:solidFill>
                <a:latin typeface="Times New Roman" pitchFamily="18" charset="0"/>
                <a:cs typeface="Times New Roman" pitchFamily="18" charset="0"/>
              </a:rPr>
              <a:t>a</a:t>
            </a:r>
            <a:r>
              <a:rPr lang="en-GB" b="1" dirty="0" smtClean="0">
                <a:solidFill>
                  <a:srgbClr val="040AFC"/>
                </a:solidFill>
                <a:latin typeface="Times New Roman" pitchFamily="18" charset="0"/>
                <a:cs typeface="Times New Roman" pitchFamily="18" charset="0"/>
              </a:rPr>
              <a:t> </a:t>
            </a:r>
            <a:r>
              <a:rPr lang="en-GB" b="1" i="1" dirty="0" err="1" smtClean="0">
                <a:solidFill>
                  <a:srgbClr val="040AFC"/>
                </a:solidFill>
                <a:latin typeface="Times New Roman" pitchFamily="18" charset="0"/>
                <a:cs typeface="Times New Roman" pitchFamily="18" charset="0"/>
              </a:rPr>
              <a:t>suoi</a:t>
            </a:r>
            <a:r>
              <a:rPr lang="en-GB" b="1" dirty="0" smtClean="0">
                <a:solidFill>
                  <a:srgbClr val="040AFC"/>
                </a:solidFill>
                <a:latin typeface="Times New Roman" pitchFamily="18" charset="0"/>
                <a:cs typeface="Times New Roman" pitchFamily="18" charset="0"/>
              </a:rPr>
              <a:t>/</a:t>
            </a:r>
            <a:r>
              <a:rPr lang="en-GB" b="1" i="1" dirty="0" smtClean="0">
                <a:solidFill>
                  <a:srgbClr val="040AFC"/>
                </a:solidFill>
                <a:latin typeface="Times New Roman" pitchFamily="18" charset="0"/>
                <a:cs typeface="Times New Roman" pitchFamily="18" charset="0"/>
              </a:rPr>
              <a:t>sue</a:t>
            </a:r>
          </a:p>
        </p:txBody>
      </p:sp>
      <p:sp>
        <p:nvSpPr>
          <p:cNvPr id="13" name="TextBox 12"/>
          <p:cNvSpPr txBox="1"/>
          <p:nvPr/>
        </p:nvSpPr>
        <p:spPr>
          <a:xfrm>
            <a:off x="323528" y="1844824"/>
            <a:ext cx="4015266" cy="1754326"/>
          </a:xfrm>
          <a:prstGeom prst="rect">
            <a:avLst/>
          </a:prstGeom>
          <a:noFill/>
        </p:spPr>
        <p:txBody>
          <a:bodyPr wrap="none" rtlCol="0">
            <a:spAutoFit/>
          </a:bodyPr>
          <a:lstStyle/>
          <a:p>
            <a:r>
              <a:rPr lang="en-GB" dirty="0" smtClean="0">
                <a:latin typeface="Times New Roman" pitchFamily="18" charset="0"/>
                <a:cs typeface="Times New Roman" pitchFamily="18" charset="0"/>
              </a:rPr>
              <a:t>(3)  </a:t>
            </a:r>
            <a:r>
              <a:rPr lang="en-GB" dirty="0" err="1" smtClean="0">
                <a:latin typeface="Times New Roman" pitchFamily="18" charset="0"/>
                <a:cs typeface="Times New Roman" pitchFamily="18" charset="0"/>
              </a:rPr>
              <a:t>d</a:t>
            </a:r>
            <a:r>
              <a:rPr lang="en-GB" b="1" dirty="0" err="1" smtClean="0">
                <a:solidFill>
                  <a:srgbClr val="040AFC"/>
                </a:solidFill>
                <a:latin typeface="Times New Roman" pitchFamily="18" charset="0"/>
                <a:cs typeface="Times New Roman" pitchFamily="18" charset="0"/>
              </a:rPr>
              <a:t>a</a:t>
            </a:r>
            <a:r>
              <a:rPr lang="en-GB" dirty="0" err="1" smtClean="0">
                <a:latin typeface="Times New Roman" pitchFamily="18" charset="0"/>
                <a:cs typeface="Times New Roman" pitchFamily="18" charset="0"/>
              </a:rPr>
              <a:t>ssi</a:t>
            </a:r>
            <a:r>
              <a:rPr lang="en-GB" dirty="0" smtClean="0">
                <a:latin typeface="Times New Roman" pitchFamily="18" charset="0"/>
                <a:cs typeface="Times New Roman" pitchFamily="18" charset="0"/>
              </a:rPr>
              <a:t> (1-3</a:t>
            </a:r>
            <a:r>
              <a:rPr lang="en-GB" cap="small" dirty="0" smtClean="0">
                <a:latin typeface="Times New Roman" pitchFamily="18" charset="0"/>
                <a:cs typeface="Times New Roman" pitchFamily="18" charset="0"/>
              </a:rPr>
              <a:t>sg.cong.imperf.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i="1" dirty="0" smtClean="0">
                <a:latin typeface="Times New Roman" pitchFamily="18" charset="0"/>
                <a:cs typeface="Times New Roman" pitchFamily="18" charset="0"/>
              </a:rPr>
              <a:t>dare</a:t>
            </a:r>
            <a:r>
              <a:rPr lang="en-GB" dirty="0" smtClean="0">
                <a:latin typeface="Times New Roman" pitchFamily="18" charset="0"/>
                <a:cs typeface="Times New Roman" pitchFamily="18" charset="0"/>
              </a:rPr>
              <a:t>)</a:t>
            </a:r>
          </a:p>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vad</a:t>
            </a:r>
            <a:r>
              <a:rPr lang="en-GB" b="1" dirty="0" err="1" smtClean="0">
                <a:solidFill>
                  <a:srgbClr val="040AFC"/>
                </a:solidFill>
                <a:latin typeface="Times New Roman" pitchFamily="18" charset="0"/>
                <a:cs typeface="Times New Roman" pitchFamily="18" charset="0"/>
              </a:rPr>
              <a:t>i</a:t>
            </a:r>
            <a:r>
              <a:rPr lang="en-GB" b="1" dirty="0" smtClean="0">
                <a:solidFill>
                  <a:srgbClr val="040AFC"/>
                </a:solidFill>
                <a:latin typeface="Times New Roman" pitchFamily="18" charset="0"/>
                <a:cs typeface="Times New Roman" pitchFamily="18" charset="0"/>
              </a:rPr>
              <a:t> </a:t>
            </a:r>
            <a:r>
              <a:rPr lang="en-GB" dirty="0" smtClean="0">
                <a:latin typeface="Times New Roman" pitchFamily="18" charset="0"/>
                <a:cs typeface="Times New Roman" pitchFamily="18" charset="0"/>
              </a:rPr>
              <a:t>(</a:t>
            </a:r>
            <a:r>
              <a:rPr lang="en-GB" cap="small" dirty="0" smtClean="0">
                <a:latin typeface="Times New Roman" pitchFamily="18" charset="0"/>
                <a:cs typeface="Times New Roman" pitchFamily="18" charset="0"/>
              </a:rPr>
              <a:t>3sg.cong.pres.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andare</a:t>
            </a:r>
            <a:r>
              <a:rPr lang="en-GB" dirty="0" smtClean="0">
                <a:latin typeface="Times New Roman" pitchFamily="18" charset="0"/>
                <a:cs typeface="Times New Roman" pitchFamily="18" charset="0"/>
              </a:rPr>
              <a:t>)</a:t>
            </a:r>
          </a:p>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lique</a:t>
            </a:r>
            <a:r>
              <a:rPr lang="en-GB" b="1" dirty="0" err="1" smtClean="0">
                <a:solidFill>
                  <a:srgbClr val="040AFC"/>
                </a:solidFill>
                <a:latin typeface="Times New Roman" pitchFamily="18" charset="0"/>
                <a:cs typeface="Times New Roman" pitchFamily="18" charset="0"/>
              </a:rPr>
              <a:t>fò</a:t>
            </a:r>
            <a:r>
              <a:rPr lang="en-GB" dirty="0" smtClean="0">
                <a:latin typeface="Times New Roman" pitchFamily="18" charset="0"/>
                <a:cs typeface="Times New Roman" pitchFamily="18" charset="0"/>
              </a:rPr>
              <a:t> (</a:t>
            </a:r>
            <a:r>
              <a:rPr lang="en-GB" cap="small" dirty="0" smtClean="0">
                <a:latin typeface="Times New Roman" pitchFamily="18" charset="0"/>
                <a:cs typeface="Times New Roman" pitchFamily="18" charset="0"/>
              </a:rPr>
              <a:t>3sg.pass.rem. </a:t>
            </a:r>
            <a:r>
              <a:rPr lang="en-GB" dirty="0" err="1" smtClean="0">
                <a:latin typeface="Times New Roman" pitchFamily="18" charset="0"/>
                <a:cs typeface="Times New Roman" pitchFamily="18" charset="0"/>
              </a:rPr>
              <a:t>di</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liquefare</a:t>
            </a:r>
            <a:r>
              <a:rPr lang="en-GB" dirty="0" smtClean="0"/>
              <a:t>)</a:t>
            </a:r>
          </a:p>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veng</a:t>
            </a:r>
            <a:r>
              <a:rPr lang="en-GB" b="1" dirty="0" err="1" smtClean="0">
                <a:solidFill>
                  <a:srgbClr val="040AFC"/>
                </a:solidFill>
                <a:latin typeface="Times New Roman" pitchFamily="18" charset="0"/>
                <a:cs typeface="Times New Roman" pitchFamily="18" charset="0"/>
              </a:rPr>
              <a:t>hi</a:t>
            </a:r>
            <a:r>
              <a:rPr lang="en-GB" dirty="0" err="1" smtClean="0">
                <a:latin typeface="Times New Roman" pitchFamily="18" charset="0"/>
                <a:cs typeface="Times New Roman" pitchFamily="18" charset="0"/>
              </a:rPr>
              <a:t>no</a:t>
            </a:r>
            <a:r>
              <a:rPr lang="en-GB" dirty="0" smtClean="0">
                <a:latin typeface="Times New Roman" pitchFamily="18" charset="0"/>
                <a:cs typeface="Times New Roman" pitchFamily="18" charset="0"/>
              </a:rPr>
              <a:t> (</a:t>
            </a:r>
            <a:r>
              <a:rPr lang="en-GB" cap="small" dirty="0" smtClean="0">
                <a:latin typeface="Times New Roman" pitchFamily="18" charset="0"/>
                <a:cs typeface="Times New Roman" pitchFamily="18" charset="0"/>
              </a:rPr>
              <a:t>3pl.cong.pres.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i="1" dirty="0" smtClean="0">
                <a:latin typeface="Times New Roman" pitchFamily="18" charset="0"/>
                <a:cs typeface="Times New Roman" pitchFamily="18" charset="0"/>
              </a:rPr>
              <a:t>venire</a:t>
            </a:r>
            <a:r>
              <a:rPr lang="en-GB" dirty="0" smtClean="0">
                <a:latin typeface="Times New Roman" pitchFamily="18" charset="0"/>
                <a:cs typeface="Times New Roman" pitchFamily="18" charset="0"/>
              </a:rPr>
              <a:t>)</a:t>
            </a:r>
          </a:p>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sto</a:t>
            </a:r>
            <a:r>
              <a:rPr lang="en-GB" dirty="0" smtClean="0">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fando</a:t>
            </a:r>
            <a:r>
              <a:rPr lang="en-GB" dirty="0" smtClean="0">
                <a:latin typeface="Times New Roman" pitchFamily="18" charset="0"/>
                <a:cs typeface="Times New Roman" pitchFamily="18" charset="0"/>
              </a:rPr>
              <a:t> (</a:t>
            </a:r>
            <a:r>
              <a:rPr lang="en-GB" cap="small" dirty="0" smtClean="0">
                <a:latin typeface="Times New Roman" pitchFamily="18" charset="0"/>
                <a:cs typeface="Times New Roman" pitchFamily="18" charset="0"/>
              </a:rPr>
              <a:t>1sg.ger.pres.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i="1" dirty="0" smtClean="0">
                <a:latin typeface="Times New Roman" pitchFamily="18" charset="0"/>
                <a:cs typeface="Times New Roman" pitchFamily="18" charset="0"/>
              </a:rPr>
              <a:t>fare</a:t>
            </a:r>
            <a:r>
              <a:rPr lang="en-GB" dirty="0" smtClean="0">
                <a:latin typeface="Times New Roman" pitchFamily="18" charset="0"/>
                <a:cs typeface="Times New Roman" pitchFamily="18" charset="0"/>
              </a:rPr>
              <a:t>)</a:t>
            </a:r>
          </a:p>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fa</a:t>
            </a:r>
            <a:r>
              <a:rPr lang="en-GB" b="1" dirty="0" err="1" smtClean="0">
                <a:solidFill>
                  <a:srgbClr val="040AFC"/>
                </a:solidFill>
                <a:latin typeface="Times New Roman" pitchFamily="18" charset="0"/>
                <a:cs typeface="Times New Roman" pitchFamily="18" charset="0"/>
              </a:rPr>
              <a:t>ce</a:t>
            </a:r>
            <a:r>
              <a:rPr lang="en-GB" dirty="0" err="1" smtClean="0">
                <a:latin typeface="Times New Roman" pitchFamily="18" charset="0"/>
                <a:cs typeface="Times New Roman" pitchFamily="18" charset="0"/>
              </a:rPr>
              <a:t>te</a:t>
            </a:r>
            <a:r>
              <a:rPr lang="en-GB" dirty="0" smtClean="0">
                <a:latin typeface="Times New Roman" pitchFamily="18" charset="0"/>
                <a:cs typeface="Times New Roman" pitchFamily="18" charset="0"/>
              </a:rPr>
              <a:t> (</a:t>
            </a:r>
            <a:r>
              <a:rPr lang="en-GB" cap="small" dirty="0" smtClean="0">
                <a:latin typeface="Times New Roman" pitchFamily="18" charset="0"/>
                <a:cs typeface="Times New Roman" pitchFamily="18" charset="0"/>
              </a:rPr>
              <a:t>2pl.pres.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i="1" dirty="0" smtClean="0">
                <a:latin typeface="Times New Roman" pitchFamily="18" charset="0"/>
                <a:cs typeface="Times New Roman" pitchFamily="18" charset="0"/>
              </a:rPr>
              <a:t>fare</a:t>
            </a:r>
            <a:r>
              <a:rPr lang="en-GB" dirty="0" smtClean="0">
                <a:latin typeface="Times New Roman" pitchFamily="18" charset="0"/>
                <a:cs typeface="Times New Roman" pitchFamily="18" charset="0"/>
              </a:rPr>
              <a:t>) </a:t>
            </a:r>
          </a:p>
        </p:txBody>
      </p:sp>
      <p:sp>
        <p:nvSpPr>
          <p:cNvPr id="14" name="TextBox 13"/>
          <p:cNvSpPr txBox="1"/>
          <p:nvPr/>
        </p:nvSpPr>
        <p:spPr>
          <a:xfrm>
            <a:off x="4572000" y="1844824"/>
            <a:ext cx="1242648" cy="1754326"/>
          </a:xfrm>
          <a:prstGeom prst="rect">
            <a:avLst/>
          </a:prstGeom>
          <a:noFill/>
        </p:spPr>
        <p:txBody>
          <a:bodyPr wrap="none" rtlCol="0">
            <a:spAutoFit/>
          </a:bodyPr>
          <a:lstStyle/>
          <a:p>
            <a:r>
              <a:rPr lang="en-GB" dirty="0" err="1" smtClean="0">
                <a:latin typeface="Times New Roman" pitchFamily="18" charset="0"/>
                <a:cs typeface="Times New Roman" pitchFamily="18" charset="0"/>
              </a:rPr>
              <a:t>d</a:t>
            </a:r>
            <a:r>
              <a:rPr lang="en-GB" b="1" dirty="0" err="1" smtClean="0">
                <a:solidFill>
                  <a:srgbClr val="FF0000"/>
                </a:solidFill>
                <a:latin typeface="Times New Roman" pitchFamily="18" charset="0"/>
                <a:cs typeface="Times New Roman" pitchFamily="18" charset="0"/>
              </a:rPr>
              <a:t>e</a:t>
            </a:r>
            <a:r>
              <a:rPr lang="en-GB" dirty="0" err="1" smtClean="0">
                <a:latin typeface="Times New Roman" pitchFamily="18" charset="0"/>
                <a:cs typeface="Times New Roman" pitchFamily="18" charset="0"/>
              </a:rPr>
              <a:t>sse</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vad</a:t>
            </a:r>
            <a:r>
              <a:rPr lang="en-GB" b="1" dirty="0" err="1" smtClean="0">
                <a:solidFill>
                  <a:srgbClr val="FF0000"/>
                </a:solidFill>
                <a:latin typeface="Times New Roman" pitchFamily="18" charset="0"/>
                <a:cs typeface="Times New Roman" pitchFamily="18" charset="0"/>
              </a:rPr>
              <a:t>a</a:t>
            </a:r>
            <a:endParaRPr lang="en-GB" b="1" dirty="0" smtClean="0">
              <a:solidFill>
                <a:srgbClr val="FF0000"/>
              </a:solidFill>
              <a:latin typeface="Times New Roman" pitchFamily="18" charset="0"/>
              <a:cs typeface="Times New Roman" pitchFamily="18" charset="0"/>
            </a:endParaRPr>
          </a:p>
          <a:p>
            <a:r>
              <a:rPr lang="en-GB" dirty="0" err="1" smtClean="0">
                <a:latin typeface="Times New Roman" pitchFamily="18" charset="0"/>
                <a:cs typeface="Times New Roman" pitchFamily="18" charset="0"/>
              </a:rPr>
              <a:t>lique</a:t>
            </a:r>
            <a:r>
              <a:rPr lang="en-GB" b="1" dirty="0" err="1" smtClean="0">
                <a:solidFill>
                  <a:srgbClr val="FF0000"/>
                </a:solidFill>
                <a:latin typeface="Times New Roman" pitchFamily="18" charset="0"/>
                <a:cs typeface="Times New Roman" pitchFamily="18" charset="0"/>
              </a:rPr>
              <a:t>fece</a:t>
            </a:r>
            <a:endParaRPr lang="en-GB" b="1" dirty="0" smtClean="0">
              <a:solidFill>
                <a:srgbClr val="FF0000"/>
              </a:solidFill>
              <a:latin typeface="Times New Roman" pitchFamily="18" charset="0"/>
              <a:cs typeface="Times New Roman" pitchFamily="18" charset="0"/>
            </a:endParaRPr>
          </a:p>
          <a:p>
            <a:r>
              <a:rPr lang="en-GB" dirty="0" err="1" smtClean="0">
                <a:latin typeface="Times New Roman" pitchFamily="18" charset="0"/>
                <a:cs typeface="Times New Roman" pitchFamily="18" charset="0"/>
              </a:rPr>
              <a:t>veng</a:t>
            </a:r>
            <a:r>
              <a:rPr lang="en-GB" b="1" dirty="0" err="1" smtClean="0">
                <a:solidFill>
                  <a:srgbClr val="FF0000"/>
                </a:solidFill>
                <a:latin typeface="Times New Roman" pitchFamily="18" charset="0"/>
                <a:cs typeface="Times New Roman" pitchFamily="18" charset="0"/>
              </a:rPr>
              <a:t>a</a:t>
            </a:r>
            <a:r>
              <a:rPr lang="en-GB" dirty="0" err="1" smtClean="0">
                <a:latin typeface="Times New Roman" pitchFamily="18" charset="0"/>
                <a:cs typeface="Times New Roman" pitchFamily="18" charset="0"/>
              </a:rPr>
              <a:t>no</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sto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fa</a:t>
            </a:r>
            <a:r>
              <a:rPr lang="en-GB" b="1" dirty="0" err="1" smtClean="0">
                <a:solidFill>
                  <a:srgbClr val="FF0000"/>
                </a:solidFill>
                <a:latin typeface="Times New Roman" pitchFamily="18" charset="0"/>
                <a:cs typeface="Times New Roman" pitchFamily="18" charset="0"/>
              </a:rPr>
              <a:t>ce</a:t>
            </a:r>
            <a:r>
              <a:rPr lang="en-GB" dirty="0" err="1" smtClean="0">
                <a:latin typeface="Times New Roman" pitchFamily="18" charset="0"/>
                <a:cs typeface="Times New Roman" pitchFamily="18" charset="0"/>
              </a:rPr>
              <a:t>ndo</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f</a:t>
            </a:r>
            <a:r>
              <a:rPr lang="en-GB" b="1" dirty="0" smtClean="0">
                <a:solidFill>
                  <a:srgbClr val="FF0000"/>
                </a:solidFill>
                <a:latin typeface="Times New Roman" pitchFamily="18" charset="0"/>
                <a:cs typeface="Times New Roman" pitchFamily="18" charset="0"/>
              </a:rPr>
              <a:t>a</a:t>
            </a:r>
            <a:r>
              <a:rPr lang="en-GB" dirty="0" smtClean="0">
                <a:latin typeface="Times New Roman" pitchFamily="18" charset="0"/>
                <a:cs typeface="Times New Roman" pitchFamily="18" charset="0"/>
              </a:rPr>
              <a:t>te</a:t>
            </a:r>
          </a:p>
        </p:txBody>
      </p:sp>
      <p:sp>
        <p:nvSpPr>
          <p:cNvPr id="15" name="TextBox 14"/>
          <p:cNvSpPr txBox="1"/>
          <p:nvPr/>
        </p:nvSpPr>
        <p:spPr>
          <a:xfrm>
            <a:off x="395536" y="3861048"/>
            <a:ext cx="2723823" cy="646331"/>
          </a:xfrm>
          <a:prstGeom prst="rect">
            <a:avLst/>
          </a:prstGeom>
          <a:noFill/>
        </p:spPr>
        <p:txBody>
          <a:bodyPr wrap="none" rtlCol="0">
            <a:spAutoFit/>
          </a:bodyPr>
          <a:lstStyle/>
          <a:p>
            <a:r>
              <a:rPr lang="en-GB" dirty="0" smtClean="0">
                <a:latin typeface="Times New Roman" pitchFamily="18" charset="0"/>
                <a:cs typeface="Times New Roman" pitchFamily="18" charset="0"/>
              </a:rPr>
              <a:t>(4a) </a:t>
            </a:r>
            <a:r>
              <a:rPr lang="en-GB" b="1" dirty="0" err="1" smtClean="0">
                <a:solidFill>
                  <a:srgbClr val="040AFC"/>
                </a:solidFill>
                <a:latin typeface="Times New Roman" pitchFamily="18" charset="0"/>
                <a:cs typeface="Times New Roman" pitchFamily="18" charset="0"/>
              </a:rPr>
              <a:t>più</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migliore</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(4b) </a:t>
            </a:r>
            <a:r>
              <a:rPr lang="en-GB" b="1" dirty="0" smtClean="0">
                <a:solidFill>
                  <a:srgbClr val="040AFC"/>
                </a:solidFill>
                <a:latin typeface="Times New Roman" pitchFamily="18" charset="0"/>
                <a:cs typeface="Times New Roman" pitchFamily="18" charset="0"/>
              </a:rPr>
              <a:t>assai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interessantissimo</a:t>
            </a:r>
            <a:endParaRPr lang="en-GB" dirty="0" smtClean="0">
              <a:latin typeface="Times New Roman" pitchFamily="18" charset="0"/>
              <a:cs typeface="Times New Roman" pitchFamily="18" charset="0"/>
            </a:endParaRPr>
          </a:p>
        </p:txBody>
      </p:sp>
      <p:sp>
        <p:nvSpPr>
          <p:cNvPr id="16" name="TextBox 15"/>
          <p:cNvSpPr txBox="1"/>
          <p:nvPr/>
        </p:nvSpPr>
        <p:spPr>
          <a:xfrm>
            <a:off x="4572000" y="3861048"/>
            <a:ext cx="2031325" cy="646331"/>
          </a:xfrm>
          <a:prstGeom prst="rect">
            <a:avLst/>
          </a:prstGeom>
          <a:noFill/>
        </p:spPr>
        <p:txBody>
          <a:bodyPr wrap="none" rtlCol="0">
            <a:spAutoFit/>
          </a:bodyPr>
          <a:lstStyle/>
          <a:p>
            <a:r>
              <a:rPr lang="en-GB" sz="1200" b="1" dirty="0" smtClean="0">
                <a:solidFill>
                  <a:srgbClr val="FF0000"/>
                </a:solidFill>
                <a:latin typeface="Times New Roman" pitchFamily="18" charset="0"/>
                <a:cs typeface="Times New Roman" pitchFamily="18" charset="0"/>
              </a:rPr>
              <a:t>[x]  </a:t>
            </a:r>
            <a:r>
              <a:rPr lang="en-GB" dirty="0" err="1" smtClean="0">
                <a:latin typeface="Times New Roman" pitchFamily="18" charset="0"/>
                <a:cs typeface="Times New Roman" pitchFamily="18" charset="0"/>
              </a:rPr>
              <a:t>migliore</a:t>
            </a:r>
            <a:endParaRPr lang="en-GB" dirty="0" smtClean="0">
              <a:latin typeface="Times New Roman" pitchFamily="18" charset="0"/>
              <a:cs typeface="Times New Roman" pitchFamily="18" charset="0"/>
            </a:endParaRPr>
          </a:p>
          <a:p>
            <a:r>
              <a:rPr lang="en-GB" sz="1200" b="1" dirty="0" smtClean="0">
                <a:solidFill>
                  <a:srgbClr val="FF0000"/>
                </a:solidFill>
                <a:latin typeface="Times New Roman" pitchFamily="18" charset="0"/>
                <a:cs typeface="Times New Roman" pitchFamily="18" charset="0"/>
              </a:rPr>
              <a:t>[x]  </a:t>
            </a:r>
            <a:r>
              <a:rPr lang="en-GB" dirty="0" err="1" smtClean="0">
                <a:latin typeface="Times New Roman" pitchFamily="18" charset="0"/>
                <a:cs typeface="Times New Roman" pitchFamily="18" charset="0"/>
              </a:rPr>
              <a:t>interessantissimo</a:t>
            </a:r>
            <a:endParaRPr lang="en-GB" dirty="0" smtClean="0">
              <a:latin typeface="Times New Roman" pitchFamily="18" charset="0"/>
              <a:cs typeface="Times New Roman" pitchFamily="18" charset="0"/>
            </a:endParaRPr>
          </a:p>
        </p:txBody>
      </p:sp>
      <p:sp>
        <p:nvSpPr>
          <p:cNvPr id="17" name="TextBox 16"/>
          <p:cNvSpPr txBox="1"/>
          <p:nvPr/>
        </p:nvSpPr>
        <p:spPr>
          <a:xfrm>
            <a:off x="395536" y="4797152"/>
            <a:ext cx="3871573" cy="646331"/>
          </a:xfrm>
          <a:prstGeom prst="rect">
            <a:avLst/>
          </a:prstGeom>
          <a:noFill/>
        </p:spPr>
        <p:txBody>
          <a:bodyPr wrap="none" rtlCol="0">
            <a:spAutoFit/>
          </a:bodyPr>
          <a:lstStyle/>
          <a:p>
            <a:r>
              <a:rPr lang="en-GB" dirty="0" smtClean="0">
                <a:latin typeface="Times New Roman" pitchFamily="18" charset="0"/>
                <a:cs typeface="Times New Roman" pitchFamily="18" charset="0"/>
              </a:rPr>
              <a:t>(5a) </a:t>
            </a:r>
            <a:r>
              <a:rPr lang="en-GB" b="1" dirty="0" err="1" smtClean="0">
                <a:solidFill>
                  <a:srgbClr val="040AFC"/>
                </a:solidFill>
                <a:latin typeface="Times New Roman" pitchFamily="18" charset="0"/>
                <a:cs typeface="Times New Roman" pitchFamily="18" charset="0"/>
              </a:rPr>
              <a:t>ci</a:t>
            </a:r>
            <a:r>
              <a:rPr lang="en-GB" dirty="0" smtClean="0">
                <a:latin typeface="Times New Roman" pitchFamily="18" charset="0"/>
                <a:cs typeface="Times New Roman" pitchFamily="18" charset="0"/>
              </a:rPr>
              <a:t> ho </a:t>
            </a:r>
            <a:r>
              <a:rPr lang="en-GB" dirty="0" err="1" smtClean="0">
                <a:latin typeface="Times New Roman" pitchFamily="18" charset="0"/>
                <a:cs typeface="Times New Roman" pitchFamily="18" charset="0"/>
              </a:rPr>
              <a:t>detto</a:t>
            </a:r>
            <a:r>
              <a:rPr lang="en-GB" dirty="0" smtClean="0">
                <a:latin typeface="Times New Roman" pitchFamily="18" charset="0"/>
                <a:cs typeface="Times New Roman" pitchFamily="18" charset="0"/>
              </a:rPr>
              <a:t> la </a:t>
            </a:r>
            <a:r>
              <a:rPr lang="en-GB" dirty="0" err="1" smtClean="0">
                <a:latin typeface="Times New Roman" pitchFamily="18" charset="0"/>
                <a:cs typeface="Times New Roman" pitchFamily="18" charset="0"/>
              </a:rPr>
              <a:t>verità</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(5b) Ida e </a:t>
            </a:r>
            <a:r>
              <a:rPr lang="en-GB" dirty="0" err="1" smtClean="0">
                <a:latin typeface="Times New Roman" pitchFamily="18" charset="0"/>
                <a:cs typeface="Times New Roman" pitchFamily="18" charset="0"/>
              </a:rPr>
              <a:t>Ivo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parlano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dei</a:t>
            </a:r>
            <a:r>
              <a:rPr lang="en-GB" dirty="0" smtClean="0">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suoi</a:t>
            </a:r>
            <a:r>
              <a:rPr lang="en-GB" b="1" dirty="0" smtClean="0">
                <a:solidFill>
                  <a:srgbClr val="040AFC"/>
                </a:solidFill>
                <a:latin typeface="Times New Roman" pitchFamily="18" charset="0"/>
                <a:cs typeface="Times New Roman" pitchFamily="18" charset="0"/>
              </a:rPr>
              <a:t> </a:t>
            </a:r>
            <a:r>
              <a:rPr lang="en-GB" dirty="0" err="1" smtClean="0">
                <a:latin typeface="Times New Roman" pitchFamily="18" charset="0"/>
                <a:cs typeface="Times New Roman" pitchFamily="18" charset="0"/>
              </a:rPr>
              <a:t>problemi</a:t>
            </a:r>
            <a:endParaRPr lang="en-GB" dirty="0" smtClean="0">
              <a:latin typeface="Times New Roman" pitchFamily="18" charset="0"/>
              <a:cs typeface="Times New Roman" pitchFamily="18" charset="0"/>
            </a:endParaRPr>
          </a:p>
        </p:txBody>
      </p:sp>
      <p:sp>
        <p:nvSpPr>
          <p:cNvPr id="18" name="TextBox 17"/>
          <p:cNvSpPr txBox="1"/>
          <p:nvPr/>
        </p:nvSpPr>
        <p:spPr>
          <a:xfrm>
            <a:off x="4572000" y="4797152"/>
            <a:ext cx="3416320" cy="646331"/>
          </a:xfrm>
          <a:prstGeom prst="rect">
            <a:avLst/>
          </a:prstGeom>
          <a:noFill/>
        </p:spPr>
        <p:txBody>
          <a:bodyPr wrap="none" rtlCol="0">
            <a:spAutoFit/>
          </a:bodyPr>
          <a:lstStyle/>
          <a:p>
            <a:r>
              <a:rPr lang="en-GB" b="1" dirty="0" err="1" smtClean="0">
                <a:solidFill>
                  <a:srgbClr val="FF0000"/>
                </a:solidFill>
                <a:latin typeface="Times New Roman" pitchFamily="18" charset="0"/>
                <a:cs typeface="Times New Roman" pitchFamily="18" charset="0"/>
              </a:rPr>
              <a:t>gli</a:t>
            </a:r>
            <a:r>
              <a:rPr lang="en-GB" dirty="0" smtClean="0">
                <a:latin typeface="Times New Roman" pitchFamily="18" charset="0"/>
                <a:cs typeface="Times New Roman" pitchFamily="18" charset="0"/>
              </a:rPr>
              <a:t>/</a:t>
            </a:r>
            <a:r>
              <a:rPr lang="en-GB" b="1" dirty="0" smtClean="0">
                <a:solidFill>
                  <a:srgbClr val="FF0000"/>
                </a:solidFill>
                <a:latin typeface="Times New Roman" pitchFamily="18" charset="0"/>
                <a:cs typeface="Times New Roman" pitchFamily="18" charset="0"/>
              </a:rPr>
              <a:t>le</a:t>
            </a:r>
            <a:r>
              <a:rPr lang="en-GB" dirty="0" smtClean="0">
                <a:latin typeface="Times New Roman" pitchFamily="18" charset="0"/>
                <a:cs typeface="Times New Roman" pitchFamily="18" charset="0"/>
              </a:rPr>
              <a:t> ho </a:t>
            </a:r>
            <a:r>
              <a:rPr lang="en-GB" dirty="0" err="1" smtClean="0">
                <a:latin typeface="Times New Roman" pitchFamily="18" charset="0"/>
                <a:cs typeface="Times New Roman" pitchFamily="18" charset="0"/>
              </a:rPr>
              <a:t>detto</a:t>
            </a:r>
            <a:r>
              <a:rPr lang="en-GB" dirty="0" smtClean="0">
                <a:latin typeface="Times New Roman" pitchFamily="18" charset="0"/>
                <a:cs typeface="Times New Roman" pitchFamily="18" charset="0"/>
              </a:rPr>
              <a:t> la </a:t>
            </a:r>
            <a:r>
              <a:rPr lang="en-GB" dirty="0" err="1" smtClean="0">
                <a:latin typeface="Times New Roman" pitchFamily="18" charset="0"/>
                <a:cs typeface="Times New Roman" pitchFamily="18" charset="0"/>
              </a:rPr>
              <a:t>verità</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Ida e </a:t>
            </a:r>
            <a:r>
              <a:rPr lang="en-GB" dirty="0" err="1" smtClean="0">
                <a:latin typeface="Times New Roman" pitchFamily="18" charset="0"/>
                <a:cs typeface="Times New Roman" pitchFamily="18" charset="0"/>
              </a:rPr>
              <a:t>Ivo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parlano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dei</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loro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problemi</a:t>
            </a:r>
            <a:endParaRPr lang="en-GB" dirty="0" smtClean="0">
              <a:latin typeface="Times New Roman" pitchFamily="18" charset="0"/>
              <a:cs typeface="Times New Roman" pitchFamily="18" charset="0"/>
            </a:endParaRPr>
          </a:p>
        </p:txBody>
      </p:sp>
      <p:sp>
        <p:nvSpPr>
          <p:cNvPr id="19" name="TextBox 18"/>
          <p:cNvSpPr txBox="1"/>
          <p:nvPr/>
        </p:nvSpPr>
        <p:spPr>
          <a:xfrm>
            <a:off x="251520" y="5445224"/>
            <a:ext cx="2888932" cy="369332"/>
          </a:xfrm>
          <a:prstGeom prst="rect">
            <a:avLst/>
          </a:prstGeom>
          <a:noFill/>
        </p:spPr>
        <p:txBody>
          <a:bodyPr wrap="none" rtlCol="0">
            <a:spAutoFit/>
          </a:bodyPr>
          <a:lstStyle/>
          <a:p>
            <a:pPr lvl="0"/>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Riduzione</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della</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negazione</a:t>
            </a:r>
            <a:endParaRPr lang="en-GB" b="1" dirty="0" smtClean="0">
              <a:solidFill>
                <a:srgbClr val="040AFC"/>
              </a:solidFill>
              <a:latin typeface="Times New Roman" pitchFamily="18" charset="0"/>
              <a:cs typeface="Times New Roman" pitchFamily="18" charset="0"/>
            </a:endParaRPr>
          </a:p>
        </p:txBody>
      </p:sp>
      <p:sp>
        <p:nvSpPr>
          <p:cNvPr id="20" name="TextBox 19"/>
          <p:cNvSpPr txBox="1"/>
          <p:nvPr/>
        </p:nvSpPr>
        <p:spPr>
          <a:xfrm>
            <a:off x="395536" y="5733256"/>
            <a:ext cx="2794355" cy="646331"/>
          </a:xfrm>
          <a:prstGeom prst="rect">
            <a:avLst/>
          </a:prstGeom>
          <a:noFill/>
        </p:spPr>
        <p:txBody>
          <a:bodyPr wrap="none" rtlCol="0">
            <a:spAutoFit/>
          </a:bodyPr>
          <a:lstStyle/>
          <a:p>
            <a:r>
              <a:rPr lang="en-GB" dirty="0" smtClean="0">
                <a:latin typeface="Times New Roman" pitchFamily="18" charset="0"/>
                <a:cs typeface="Times New Roman" pitchFamily="18" charset="0"/>
              </a:rPr>
              <a:t>(6a) </a:t>
            </a:r>
            <a:r>
              <a:rPr lang="en-GB" dirty="0" err="1" smtClean="0">
                <a:latin typeface="Times New Roman" pitchFamily="18" charset="0"/>
                <a:cs typeface="Times New Roman" pitchFamily="18" charset="0"/>
              </a:rPr>
              <a:t>noi</a:t>
            </a:r>
            <a:r>
              <a:rPr lang="en-GB" dirty="0" smtClean="0">
                <a:latin typeface="Times New Roman" pitchFamily="18" charset="0"/>
                <a:cs typeface="Times New Roman" pitchFamily="18" charset="0"/>
              </a:rPr>
              <a:t>,</a:t>
            </a:r>
            <a:r>
              <a:rPr lang="en-GB" b="1" dirty="0" smtClean="0">
                <a:solidFill>
                  <a:srgbClr val="040AFC"/>
                </a:solidFill>
                <a:latin typeface="Times New Roman" pitchFamily="18" charset="0"/>
                <a:cs typeface="Times New Roman" pitchFamily="18" charset="0"/>
              </a:rPr>
              <a:t> </a:t>
            </a:r>
            <a:r>
              <a:rPr lang="en-GB" sz="1200" b="1" dirty="0" smtClean="0">
                <a:solidFill>
                  <a:srgbClr val="040AFC"/>
                </a:solidFill>
                <a:latin typeface="Times New Roman" pitchFamily="18" charset="0"/>
                <a:cs typeface="Times New Roman" pitchFamily="18" charset="0"/>
              </a:rPr>
              <a:t>[x] </a:t>
            </a:r>
            <a:r>
              <a:rPr lang="en-GB" dirty="0" err="1" smtClean="0">
                <a:latin typeface="Times New Roman" pitchFamily="18" charset="0"/>
                <a:cs typeface="Times New Roman" pitchFamily="18" charset="0"/>
              </a:rPr>
              <a:t>ci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davano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niente</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(6b) </a:t>
            </a:r>
            <a:r>
              <a:rPr lang="en-GB" sz="1200" b="1" dirty="0" smtClean="0">
                <a:solidFill>
                  <a:srgbClr val="040AFC"/>
                </a:solidFill>
                <a:latin typeface="Times New Roman" pitchFamily="18" charset="0"/>
                <a:cs typeface="Times New Roman" pitchFamily="18" charset="0"/>
              </a:rPr>
              <a:t>[x] </a:t>
            </a:r>
            <a:r>
              <a:rPr lang="en-GB" dirty="0" smtClean="0">
                <a:latin typeface="Times New Roman" pitchFamily="18" charset="0"/>
                <a:cs typeface="Times New Roman" pitchFamily="18" charset="0"/>
              </a:rPr>
              <a:t>ho </a:t>
            </a:r>
            <a:r>
              <a:rPr lang="en-GB" dirty="0" err="1" smtClean="0">
                <a:latin typeface="Times New Roman" pitchFamily="18" charset="0"/>
                <a:cs typeface="Times New Roman" pitchFamily="18" charset="0"/>
              </a:rPr>
              <a:t>niente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io</a:t>
            </a:r>
            <a:r>
              <a:rPr lang="en-GB" dirty="0" smtClean="0">
                <a:latin typeface="Times New Roman" pitchFamily="18" charset="0"/>
                <a:cs typeface="Times New Roman" pitchFamily="18" charset="0"/>
              </a:rPr>
              <a:t>!</a:t>
            </a:r>
          </a:p>
        </p:txBody>
      </p:sp>
      <p:sp>
        <p:nvSpPr>
          <p:cNvPr id="21" name="TextBox 20"/>
          <p:cNvSpPr txBox="1"/>
          <p:nvPr/>
        </p:nvSpPr>
        <p:spPr>
          <a:xfrm>
            <a:off x="4572000" y="5661248"/>
            <a:ext cx="2826415" cy="646331"/>
          </a:xfrm>
          <a:prstGeom prst="rect">
            <a:avLst/>
          </a:prstGeom>
          <a:noFill/>
        </p:spPr>
        <p:txBody>
          <a:bodyPr wrap="none" rtlCol="0">
            <a:spAutoFit/>
          </a:bodyPr>
          <a:lstStyle/>
          <a:p>
            <a:r>
              <a:rPr lang="en-GB" dirty="0" smtClean="0">
                <a:latin typeface="Times New Roman" pitchFamily="18" charset="0"/>
                <a:cs typeface="Times New Roman" pitchFamily="18" charset="0"/>
              </a:rPr>
              <a:t>(a </a:t>
            </a:r>
            <a:r>
              <a:rPr lang="en-GB" dirty="0" err="1" smtClean="0">
                <a:latin typeface="Times New Roman" pitchFamily="18" charset="0"/>
                <a:cs typeface="Times New Roman" pitchFamily="18" charset="0"/>
              </a:rPr>
              <a:t>noi</a:t>
            </a:r>
            <a:r>
              <a:rPr lang="en-GB"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non</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davano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niente</a:t>
            </a:r>
            <a:endParaRPr lang="en-GB" dirty="0" smtClean="0">
              <a:latin typeface="Times New Roman" pitchFamily="18" charset="0"/>
              <a:cs typeface="Times New Roman" pitchFamily="18" charset="0"/>
            </a:endParaRPr>
          </a:p>
          <a:p>
            <a:r>
              <a:rPr lang="en-GB" b="1" dirty="0" smtClean="0">
                <a:solidFill>
                  <a:srgbClr val="FF0000"/>
                </a:solidFill>
                <a:latin typeface="Times New Roman" pitchFamily="18" charset="0"/>
                <a:cs typeface="Times New Roman" pitchFamily="18" charset="0"/>
              </a:rPr>
              <a:t>non</a:t>
            </a:r>
            <a:r>
              <a:rPr lang="en-GB" dirty="0" smtClean="0">
                <a:latin typeface="Times New Roman" pitchFamily="18" charset="0"/>
                <a:cs typeface="Times New Roman" pitchFamily="18" charset="0"/>
              </a:rPr>
              <a:t> ho </a:t>
            </a:r>
            <a:r>
              <a:rPr lang="en-GB" dirty="0" err="1" smtClean="0">
                <a:latin typeface="Times New Roman" pitchFamily="18" charset="0"/>
                <a:cs typeface="Times New Roman" pitchFamily="18" charset="0"/>
              </a:rPr>
              <a:t>niente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io</a:t>
            </a:r>
            <a:r>
              <a:rPr lang="en-GB" dirty="0" smtClean="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ppt_x"/>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1" grpId="0"/>
      <p:bldP spid="12" grpId="0"/>
      <p:bldP spid="13" grpId="0"/>
      <p:bldP spid="14" grpId="0"/>
      <p:bldP spid="15" grpId="0"/>
      <p:bldP spid="16" grpId="0"/>
      <p:bldP spid="17" grpId="0"/>
      <p:bldP spid="18" grpId="0"/>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251520" y="260648"/>
            <a:ext cx="8640960" cy="6336704"/>
          </a:xfrm>
        </p:spPr>
        <p:txBody>
          <a:bodyPr>
            <a:normAutofit/>
          </a:bodyPr>
          <a:lstStyle/>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a:latin typeface="Times New Roman" pitchFamily="18" charset="0"/>
              <a:cs typeface="Times New Roman" pitchFamily="18" charset="0"/>
            </a:endParaRPr>
          </a:p>
        </p:txBody>
      </p:sp>
      <p:sp>
        <p:nvSpPr>
          <p:cNvPr id="12" name="TextBox 11"/>
          <p:cNvSpPr txBox="1"/>
          <p:nvPr/>
        </p:nvSpPr>
        <p:spPr>
          <a:xfrm>
            <a:off x="323528" y="260648"/>
            <a:ext cx="2640466"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Osserva</a:t>
            </a:r>
            <a:r>
              <a:rPr lang="en-GB" b="1" dirty="0" smtClean="0">
                <a:latin typeface="Times New Roman" pitchFamily="18" charset="0"/>
                <a:cs typeface="Times New Roman" pitchFamily="18" charset="0"/>
              </a:rPr>
              <a:t> le </a:t>
            </a:r>
            <a:r>
              <a:rPr lang="en-GB" b="1" dirty="0" err="1" smtClean="0">
                <a:latin typeface="Times New Roman" pitchFamily="18" charset="0"/>
                <a:cs typeface="Times New Roman" pitchFamily="18" charset="0"/>
              </a:rPr>
              <a:t>frasi</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seguenti</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
        <p:nvSpPr>
          <p:cNvPr id="17" name="TextBox 16"/>
          <p:cNvSpPr txBox="1"/>
          <p:nvPr/>
        </p:nvSpPr>
        <p:spPr>
          <a:xfrm>
            <a:off x="179512" y="764704"/>
            <a:ext cx="4903907" cy="369332"/>
          </a:xfrm>
          <a:prstGeom prst="rect">
            <a:avLst/>
          </a:prstGeom>
          <a:noFill/>
        </p:spPr>
        <p:txBody>
          <a:bodyPr wrap="none" rtlCol="0">
            <a:spAutoFit/>
          </a:bodyPr>
          <a:lstStyle/>
          <a:p>
            <a:r>
              <a:rPr lang="en-GB" dirty="0" smtClean="0">
                <a:latin typeface="Times New Roman" pitchFamily="18" charset="0"/>
                <a:cs typeface="Times New Roman" pitchFamily="18" charset="0"/>
              </a:rPr>
              <a:t>1. Se me lo </a:t>
            </a:r>
            <a:r>
              <a:rPr lang="en-GB" dirty="0" err="1" smtClean="0">
                <a:latin typeface="Times New Roman" pitchFamily="18" charset="0"/>
                <a:cs typeface="Times New Roman" pitchFamily="18" charset="0"/>
              </a:rPr>
              <a:t>dicevi</a:t>
            </a:r>
            <a:r>
              <a:rPr lang="en-GB" dirty="0" smtClean="0">
                <a:latin typeface="Times New Roman" pitchFamily="18" charset="0"/>
                <a:cs typeface="Times New Roman" pitchFamily="18" charset="0"/>
              </a:rPr>
              <a:t> prima, </a:t>
            </a:r>
            <a:r>
              <a:rPr lang="en-GB" dirty="0" err="1" smtClean="0">
                <a:latin typeface="Times New Roman" pitchFamily="18" charset="0"/>
                <a:cs typeface="Times New Roman" pitchFamily="18" charset="0"/>
              </a:rPr>
              <a:t>venivo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anche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alla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festa</a:t>
            </a:r>
            <a:endParaRPr lang="en-GB" dirty="0">
              <a:latin typeface="Times New Roman" pitchFamily="18" charset="0"/>
              <a:cs typeface="Times New Roman" pitchFamily="18" charset="0"/>
            </a:endParaRPr>
          </a:p>
        </p:txBody>
      </p:sp>
      <p:sp>
        <p:nvSpPr>
          <p:cNvPr id="18" name="TextBox 17"/>
          <p:cNvSpPr txBox="1"/>
          <p:nvPr/>
        </p:nvSpPr>
        <p:spPr>
          <a:xfrm>
            <a:off x="467544" y="1052736"/>
            <a:ext cx="5686172" cy="369332"/>
          </a:xfrm>
          <a:prstGeom prst="rect">
            <a:avLst/>
          </a:prstGeom>
          <a:noFill/>
        </p:spPr>
        <p:txBody>
          <a:bodyPr wrap="none" rtlCol="0">
            <a:spAutoFit/>
          </a:bodyPr>
          <a:lstStyle/>
          <a:p>
            <a:r>
              <a:rPr lang="en-GB" dirty="0" smtClean="0">
                <a:solidFill>
                  <a:srgbClr val="000099"/>
                </a:solidFill>
                <a:latin typeface="Times New Roman" pitchFamily="18" charset="0"/>
                <a:cs typeface="Times New Roman" pitchFamily="18" charset="0"/>
              </a:rPr>
              <a:t>Se me lo </a:t>
            </a:r>
            <a:r>
              <a:rPr lang="en-GB" dirty="0" err="1" smtClean="0">
                <a:solidFill>
                  <a:srgbClr val="000099"/>
                </a:solidFill>
                <a:latin typeface="Times New Roman" pitchFamily="18" charset="0"/>
                <a:cs typeface="Times New Roman" pitchFamily="18" charset="0"/>
              </a:rPr>
              <a:t>avessi</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detto</a:t>
            </a:r>
            <a:r>
              <a:rPr lang="en-GB" dirty="0" smtClean="0">
                <a:solidFill>
                  <a:srgbClr val="000099"/>
                </a:solidFill>
                <a:latin typeface="Times New Roman" pitchFamily="18" charset="0"/>
                <a:cs typeface="Times New Roman" pitchFamily="18" charset="0"/>
              </a:rPr>
              <a:t> prima, </a:t>
            </a:r>
            <a:r>
              <a:rPr lang="en-GB" dirty="0" err="1" smtClean="0">
                <a:solidFill>
                  <a:srgbClr val="000099"/>
                </a:solidFill>
                <a:latin typeface="Times New Roman" pitchFamily="18" charset="0"/>
                <a:cs typeface="Times New Roman" pitchFamily="18" charset="0"/>
              </a:rPr>
              <a:t>sarei</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venuto</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anche</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io</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alla</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festa</a:t>
            </a:r>
            <a:endParaRPr lang="en-GB" dirty="0">
              <a:solidFill>
                <a:srgbClr val="000099"/>
              </a:solidFill>
              <a:latin typeface="Times New Roman" pitchFamily="18" charset="0"/>
              <a:cs typeface="Times New Roman" pitchFamily="18" charset="0"/>
            </a:endParaRPr>
          </a:p>
        </p:txBody>
      </p:sp>
      <p:sp>
        <p:nvSpPr>
          <p:cNvPr id="19" name="TextBox 18"/>
          <p:cNvSpPr txBox="1"/>
          <p:nvPr/>
        </p:nvSpPr>
        <p:spPr>
          <a:xfrm>
            <a:off x="179512" y="1556792"/>
            <a:ext cx="5044971" cy="369332"/>
          </a:xfrm>
          <a:prstGeom prst="rect">
            <a:avLst/>
          </a:prstGeom>
          <a:noFill/>
        </p:spPr>
        <p:txBody>
          <a:bodyPr wrap="none" rtlCol="0">
            <a:spAutoFit/>
          </a:bodyPr>
          <a:lstStyle/>
          <a:p>
            <a:r>
              <a:rPr lang="en-GB" dirty="0" smtClean="0">
                <a:latin typeface="Times New Roman" pitchFamily="18" charset="0"/>
                <a:cs typeface="Times New Roman" pitchFamily="18" charset="0"/>
              </a:rPr>
              <a:t>2. Non </a:t>
            </a:r>
            <a:r>
              <a:rPr lang="en-GB" dirty="0" err="1" smtClean="0">
                <a:latin typeface="Times New Roman" pitchFamily="18" charset="0"/>
                <a:cs typeface="Times New Roman" pitchFamily="18" charset="0"/>
              </a:rPr>
              <a:t>ci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dentro</a:t>
            </a:r>
            <a:r>
              <a:rPr lang="en-GB" dirty="0" smtClean="0">
                <a:latin typeface="Times New Roman" pitchFamily="18" charset="0"/>
                <a:cs typeface="Times New Roman" pitchFamily="18" charset="0"/>
              </a:rPr>
              <a:t>, mi </a:t>
            </a:r>
            <a:r>
              <a:rPr lang="en-GB" dirty="0" err="1" smtClean="0">
                <a:latin typeface="Times New Roman" pitchFamily="18" charset="0"/>
                <a:cs typeface="Times New Roman" pitchFamily="18" charset="0"/>
              </a:rPr>
              <a:t>hai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fatto</a:t>
            </a:r>
            <a:r>
              <a:rPr lang="en-GB" dirty="0" smtClean="0">
                <a:latin typeface="Times New Roman" pitchFamily="18" charset="0"/>
                <a:cs typeface="Times New Roman" pitchFamily="18" charset="0"/>
              </a:rPr>
              <a:t> un </a:t>
            </a:r>
            <a:r>
              <a:rPr lang="en-GB" dirty="0" err="1" smtClean="0">
                <a:latin typeface="Times New Roman" pitchFamily="18" charset="0"/>
                <a:cs typeface="Times New Roman" pitchFamily="18" charset="0"/>
              </a:rPr>
              <a:t>pacco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pazzesco</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
        <p:nvSpPr>
          <p:cNvPr id="20" name="TextBox 19"/>
          <p:cNvSpPr txBox="1"/>
          <p:nvPr/>
        </p:nvSpPr>
        <p:spPr>
          <a:xfrm>
            <a:off x="467544" y="1844824"/>
            <a:ext cx="5538696" cy="369332"/>
          </a:xfrm>
          <a:prstGeom prst="rect">
            <a:avLst/>
          </a:prstGeom>
          <a:noFill/>
        </p:spPr>
        <p:txBody>
          <a:bodyPr wrap="none" rtlCol="0">
            <a:spAutoFit/>
          </a:bodyPr>
          <a:lstStyle/>
          <a:p>
            <a:r>
              <a:rPr lang="en-GB" dirty="0" err="1" smtClean="0">
                <a:solidFill>
                  <a:srgbClr val="000099"/>
                </a:solidFill>
                <a:latin typeface="Times New Roman" pitchFamily="18" charset="0"/>
                <a:cs typeface="Times New Roman" pitchFamily="18" charset="0"/>
              </a:rPr>
              <a:t>Sono</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esterrefatto</a:t>
            </a:r>
            <a:r>
              <a:rPr lang="en-GB" dirty="0" smtClean="0">
                <a:solidFill>
                  <a:srgbClr val="000099"/>
                </a:solidFill>
                <a:latin typeface="Times New Roman" pitchFamily="18" charset="0"/>
                <a:cs typeface="Times New Roman" pitchFamily="18" charset="0"/>
              </a:rPr>
              <a:t>, Lei mi ha </a:t>
            </a:r>
            <a:r>
              <a:rPr lang="en-GB" dirty="0" err="1" smtClean="0">
                <a:solidFill>
                  <a:srgbClr val="000099"/>
                </a:solidFill>
                <a:latin typeface="Times New Roman" pitchFamily="18" charset="0"/>
                <a:cs typeface="Times New Roman" pitchFamily="18" charset="0"/>
              </a:rPr>
              <a:t>imbrogliato</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clamorosamente</a:t>
            </a:r>
            <a:r>
              <a:rPr lang="en-GB" dirty="0" smtClean="0">
                <a:solidFill>
                  <a:srgbClr val="000099"/>
                </a:solidFill>
                <a:latin typeface="Times New Roman" pitchFamily="18" charset="0"/>
                <a:cs typeface="Times New Roman" pitchFamily="18" charset="0"/>
              </a:rPr>
              <a:t>!</a:t>
            </a:r>
            <a:endParaRPr lang="en-GB" dirty="0">
              <a:solidFill>
                <a:srgbClr val="000099"/>
              </a:solidFill>
              <a:latin typeface="Times New Roman" pitchFamily="18" charset="0"/>
              <a:cs typeface="Times New Roman" pitchFamily="18" charset="0"/>
            </a:endParaRPr>
          </a:p>
        </p:txBody>
      </p:sp>
      <p:sp>
        <p:nvSpPr>
          <p:cNvPr id="22" name="TextBox 21"/>
          <p:cNvSpPr txBox="1"/>
          <p:nvPr/>
        </p:nvSpPr>
        <p:spPr>
          <a:xfrm>
            <a:off x="179512" y="3573016"/>
            <a:ext cx="5012911" cy="369332"/>
          </a:xfrm>
          <a:prstGeom prst="rect">
            <a:avLst/>
          </a:prstGeom>
          <a:noFill/>
        </p:spPr>
        <p:txBody>
          <a:bodyPr wrap="none" rtlCol="0">
            <a:spAutoFit/>
          </a:bodyPr>
          <a:lstStyle/>
          <a:p>
            <a:r>
              <a:rPr lang="en-GB" dirty="0" smtClean="0">
                <a:latin typeface="Times New Roman" pitchFamily="18" charset="0"/>
                <a:cs typeface="Times New Roman" pitchFamily="18" charset="0"/>
              </a:rPr>
              <a:t>4. I </a:t>
            </a:r>
            <a:r>
              <a:rPr lang="en-GB" dirty="0" err="1" smtClean="0">
                <a:latin typeface="Times New Roman" pitchFamily="18" charset="0"/>
                <a:cs typeface="Times New Roman" pitchFamily="18" charset="0"/>
              </a:rPr>
              <a:t>compiti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a:t>
            </a:r>
            <a:r>
              <a:rPr lang="en-GB" dirty="0" smtClean="0">
                <a:latin typeface="Times New Roman" pitchFamily="18" charset="0"/>
                <a:cs typeface="Times New Roman" pitchFamily="18" charset="0"/>
              </a:rPr>
              <a:t> ho </a:t>
            </a:r>
            <a:r>
              <a:rPr lang="en-GB" dirty="0" err="1" smtClean="0">
                <a:latin typeface="Times New Roman" pitchFamily="18" charset="0"/>
                <a:cs typeface="Times New Roman" pitchFamily="18" charset="0"/>
              </a:rPr>
              <a:t>fatti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tanto</a:t>
            </a:r>
            <a:r>
              <a:rPr lang="en-GB" dirty="0" smtClean="0">
                <a:latin typeface="Times New Roman" pitchFamily="18" charset="0"/>
                <a:cs typeface="Times New Roman" pitchFamily="18" charset="0"/>
              </a:rPr>
              <a:t> non </a:t>
            </a:r>
            <a:r>
              <a:rPr lang="en-GB" dirty="0" err="1" smtClean="0">
                <a:latin typeface="Times New Roman" pitchFamily="18" charset="0"/>
                <a:cs typeface="Times New Roman" pitchFamily="18" charset="0"/>
              </a:rPr>
              <a:t>ce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n’erano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tanti</a:t>
            </a:r>
            <a:endParaRPr lang="en-GB" dirty="0">
              <a:latin typeface="Times New Roman" pitchFamily="18" charset="0"/>
              <a:cs typeface="Times New Roman" pitchFamily="18" charset="0"/>
            </a:endParaRPr>
          </a:p>
        </p:txBody>
      </p:sp>
      <p:sp>
        <p:nvSpPr>
          <p:cNvPr id="23" name="TextBox 22"/>
          <p:cNvSpPr txBox="1"/>
          <p:nvPr/>
        </p:nvSpPr>
        <p:spPr>
          <a:xfrm>
            <a:off x="467544" y="3861048"/>
            <a:ext cx="3980577" cy="369332"/>
          </a:xfrm>
          <a:prstGeom prst="rect">
            <a:avLst/>
          </a:prstGeom>
          <a:noFill/>
        </p:spPr>
        <p:txBody>
          <a:bodyPr wrap="none" rtlCol="0">
            <a:spAutoFit/>
          </a:bodyPr>
          <a:lstStyle/>
          <a:p>
            <a:r>
              <a:rPr lang="en-GB" dirty="0" smtClean="0">
                <a:solidFill>
                  <a:srgbClr val="000099"/>
                </a:solidFill>
                <a:latin typeface="Times New Roman" pitchFamily="18" charset="0"/>
                <a:cs typeface="Times New Roman" pitchFamily="18" charset="0"/>
              </a:rPr>
              <a:t>Ho </a:t>
            </a:r>
            <a:r>
              <a:rPr lang="en-GB" dirty="0" err="1" smtClean="0">
                <a:solidFill>
                  <a:srgbClr val="000099"/>
                </a:solidFill>
                <a:latin typeface="Times New Roman" pitchFamily="18" charset="0"/>
                <a:cs typeface="Times New Roman" pitchFamily="18" charset="0"/>
              </a:rPr>
              <a:t>svolto</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i</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compiti</a:t>
            </a:r>
            <a:r>
              <a:rPr lang="en-GB" dirty="0" smtClean="0">
                <a:solidFill>
                  <a:srgbClr val="000099"/>
                </a:solidFill>
                <a:latin typeface="Times New Roman" pitchFamily="18" charset="0"/>
                <a:cs typeface="Times New Roman" pitchFamily="18" charset="0"/>
              </a:rPr>
              <a:t>. Non </a:t>
            </a:r>
            <a:r>
              <a:rPr lang="en-GB" dirty="0" err="1" smtClean="0">
                <a:solidFill>
                  <a:srgbClr val="000099"/>
                </a:solidFill>
                <a:latin typeface="Times New Roman" pitchFamily="18" charset="0"/>
                <a:cs typeface="Times New Roman" pitchFamily="18" charset="0"/>
              </a:rPr>
              <a:t>ce</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n’erano</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tanti</a:t>
            </a:r>
            <a:endParaRPr lang="en-GB" dirty="0">
              <a:solidFill>
                <a:srgbClr val="000099"/>
              </a:solidFill>
              <a:latin typeface="Times New Roman" pitchFamily="18" charset="0"/>
              <a:cs typeface="Times New Roman" pitchFamily="18" charset="0"/>
            </a:endParaRPr>
          </a:p>
        </p:txBody>
      </p:sp>
      <p:sp>
        <p:nvSpPr>
          <p:cNvPr id="24" name="TextBox 23"/>
          <p:cNvSpPr txBox="1"/>
          <p:nvPr/>
        </p:nvSpPr>
        <p:spPr>
          <a:xfrm>
            <a:off x="179512" y="2348880"/>
            <a:ext cx="4611262" cy="369332"/>
          </a:xfrm>
          <a:prstGeom prst="rect">
            <a:avLst/>
          </a:prstGeom>
          <a:noFill/>
        </p:spPr>
        <p:txBody>
          <a:bodyPr wrap="none" rtlCol="0">
            <a:spAutoFit/>
          </a:bodyPr>
          <a:lstStyle/>
          <a:p>
            <a:r>
              <a:rPr lang="en-GB" dirty="0" smtClean="0">
                <a:latin typeface="Times New Roman" pitchFamily="18" charset="0"/>
                <a:cs typeface="Times New Roman" pitchFamily="18" charset="0"/>
              </a:rPr>
              <a:t>3. </a:t>
            </a:r>
            <a:r>
              <a:rPr lang="en-GB" dirty="0" err="1" smtClean="0">
                <a:latin typeface="Times New Roman" pitchFamily="18" charset="0"/>
                <a:cs typeface="Times New Roman" pitchFamily="18" charset="0"/>
              </a:rPr>
              <a:t>Vedi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alzare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tacchi</a:t>
            </a:r>
            <a:r>
              <a:rPr lang="en-GB" dirty="0" smtClean="0">
                <a:latin typeface="Times New Roman" pitchFamily="18" charset="0"/>
                <a:cs typeface="Times New Roman" pitchFamily="18" charset="0"/>
              </a:rPr>
              <a:t> e non </a:t>
            </a:r>
            <a:r>
              <a:rPr lang="en-GB" dirty="0" err="1" smtClean="0">
                <a:latin typeface="Times New Roman" pitchFamily="18" charset="0"/>
                <a:cs typeface="Times New Roman" pitchFamily="18" charset="0"/>
              </a:rPr>
              <a:t>rompere</a:t>
            </a:r>
            <a:r>
              <a:rPr lang="en-GB" dirty="0" smtClean="0">
                <a:latin typeface="Times New Roman" pitchFamily="18" charset="0"/>
                <a:cs typeface="Times New Roman" pitchFamily="18" charset="0"/>
              </a:rPr>
              <a:t> le </a:t>
            </a:r>
            <a:r>
              <a:rPr lang="en-GB" dirty="0" err="1" smtClean="0">
                <a:latin typeface="Times New Roman" pitchFamily="18" charset="0"/>
                <a:cs typeface="Times New Roman" pitchFamily="18" charset="0"/>
              </a:rPr>
              <a:t>palle</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
        <p:nvSpPr>
          <p:cNvPr id="25" name="TextBox 24"/>
          <p:cNvSpPr txBox="1"/>
          <p:nvPr/>
        </p:nvSpPr>
        <p:spPr>
          <a:xfrm>
            <a:off x="467544" y="2924944"/>
            <a:ext cx="6051657" cy="646331"/>
          </a:xfrm>
          <a:prstGeom prst="rect">
            <a:avLst/>
          </a:prstGeom>
          <a:noFill/>
        </p:spPr>
        <p:txBody>
          <a:bodyPr wrap="none" rtlCol="0">
            <a:spAutoFit/>
          </a:bodyPr>
          <a:lstStyle/>
          <a:p>
            <a:r>
              <a:rPr lang="en-GB" dirty="0" smtClean="0">
                <a:solidFill>
                  <a:srgbClr val="000099"/>
                </a:solidFill>
                <a:latin typeface="Times New Roman" pitchFamily="18" charset="0"/>
                <a:cs typeface="Times New Roman" pitchFamily="18" charset="0"/>
              </a:rPr>
              <a:t>La </a:t>
            </a:r>
            <a:r>
              <a:rPr lang="en-GB" dirty="0" err="1" smtClean="0">
                <a:solidFill>
                  <a:srgbClr val="000099"/>
                </a:solidFill>
                <a:latin typeface="Times New Roman" pitchFamily="18" charset="0"/>
                <a:cs typeface="Times New Roman" pitchFamily="18" charset="0"/>
              </a:rPr>
              <a:t>invito</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cortesemente</a:t>
            </a:r>
            <a:r>
              <a:rPr lang="en-GB" dirty="0" smtClean="0">
                <a:solidFill>
                  <a:srgbClr val="000099"/>
                </a:solidFill>
                <a:latin typeface="Times New Roman" pitchFamily="18" charset="0"/>
                <a:cs typeface="Times New Roman" pitchFamily="18" charset="0"/>
              </a:rPr>
              <a:t> a </a:t>
            </a:r>
            <a:r>
              <a:rPr lang="en-GB" dirty="0" err="1" smtClean="0">
                <a:solidFill>
                  <a:srgbClr val="000099"/>
                </a:solidFill>
                <a:latin typeface="Times New Roman" pitchFamily="18" charset="0"/>
                <a:cs typeface="Times New Roman" pitchFamily="18" charset="0"/>
              </a:rPr>
              <a:t>voler</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lasciare</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questo</a:t>
            </a:r>
            <a:r>
              <a:rPr lang="en-GB" dirty="0" smtClean="0">
                <a:solidFill>
                  <a:srgbClr val="000099"/>
                </a:solidFill>
                <a:latin typeface="Times New Roman" pitchFamily="18" charset="0"/>
                <a:cs typeface="Times New Roman" pitchFamily="18" charset="0"/>
              </a:rPr>
              <a:t> locale, </a:t>
            </a:r>
            <a:r>
              <a:rPr lang="en-GB" dirty="0" err="1" smtClean="0">
                <a:solidFill>
                  <a:srgbClr val="000099"/>
                </a:solidFill>
                <a:latin typeface="Times New Roman" pitchFamily="18" charset="0"/>
                <a:cs typeface="Times New Roman" pitchFamily="18" charset="0"/>
              </a:rPr>
              <a:t>evitando</a:t>
            </a:r>
            <a:r>
              <a:rPr lang="en-GB" dirty="0" smtClean="0">
                <a:solidFill>
                  <a:srgbClr val="000099"/>
                </a:solidFill>
                <a:latin typeface="Times New Roman" pitchFamily="18" charset="0"/>
                <a:cs typeface="Times New Roman" pitchFamily="18" charset="0"/>
              </a:rPr>
              <a:t>, </a:t>
            </a:r>
          </a:p>
          <a:p>
            <a:r>
              <a:rPr lang="en-GB" dirty="0" err="1" smtClean="0">
                <a:solidFill>
                  <a:srgbClr val="000099"/>
                </a:solidFill>
                <a:latin typeface="Times New Roman" pitchFamily="18" charset="0"/>
                <a:cs typeface="Times New Roman" pitchFamily="18" charset="0"/>
              </a:rPr>
              <a:t>qualora</a:t>
            </a:r>
            <a:r>
              <a:rPr lang="en-GB" dirty="0" smtClean="0">
                <a:solidFill>
                  <a:srgbClr val="000099"/>
                </a:solidFill>
                <a:latin typeface="Times New Roman" pitchFamily="18" charset="0"/>
                <a:cs typeface="Times New Roman" pitchFamily="18" charset="0"/>
              </a:rPr>
              <a:t> Le </a:t>
            </a:r>
            <a:r>
              <a:rPr lang="en-GB" dirty="0" err="1" smtClean="0">
                <a:solidFill>
                  <a:srgbClr val="000099"/>
                </a:solidFill>
                <a:latin typeface="Times New Roman" pitchFamily="18" charset="0"/>
                <a:cs typeface="Times New Roman" pitchFamily="18" charset="0"/>
              </a:rPr>
              <a:t>riesca</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di</a:t>
            </a:r>
            <a:r>
              <a:rPr lang="en-GB" dirty="0" smtClean="0">
                <a:solidFill>
                  <a:srgbClr val="000099"/>
                </a:solidFill>
                <a:latin typeface="Times New Roman" pitchFamily="18" charset="0"/>
                <a:cs typeface="Times New Roman" pitchFamily="18" charset="0"/>
              </a:rPr>
              <a:t> non </a:t>
            </a:r>
            <a:r>
              <a:rPr lang="en-GB" dirty="0" err="1" smtClean="0">
                <a:solidFill>
                  <a:srgbClr val="000099"/>
                </a:solidFill>
                <a:latin typeface="Times New Roman" pitchFamily="18" charset="0"/>
                <a:cs typeface="Times New Roman" pitchFamily="18" charset="0"/>
              </a:rPr>
              <a:t>recare</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alcun</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disturbo</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ai</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presenti</a:t>
            </a:r>
            <a:endParaRPr lang="en-GB" dirty="0">
              <a:solidFill>
                <a:srgbClr val="000099"/>
              </a:solidFill>
              <a:latin typeface="Times New Roman" pitchFamily="18" charset="0"/>
              <a:cs typeface="Times New Roman" pitchFamily="18" charset="0"/>
            </a:endParaRPr>
          </a:p>
        </p:txBody>
      </p:sp>
      <p:sp>
        <p:nvSpPr>
          <p:cNvPr id="26" name="TextBox 25"/>
          <p:cNvSpPr txBox="1"/>
          <p:nvPr/>
        </p:nvSpPr>
        <p:spPr>
          <a:xfrm>
            <a:off x="6422120" y="764704"/>
            <a:ext cx="2482411" cy="646331"/>
          </a:xfrm>
          <a:prstGeom prst="rect">
            <a:avLst/>
          </a:prstGeom>
          <a:solidFill>
            <a:srgbClr val="FFFF00"/>
          </a:solidFill>
          <a:ln>
            <a:solidFill>
              <a:srgbClr val="FF0000"/>
            </a:solidFill>
          </a:ln>
        </p:spPr>
        <p:txBody>
          <a:bodyPr wrap="none" rtlCol="0">
            <a:spAutoFit/>
          </a:bodyPr>
          <a:lstStyle/>
          <a:p>
            <a:pPr algn="ctr"/>
            <a:r>
              <a:rPr lang="en-GB" b="1" dirty="0" err="1" smtClean="0">
                <a:latin typeface="Times New Roman" pitchFamily="18" charset="0"/>
                <a:cs typeface="Times New Roman" pitchFamily="18" charset="0"/>
              </a:rPr>
              <a:t>Modalit</a:t>
            </a:r>
            <a:r>
              <a:rPr lang="en-GB" b="1" dirty="0" err="1" smtClean="0">
                <a:latin typeface="Times New Roman"/>
                <a:cs typeface="Times New Roman"/>
              </a:rPr>
              <a:t>à</a:t>
            </a:r>
            <a:r>
              <a:rPr lang="en-GB" b="1" dirty="0" smtClean="0">
                <a:latin typeface="Times New Roman"/>
                <a:cs typeface="Times New Roman"/>
              </a:rPr>
              <a:t> </a:t>
            </a:r>
            <a:r>
              <a:rPr lang="en-GB" b="1" dirty="0" err="1" smtClean="0">
                <a:latin typeface="Times New Roman"/>
                <a:cs typeface="Times New Roman"/>
              </a:rPr>
              <a:t>estesa</a:t>
            </a:r>
            <a:endParaRPr lang="en-GB" b="1" dirty="0" smtClean="0">
              <a:latin typeface="Times New Roman" pitchFamily="18" charset="0"/>
              <a:cs typeface="Times New Roman" pitchFamily="18" charset="0"/>
            </a:endParaRPr>
          </a:p>
          <a:p>
            <a:pPr algn="ctr"/>
            <a:r>
              <a:rPr lang="en-GB" b="1" dirty="0" err="1" smtClean="0">
                <a:latin typeface="Times New Roman" pitchFamily="18" charset="0"/>
                <a:cs typeface="Times New Roman" pitchFamily="18" charset="0"/>
              </a:rPr>
              <a:t>Imperfetto</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dell’irrealt</a:t>
            </a:r>
            <a:r>
              <a:rPr lang="en-GB" b="1" dirty="0" err="1" smtClean="0">
                <a:latin typeface="Times New Roman"/>
                <a:cs typeface="Times New Roman"/>
              </a:rPr>
              <a:t>à</a:t>
            </a:r>
            <a:endParaRPr lang="en-GB" b="1" dirty="0" smtClean="0">
              <a:latin typeface="Times New Roman"/>
              <a:cs typeface="Times New Roman"/>
            </a:endParaRPr>
          </a:p>
        </p:txBody>
      </p:sp>
      <p:sp>
        <p:nvSpPr>
          <p:cNvPr id="27" name="TextBox 26"/>
          <p:cNvSpPr txBox="1"/>
          <p:nvPr/>
        </p:nvSpPr>
        <p:spPr>
          <a:xfrm>
            <a:off x="6660232" y="1988840"/>
            <a:ext cx="2146742" cy="369332"/>
          </a:xfrm>
          <a:prstGeom prst="rect">
            <a:avLst/>
          </a:prstGeom>
          <a:solidFill>
            <a:srgbClr val="FFFF00"/>
          </a:solidFill>
          <a:ln>
            <a:solidFill>
              <a:srgbClr val="FF0000"/>
            </a:solidFill>
          </a:ln>
        </p:spPr>
        <p:txBody>
          <a:bodyPr wrap="none" rtlCol="0">
            <a:spAutoFit/>
          </a:bodyPr>
          <a:lstStyle/>
          <a:p>
            <a:r>
              <a:rPr lang="en-GB" b="1" dirty="0" err="1" smtClean="0">
                <a:latin typeface="Times New Roman" pitchFamily="18" charset="0"/>
                <a:cs typeface="Times New Roman" pitchFamily="18" charset="0"/>
              </a:rPr>
              <a:t>Colloquiale</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gergale</a:t>
            </a:r>
            <a:endParaRPr lang="en-GB" b="1" dirty="0">
              <a:latin typeface="Times New Roman" pitchFamily="18" charset="0"/>
              <a:cs typeface="Times New Roman" pitchFamily="18" charset="0"/>
            </a:endParaRPr>
          </a:p>
        </p:txBody>
      </p:sp>
      <p:sp>
        <p:nvSpPr>
          <p:cNvPr id="28" name="TextBox 27"/>
          <p:cNvSpPr txBox="1"/>
          <p:nvPr/>
        </p:nvSpPr>
        <p:spPr>
          <a:xfrm>
            <a:off x="467544" y="2636912"/>
            <a:ext cx="3781805" cy="369332"/>
          </a:xfrm>
          <a:prstGeom prst="rect">
            <a:avLst/>
          </a:prstGeom>
          <a:noFill/>
        </p:spPr>
        <p:txBody>
          <a:bodyPr wrap="none" rtlCol="0">
            <a:spAutoFit/>
          </a:bodyPr>
          <a:lstStyle/>
          <a:p>
            <a:r>
              <a:rPr lang="en-GB" dirty="0" smtClean="0">
                <a:solidFill>
                  <a:srgbClr val="000099"/>
                </a:solidFill>
                <a:latin typeface="Times New Roman" pitchFamily="18" charset="0"/>
                <a:cs typeface="Times New Roman" pitchFamily="18" charset="0"/>
              </a:rPr>
              <a:t>La </a:t>
            </a:r>
            <a:r>
              <a:rPr lang="en-GB" dirty="0" err="1" smtClean="0">
                <a:solidFill>
                  <a:srgbClr val="000099"/>
                </a:solidFill>
                <a:latin typeface="Times New Roman" pitchFamily="18" charset="0"/>
                <a:cs typeface="Times New Roman" pitchFamily="18" charset="0"/>
              </a:rPr>
              <a:t>prego</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di</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andarsene</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senza</a:t>
            </a:r>
            <a:r>
              <a:rPr lang="en-GB" dirty="0" smtClean="0">
                <a:solidFill>
                  <a:srgbClr val="000099"/>
                </a:solidFill>
                <a:latin typeface="Times New Roman" pitchFamily="18" charset="0"/>
                <a:cs typeface="Times New Roman" pitchFamily="18" charset="0"/>
              </a:rPr>
              <a:t> </a:t>
            </a:r>
            <a:r>
              <a:rPr lang="en-GB" dirty="0" err="1" smtClean="0">
                <a:solidFill>
                  <a:srgbClr val="000099"/>
                </a:solidFill>
                <a:latin typeface="Times New Roman" pitchFamily="18" charset="0"/>
                <a:cs typeface="Times New Roman" pitchFamily="18" charset="0"/>
              </a:rPr>
              <a:t>disturbare</a:t>
            </a:r>
            <a:endParaRPr lang="en-GB" dirty="0">
              <a:solidFill>
                <a:srgbClr val="000099"/>
              </a:solidFill>
              <a:latin typeface="Times New Roman" pitchFamily="18" charset="0"/>
              <a:cs typeface="Times New Roman" pitchFamily="18" charset="0"/>
            </a:endParaRPr>
          </a:p>
        </p:txBody>
      </p:sp>
      <p:sp>
        <p:nvSpPr>
          <p:cNvPr id="29" name="TextBox 28"/>
          <p:cNvSpPr txBox="1"/>
          <p:nvPr/>
        </p:nvSpPr>
        <p:spPr>
          <a:xfrm>
            <a:off x="5962948" y="3717032"/>
            <a:ext cx="2841483" cy="646331"/>
          </a:xfrm>
          <a:prstGeom prst="rect">
            <a:avLst/>
          </a:prstGeom>
          <a:solidFill>
            <a:srgbClr val="FFFF00"/>
          </a:solidFill>
          <a:ln>
            <a:solidFill>
              <a:srgbClr val="FF0000"/>
            </a:solidFill>
          </a:ln>
        </p:spPr>
        <p:txBody>
          <a:bodyPr wrap="none" rtlCol="0">
            <a:spAutoFit/>
          </a:bodyPr>
          <a:lstStyle/>
          <a:p>
            <a:pPr algn="ctr"/>
            <a:r>
              <a:rPr lang="en-GB" b="1" dirty="0" err="1" smtClean="0">
                <a:latin typeface="Times New Roman" pitchFamily="18" charset="0"/>
                <a:cs typeface="Times New Roman" pitchFamily="18" charset="0"/>
              </a:rPr>
              <a:t>Topicalizzazione</a:t>
            </a:r>
            <a:r>
              <a:rPr lang="en-GB" b="1" dirty="0" smtClean="0">
                <a:latin typeface="Times New Roman" pitchFamily="18" charset="0"/>
                <a:cs typeface="Times New Roman" pitchFamily="18" charset="0"/>
              </a:rPr>
              <a:t> </a:t>
            </a:r>
          </a:p>
          <a:p>
            <a:pPr algn="ctr"/>
            <a:r>
              <a:rPr lang="en-GB" b="1" dirty="0" err="1" smtClean="0">
                <a:latin typeface="Times New Roman" pitchFamily="18" charset="0"/>
                <a:cs typeface="Times New Roman" pitchFamily="18" charset="0"/>
              </a:rPr>
              <a:t>Clitico</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anaforico</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di</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ripresa</a:t>
            </a:r>
            <a:endParaRPr lang="en-GB" b="1" dirty="0">
              <a:latin typeface="Times New Roman" pitchFamily="18" charset="0"/>
              <a:cs typeface="Times New Roman" pitchFamily="18" charset="0"/>
            </a:endParaRPr>
          </a:p>
        </p:txBody>
      </p:sp>
      <p:sp>
        <p:nvSpPr>
          <p:cNvPr id="21" name="TextBox 20"/>
          <p:cNvSpPr txBox="1"/>
          <p:nvPr/>
        </p:nvSpPr>
        <p:spPr>
          <a:xfrm>
            <a:off x="7092280" y="2996952"/>
            <a:ext cx="1620957" cy="369332"/>
          </a:xfrm>
          <a:prstGeom prst="rect">
            <a:avLst/>
          </a:prstGeom>
          <a:solidFill>
            <a:srgbClr val="9DF9A8"/>
          </a:solidFill>
          <a:ln>
            <a:solidFill>
              <a:srgbClr val="FF0000"/>
            </a:solidFill>
          </a:ln>
        </p:spPr>
        <p:txBody>
          <a:bodyPr wrap="none" rtlCol="0">
            <a:spAutoFit/>
          </a:bodyPr>
          <a:lstStyle/>
          <a:p>
            <a:r>
              <a:rPr lang="en-GB" dirty="0" err="1" smtClean="0">
                <a:latin typeface="Times New Roman" pitchFamily="18" charset="0"/>
                <a:cs typeface="Times New Roman" pitchFamily="18" charset="0"/>
              </a:rPr>
              <a:t>Iperformalismo</a:t>
            </a:r>
            <a:endParaRPr lang="en-GB" dirty="0">
              <a:latin typeface="Times New Roman" pitchFamily="18" charset="0"/>
              <a:cs typeface="Times New Roman" pitchFamily="18" charset="0"/>
            </a:endParaRPr>
          </a:p>
        </p:txBody>
      </p:sp>
      <p:sp>
        <p:nvSpPr>
          <p:cNvPr id="31" name="Right Arrow 30"/>
          <p:cNvSpPr/>
          <p:nvPr/>
        </p:nvSpPr>
        <p:spPr>
          <a:xfrm rot="2049098">
            <a:off x="5559423" y="1786153"/>
            <a:ext cx="600048" cy="106900"/>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ight Arrow 32"/>
          <p:cNvSpPr/>
          <p:nvPr/>
        </p:nvSpPr>
        <p:spPr>
          <a:xfrm rot="19785300">
            <a:off x="5566195" y="2348709"/>
            <a:ext cx="600048" cy="106900"/>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ight Arrow 33"/>
          <p:cNvSpPr/>
          <p:nvPr/>
        </p:nvSpPr>
        <p:spPr>
          <a:xfrm>
            <a:off x="5580112" y="908720"/>
            <a:ext cx="600048" cy="106900"/>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ight Arrow 34"/>
          <p:cNvSpPr/>
          <p:nvPr/>
        </p:nvSpPr>
        <p:spPr>
          <a:xfrm>
            <a:off x="5220072" y="3717032"/>
            <a:ext cx="600048" cy="106900"/>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p:cNvSpPr txBox="1"/>
          <p:nvPr/>
        </p:nvSpPr>
        <p:spPr>
          <a:xfrm>
            <a:off x="179512" y="4725144"/>
            <a:ext cx="8783430" cy="646331"/>
          </a:xfrm>
          <a:prstGeom prst="rect">
            <a:avLst/>
          </a:prstGeom>
          <a:noFill/>
        </p:spPr>
        <p:txBody>
          <a:bodyPr wrap="none" rtlCol="0">
            <a:spAutoFit/>
          </a:bodyPr>
          <a:lstStyle/>
          <a:p>
            <a:r>
              <a:rPr lang="en-GB" dirty="0" err="1" smtClean="0">
                <a:latin typeface="Times New Roman" pitchFamily="18" charset="0"/>
                <a:cs typeface="Times New Roman" pitchFamily="18" charset="0"/>
              </a:rPr>
              <a:t>Tutte</a:t>
            </a:r>
            <a:r>
              <a:rPr lang="en-GB" dirty="0" smtClean="0">
                <a:latin typeface="Times New Roman" pitchFamily="18" charset="0"/>
                <a:cs typeface="Times New Roman" pitchFamily="18" charset="0"/>
              </a:rPr>
              <a:t> le </a:t>
            </a:r>
            <a:r>
              <a:rPr lang="en-GB" dirty="0" err="1" smtClean="0">
                <a:latin typeface="Times New Roman" pitchFamily="18" charset="0"/>
                <a:cs typeface="Times New Roman" pitchFamily="18" charset="0"/>
              </a:rPr>
              <a:t>frasi</a:t>
            </a:r>
            <a:r>
              <a:rPr lang="en-GB" dirty="0" smtClean="0">
                <a:latin typeface="Times New Roman" pitchFamily="18" charset="0"/>
                <a:cs typeface="Times New Roman" pitchFamily="18" charset="0"/>
              </a:rPr>
              <a:t> in (1-4) </a:t>
            </a:r>
            <a:r>
              <a:rPr lang="en-GB" dirty="0" err="1" smtClean="0">
                <a:latin typeface="Times New Roman" pitchFamily="18" charset="0"/>
                <a:cs typeface="Times New Roman" pitchFamily="18" charset="0"/>
              </a:rPr>
              <a:t>sono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grammaticali</a:t>
            </a:r>
            <a:r>
              <a:rPr lang="en-GB" dirty="0" smtClean="0">
                <a:latin typeface="Times New Roman" pitchFamily="18" charset="0"/>
                <a:cs typeface="Times New Roman" pitchFamily="18" charset="0"/>
              </a:rPr>
              <a:t>. La </a:t>
            </a:r>
            <a:r>
              <a:rPr lang="en-GB" dirty="0" err="1" smtClean="0">
                <a:latin typeface="Times New Roman" pitchFamily="18" charset="0"/>
                <a:cs typeface="Times New Roman" pitchFamily="18" charset="0"/>
              </a:rPr>
              <a:t>variazione</a:t>
            </a:r>
            <a:r>
              <a:rPr lang="en-GB" dirty="0" smtClean="0">
                <a:latin typeface="Times New Roman" pitchFamily="18" charset="0"/>
                <a:cs typeface="Times New Roman" pitchFamily="18" charset="0"/>
              </a:rPr>
              <a:t> e </a:t>
            </a:r>
            <a:r>
              <a:rPr lang="en-GB" dirty="0" err="1" smtClean="0">
                <a:latin typeface="Times New Roman" pitchFamily="18" charset="0"/>
                <a:cs typeface="Times New Roman" pitchFamily="18" charset="0"/>
              </a:rPr>
              <a:t>l’uso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della</a:t>
            </a:r>
            <a:r>
              <a:rPr lang="en-GB" dirty="0" smtClean="0">
                <a:latin typeface="Times New Roman" pitchFamily="18" charset="0"/>
                <a:cs typeface="Times New Roman" pitchFamily="18" charset="0"/>
              </a:rPr>
              <a:t> lingua </a:t>
            </a:r>
            <a:r>
              <a:rPr lang="en-GB" dirty="0" err="1" smtClean="0">
                <a:latin typeface="Times New Roman" pitchFamily="18" charset="0"/>
                <a:cs typeface="Times New Roman" pitchFamily="18" charset="0"/>
              </a:rPr>
              <a:t>dipendono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dal</a:t>
            </a:r>
            <a:endParaRPr lang="en-GB" dirty="0" smtClean="0">
              <a:latin typeface="Times New Roman" pitchFamily="18" charset="0"/>
              <a:cs typeface="Times New Roman" pitchFamily="18" charset="0"/>
            </a:endParaRPr>
          </a:p>
          <a:p>
            <a:r>
              <a:rPr lang="en-GB" b="1" cap="small" dirty="0" err="1" smtClean="0">
                <a:solidFill>
                  <a:srgbClr val="FF0000"/>
                </a:solidFill>
                <a:latin typeface="Times New Roman" pitchFamily="18" charset="0"/>
                <a:cs typeface="Times New Roman" pitchFamily="18" charset="0"/>
              </a:rPr>
              <a:t>contesto</a:t>
            </a:r>
            <a:r>
              <a:rPr lang="en-GB" dirty="0" smtClean="0">
                <a:latin typeface="Times New Roman" pitchFamily="18" charset="0"/>
                <a:cs typeface="Times New Roman" pitchFamily="18" charset="0"/>
              </a:rPr>
              <a:t>. Il </a:t>
            </a:r>
            <a:r>
              <a:rPr lang="en-GB" dirty="0" err="1" smtClean="0">
                <a:latin typeface="Times New Roman" pitchFamily="18" charset="0"/>
                <a:cs typeface="Times New Roman" pitchFamily="18" charset="0"/>
              </a:rPr>
              <a:t>contesto</a:t>
            </a:r>
            <a:r>
              <a:rPr lang="en-GB" dirty="0" smtClean="0">
                <a:latin typeface="Times New Roman" pitchFamily="18" charset="0"/>
                <a:cs typeface="Times New Roman" pitchFamily="18" charset="0"/>
              </a:rPr>
              <a:t> genera </a:t>
            </a:r>
            <a:r>
              <a:rPr lang="en-GB" dirty="0" err="1" smtClean="0">
                <a:latin typeface="Times New Roman" pitchFamily="18" charset="0"/>
                <a:cs typeface="Times New Roman" pitchFamily="18" charset="0"/>
              </a:rPr>
              <a:t>il</a:t>
            </a:r>
            <a:r>
              <a:rPr lang="en-GB" dirty="0" smtClean="0">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discorso</a:t>
            </a:r>
            <a:r>
              <a:rPr lang="en-GB" dirty="0" smtClean="0">
                <a:latin typeface="Times New Roman" pitchFamily="18" charset="0"/>
                <a:cs typeface="Times New Roman" pitchFamily="18" charset="0"/>
              </a:rPr>
              <a:t>. Il </a:t>
            </a:r>
            <a:r>
              <a:rPr lang="en-GB" dirty="0" err="1" smtClean="0">
                <a:latin typeface="Times New Roman" pitchFamily="18" charset="0"/>
                <a:cs typeface="Times New Roman" pitchFamily="18" charset="0"/>
              </a:rPr>
              <a:t>discorso</a:t>
            </a:r>
            <a:r>
              <a:rPr lang="en-GB" dirty="0" smtClean="0">
                <a:latin typeface="Times New Roman" pitchFamily="18" charset="0"/>
                <a:cs typeface="Times New Roman" pitchFamily="18" charset="0"/>
              </a:rPr>
              <a:t> genera la </a:t>
            </a:r>
            <a:r>
              <a:rPr lang="en-GB" b="1" cap="small" dirty="0" err="1" smtClean="0">
                <a:solidFill>
                  <a:srgbClr val="FF0000"/>
                </a:solidFill>
                <a:latin typeface="Times New Roman" pitchFamily="18" charset="0"/>
                <a:cs typeface="Times New Roman" pitchFamily="18" charset="0"/>
              </a:rPr>
              <a:t>struttura</a:t>
            </a:r>
            <a:r>
              <a:rPr lang="en-GB" b="1" cap="small" dirty="0" smtClean="0">
                <a:solidFill>
                  <a:srgbClr val="FF0000"/>
                </a:solidFill>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informativa</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
        <p:nvSpPr>
          <p:cNvPr id="39" name="TextBox 38"/>
          <p:cNvSpPr txBox="1"/>
          <p:nvPr/>
        </p:nvSpPr>
        <p:spPr>
          <a:xfrm>
            <a:off x="395536" y="5517232"/>
            <a:ext cx="1224136" cy="369332"/>
          </a:xfrm>
          <a:prstGeom prst="rect">
            <a:avLst/>
          </a:prstGeom>
          <a:noFill/>
          <a:ln>
            <a:solidFill>
              <a:schemeClr val="tx2"/>
            </a:solidFill>
          </a:ln>
        </p:spPr>
        <p:txBody>
          <a:bodyPr wrap="square" rtlCol="0">
            <a:spAutoFit/>
          </a:bodyPr>
          <a:lstStyle/>
          <a:p>
            <a:r>
              <a:rPr lang="en-GB" b="1" cap="small" dirty="0" err="1" smtClean="0">
                <a:latin typeface="Times New Roman" pitchFamily="18" charset="0"/>
                <a:cs typeface="Times New Roman" pitchFamily="18" charset="0"/>
              </a:rPr>
              <a:t>contesto</a:t>
            </a:r>
            <a:endParaRPr lang="en-GB" b="1" cap="small" dirty="0" smtClean="0">
              <a:latin typeface="Times New Roman" pitchFamily="18" charset="0"/>
              <a:cs typeface="Times New Roman" pitchFamily="18" charset="0"/>
            </a:endParaRPr>
          </a:p>
        </p:txBody>
      </p:sp>
      <p:sp>
        <p:nvSpPr>
          <p:cNvPr id="40" name="TextBox 39"/>
          <p:cNvSpPr txBox="1"/>
          <p:nvPr/>
        </p:nvSpPr>
        <p:spPr>
          <a:xfrm>
            <a:off x="2267744" y="5517232"/>
            <a:ext cx="1149674" cy="369332"/>
          </a:xfrm>
          <a:prstGeom prst="rect">
            <a:avLst/>
          </a:prstGeom>
          <a:noFill/>
          <a:ln>
            <a:solidFill>
              <a:schemeClr val="tx2"/>
            </a:solidFill>
          </a:ln>
        </p:spPr>
        <p:txBody>
          <a:bodyPr wrap="none" rtlCol="0">
            <a:spAutoFit/>
          </a:bodyPr>
          <a:lstStyle/>
          <a:p>
            <a:r>
              <a:rPr lang="en-GB" b="1" cap="small" dirty="0" err="1" smtClean="0">
                <a:latin typeface="Times New Roman" pitchFamily="18" charset="0"/>
                <a:cs typeface="Times New Roman" pitchFamily="18" charset="0"/>
              </a:rPr>
              <a:t>discorso</a:t>
            </a:r>
            <a:endParaRPr lang="en-GB" b="1" cap="small" dirty="0">
              <a:latin typeface="Times New Roman" pitchFamily="18" charset="0"/>
              <a:cs typeface="Times New Roman" pitchFamily="18" charset="0"/>
            </a:endParaRPr>
          </a:p>
        </p:txBody>
      </p:sp>
      <p:sp>
        <p:nvSpPr>
          <p:cNvPr id="41" name="TextBox 40"/>
          <p:cNvSpPr txBox="1"/>
          <p:nvPr/>
        </p:nvSpPr>
        <p:spPr>
          <a:xfrm>
            <a:off x="4139952" y="5517232"/>
            <a:ext cx="2696957" cy="369332"/>
          </a:xfrm>
          <a:prstGeom prst="rect">
            <a:avLst/>
          </a:prstGeom>
          <a:noFill/>
          <a:ln>
            <a:solidFill>
              <a:schemeClr val="tx2"/>
            </a:solidFill>
          </a:ln>
        </p:spPr>
        <p:txBody>
          <a:bodyPr wrap="none" rtlCol="0">
            <a:spAutoFit/>
          </a:bodyPr>
          <a:lstStyle/>
          <a:p>
            <a:r>
              <a:rPr lang="en-GB" b="1" cap="small" dirty="0" err="1" smtClean="0">
                <a:latin typeface="Times New Roman" pitchFamily="18" charset="0"/>
                <a:cs typeface="Times New Roman" pitchFamily="18" charset="0"/>
              </a:rPr>
              <a:t>struttura</a:t>
            </a:r>
            <a:r>
              <a:rPr lang="en-GB" b="1" cap="small" dirty="0" smtClean="0">
                <a:latin typeface="Times New Roman" pitchFamily="18" charset="0"/>
                <a:cs typeface="Times New Roman" pitchFamily="18" charset="0"/>
              </a:rPr>
              <a:t> </a:t>
            </a:r>
            <a:r>
              <a:rPr lang="en-GB" b="1" cap="small" dirty="0" err="1" smtClean="0">
                <a:latin typeface="Times New Roman" pitchFamily="18" charset="0"/>
                <a:cs typeface="Times New Roman" pitchFamily="18" charset="0"/>
              </a:rPr>
              <a:t>informativa</a:t>
            </a:r>
            <a:endParaRPr lang="en-GB" b="1" cap="small" dirty="0">
              <a:latin typeface="Times New Roman" pitchFamily="18" charset="0"/>
              <a:cs typeface="Times New Roman" pitchFamily="18" charset="0"/>
            </a:endParaRPr>
          </a:p>
        </p:txBody>
      </p:sp>
      <p:sp>
        <p:nvSpPr>
          <p:cNvPr id="42" name="Right Arrow 41"/>
          <p:cNvSpPr/>
          <p:nvPr/>
        </p:nvSpPr>
        <p:spPr>
          <a:xfrm>
            <a:off x="1763688" y="5589240"/>
            <a:ext cx="360040" cy="216024"/>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ight Arrow 42"/>
          <p:cNvSpPr/>
          <p:nvPr/>
        </p:nvSpPr>
        <p:spPr>
          <a:xfrm>
            <a:off x="3563888" y="5589240"/>
            <a:ext cx="360040" cy="216024"/>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TextBox 44"/>
          <p:cNvSpPr txBox="1"/>
          <p:nvPr/>
        </p:nvSpPr>
        <p:spPr>
          <a:xfrm>
            <a:off x="7524328" y="5517232"/>
            <a:ext cx="788999" cy="369332"/>
          </a:xfrm>
          <a:prstGeom prst="rect">
            <a:avLst/>
          </a:prstGeom>
          <a:solidFill>
            <a:srgbClr val="FFFF00"/>
          </a:solidFill>
          <a:ln>
            <a:solidFill>
              <a:srgbClr val="FF0000"/>
            </a:solidFill>
          </a:ln>
        </p:spPr>
        <p:txBody>
          <a:bodyPr wrap="none" rtlCol="0">
            <a:spAutoFit/>
          </a:bodyPr>
          <a:lstStyle/>
          <a:p>
            <a:r>
              <a:rPr lang="en-GB" b="1" cap="small" dirty="0" err="1" smtClean="0">
                <a:latin typeface="Times New Roman" pitchFamily="18" charset="0"/>
                <a:cs typeface="Times New Roman" pitchFamily="18" charset="0"/>
              </a:rPr>
              <a:t>frase</a:t>
            </a:r>
            <a:endParaRPr lang="en-GB" b="1" cap="small" dirty="0">
              <a:latin typeface="Times New Roman" pitchFamily="18" charset="0"/>
              <a:cs typeface="Times New Roman" pitchFamily="18" charset="0"/>
            </a:endParaRPr>
          </a:p>
        </p:txBody>
      </p:sp>
      <p:sp>
        <p:nvSpPr>
          <p:cNvPr id="46" name="Right Arrow 45"/>
          <p:cNvSpPr/>
          <p:nvPr/>
        </p:nvSpPr>
        <p:spPr>
          <a:xfrm>
            <a:off x="7020272" y="5589240"/>
            <a:ext cx="360040" cy="216024"/>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p:cNvSpPr txBox="1"/>
          <p:nvPr/>
        </p:nvSpPr>
        <p:spPr>
          <a:xfrm>
            <a:off x="2987824" y="6237312"/>
            <a:ext cx="2661562" cy="369332"/>
          </a:xfrm>
          <a:prstGeom prst="rect">
            <a:avLst/>
          </a:prstGeom>
          <a:noFill/>
          <a:ln>
            <a:solidFill>
              <a:srgbClr val="FF0000"/>
            </a:solidFill>
          </a:ln>
        </p:spPr>
        <p:txBody>
          <a:bodyPr wrap="none" rtlCol="0">
            <a:spAutoFit/>
          </a:bodyPr>
          <a:lstStyle/>
          <a:p>
            <a:r>
              <a:rPr lang="en-GB" b="1" cap="small" dirty="0" err="1" smtClean="0">
                <a:latin typeface="Times New Roman" pitchFamily="18" charset="0"/>
                <a:cs typeface="Times New Roman" pitchFamily="18" charset="0"/>
              </a:rPr>
              <a:t>variazione</a:t>
            </a:r>
            <a:r>
              <a:rPr lang="en-GB" b="1" cap="small" dirty="0" smtClean="0">
                <a:latin typeface="Times New Roman" pitchFamily="18" charset="0"/>
                <a:cs typeface="Times New Roman" pitchFamily="18" charset="0"/>
              </a:rPr>
              <a:t> </a:t>
            </a:r>
            <a:r>
              <a:rPr lang="en-GB" b="1" cap="small" dirty="0" err="1" smtClean="0">
                <a:latin typeface="Times New Roman" pitchFamily="18" charset="0"/>
                <a:cs typeface="Times New Roman" pitchFamily="18" charset="0"/>
              </a:rPr>
              <a:t>linguistica</a:t>
            </a:r>
            <a:endParaRPr lang="en-GB" b="1" cap="small" dirty="0">
              <a:latin typeface="Times New Roman" pitchFamily="18" charset="0"/>
              <a:cs typeface="Times New Roman" pitchFamily="18" charset="0"/>
            </a:endParaRPr>
          </a:p>
        </p:txBody>
      </p:sp>
      <p:sp>
        <p:nvSpPr>
          <p:cNvPr id="48" name="Right Brace 47"/>
          <p:cNvSpPr/>
          <p:nvPr/>
        </p:nvSpPr>
        <p:spPr>
          <a:xfrm rot="5400000">
            <a:off x="4139952" y="2060848"/>
            <a:ext cx="360040" cy="8136904"/>
          </a:xfrm>
          <a:prstGeom prst="rightBrace">
            <a:avLst>
              <a:gd name="adj1" fmla="val 8333"/>
              <a:gd name="adj2" fmla="val 50000"/>
            </a:avLst>
          </a:prstGeom>
          <a:solidFill>
            <a:schemeClr val="bg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additive="base">
                                        <p:cTn id="29" dur="500" fill="hold"/>
                                        <p:tgtEl>
                                          <p:spTgt spid="20"/>
                                        </p:tgtEl>
                                        <p:attrNameLst>
                                          <p:attrName>ppt_x</p:attrName>
                                        </p:attrNameLst>
                                      </p:cBhvr>
                                      <p:tavLst>
                                        <p:tav tm="0">
                                          <p:val>
                                            <p:strVal val="#ppt_x"/>
                                          </p:val>
                                        </p:tav>
                                        <p:tav tm="100000">
                                          <p:val>
                                            <p:strVal val="#ppt_x"/>
                                          </p:val>
                                        </p:tav>
                                      </p:tavLst>
                                    </p:anim>
                                    <p:anim calcmode="lin" valueType="num">
                                      <p:cBhvr additive="base">
                                        <p:cTn id="3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additive="base">
                                        <p:cTn id="39" dur="500" fill="hold"/>
                                        <p:tgtEl>
                                          <p:spTgt spid="28"/>
                                        </p:tgtEl>
                                        <p:attrNameLst>
                                          <p:attrName>ppt_x</p:attrName>
                                        </p:attrNameLst>
                                      </p:cBhvr>
                                      <p:tavLst>
                                        <p:tav tm="0">
                                          <p:val>
                                            <p:strVal val="#ppt_x"/>
                                          </p:val>
                                        </p:tav>
                                        <p:tav tm="100000">
                                          <p:val>
                                            <p:strVal val="#ppt_x"/>
                                          </p:val>
                                        </p:tav>
                                      </p:tavLst>
                                    </p:anim>
                                    <p:anim calcmode="lin" valueType="num">
                                      <p:cBhvr additive="base">
                                        <p:cTn id="4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additive="base">
                                        <p:cTn id="45" dur="500" fill="hold"/>
                                        <p:tgtEl>
                                          <p:spTgt spid="25"/>
                                        </p:tgtEl>
                                        <p:attrNameLst>
                                          <p:attrName>ppt_x</p:attrName>
                                        </p:attrNameLst>
                                      </p:cBhvr>
                                      <p:tavLst>
                                        <p:tav tm="0">
                                          <p:val>
                                            <p:strVal val="#ppt_x"/>
                                          </p:val>
                                        </p:tav>
                                        <p:tav tm="100000">
                                          <p:val>
                                            <p:strVal val="#ppt_x"/>
                                          </p:val>
                                        </p:tav>
                                      </p:tavLst>
                                    </p:anim>
                                    <p:anim calcmode="lin" valueType="num">
                                      <p:cBhvr additive="base">
                                        <p:cTn id="4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9" presetClass="entr" presetSubtype="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1000" fill="hold"/>
                                        <p:tgtEl>
                                          <p:spTgt spid="21"/>
                                        </p:tgtEl>
                                        <p:attrNameLst>
                                          <p:attrName>ppt_x</p:attrName>
                                        </p:attrNameLst>
                                      </p:cBhvr>
                                      <p:tavLst>
                                        <p:tav tm="0">
                                          <p:val>
                                            <p:strVal val="#ppt_x-.2"/>
                                          </p:val>
                                        </p:tav>
                                        <p:tav tm="100000">
                                          <p:val>
                                            <p:strVal val="#ppt_x"/>
                                          </p:val>
                                        </p:tav>
                                      </p:tavLst>
                                    </p:anim>
                                    <p:anim calcmode="lin" valueType="num">
                                      <p:cBhvr>
                                        <p:cTn id="64"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65" dur="1000"/>
                                        <p:tgtEl>
                                          <p:spTgt spid="21"/>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22"/>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23"/>
                                        </p:tgtEl>
                                        <p:attrNameLst>
                                          <p:attrName>style.visibility</p:attrName>
                                        </p:attrNameLst>
                                      </p:cBhvr>
                                      <p:to>
                                        <p:strVal val="visible"/>
                                      </p:to>
                                    </p:set>
                                    <p:anim calcmode="lin" valueType="num">
                                      <p:cBhvr additive="base">
                                        <p:cTn id="74" dur="500" fill="hold"/>
                                        <p:tgtEl>
                                          <p:spTgt spid="23"/>
                                        </p:tgtEl>
                                        <p:attrNameLst>
                                          <p:attrName>ppt_x</p:attrName>
                                        </p:attrNameLst>
                                      </p:cBhvr>
                                      <p:tavLst>
                                        <p:tav tm="0">
                                          <p:val>
                                            <p:strVal val="#ppt_x"/>
                                          </p:val>
                                        </p:tav>
                                        <p:tav tm="100000">
                                          <p:val>
                                            <p:strVal val="#ppt_x"/>
                                          </p:val>
                                        </p:tav>
                                      </p:tavLst>
                                    </p:anim>
                                    <p:anim calcmode="lin" valueType="num">
                                      <p:cBhvr additive="base">
                                        <p:cTn id="75"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29"/>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35"/>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36"/>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39"/>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2" presetClass="entr" presetSubtype="8" fill="hold" grpId="0" nodeType="clickEffect">
                                  <p:stCondLst>
                                    <p:cond delay="0"/>
                                  </p:stCondLst>
                                  <p:childTnLst>
                                    <p:set>
                                      <p:cBhvr>
                                        <p:cTn id="95" dur="1" fill="hold">
                                          <p:stCondLst>
                                            <p:cond delay="0"/>
                                          </p:stCondLst>
                                        </p:cTn>
                                        <p:tgtEl>
                                          <p:spTgt spid="42"/>
                                        </p:tgtEl>
                                        <p:attrNameLst>
                                          <p:attrName>style.visibility</p:attrName>
                                        </p:attrNameLst>
                                      </p:cBhvr>
                                      <p:to>
                                        <p:strVal val="visible"/>
                                      </p:to>
                                    </p:set>
                                    <p:anim calcmode="lin" valueType="num">
                                      <p:cBhvr additive="base">
                                        <p:cTn id="96" dur="500" fill="hold"/>
                                        <p:tgtEl>
                                          <p:spTgt spid="42"/>
                                        </p:tgtEl>
                                        <p:attrNameLst>
                                          <p:attrName>ppt_x</p:attrName>
                                        </p:attrNameLst>
                                      </p:cBhvr>
                                      <p:tavLst>
                                        <p:tav tm="0">
                                          <p:val>
                                            <p:strVal val="0-#ppt_w/2"/>
                                          </p:val>
                                        </p:tav>
                                        <p:tav tm="100000">
                                          <p:val>
                                            <p:strVal val="#ppt_x"/>
                                          </p:val>
                                        </p:tav>
                                      </p:tavLst>
                                    </p:anim>
                                    <p:anim calcmode="lin" valueType="num">
                                      <p:cBhvr additive="base">
                                        <p:cTn id="97" dur="500" fill="hold"/>
                                        <p:tgtEl>
                                          <p:spTgt spid="42"/>
                                        </p:tgtEl>
                                        <p:attrNameLst>
                                          <p:attrName>ppt_y</p:attrName>
                                        </p:attrNameLst>
                                      </p:cBhvr>
                                      <p:tavLst>
                                        <p:tav tm="0">
                                          <p:val>
                                            <p:strVal val="#ppt_y"/>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1" presetClass="entr" presetSubtype="0" fill="hold" grpId="0" nodeType="clickEffect">
                                  <p:stCondLst>
                                    <p:cond delay="0"/>
                                  </p:stCondLst>
                                  <p:childTnLst>
                                    <p:set>
                                      <p:cBhvr>
                                        <p:cTn id="101" dur="1" fill="hold">
                                          <p:stCondLst>
                                            <p:cond delay="0"/>
                                          </p:stCondLst>
                                        </p:cTn>
                                        <p:tgtEl>
                                          <p:spTgt spid="40"/>
                                        </p:tgtEl>
                                        <p:attrNameLst>
                                          <p:attrName>style.visibility</p:attrName>
                                        </p:attrNameLst>
                                      </p:cBhvr>
                                      <p:to>
                                        <p:strVal val="visible"/>
                                      </p:to>
                                    </p:set>
                                  </p:childTnLst>
                                </p:cTn>
                              </p:par>
                            </p:childTnLst>
                          </p:cTn>
                        </p:par>
                      </p:childTnLst>
                    </p:cTn>
                  </p:par>
                  <p:par>
                    <p:cTn id="102" fill="hold">
                      <p:stCondLst>
                        <p:cond delay="indefinite"/>
                      </p:stCondLst>
                      <p:childTnLst>
                        <p:par>
                          <p:cTn id="103" fill="hold">
                            <p:stCondLst>
                              <p:cond delay="0"/>
                            </p:stCondLst>
                            <p:childTnLst>
                              <p:par>
                                <p:cTn id="104" presetID="2" presetClass="entr" presetSubtype="8" fill="hold" grpId="0" nodeType="clickEffect">
                                  <p:stCondLst>
                                    <p:cond delay="0"/>
                                  </p:stCondLst>
                                  <p:childTnLst>
                                    <p:set>
                                      <p:cBhvr>
                                        <p:cTn id="105" dur="1" fill="hold">
                                          <p:stCondLst>
                                            <p:cond delay="0"/>
                                          </p:stCondLst>
                                        </p:cTn>
                                        <p:tgtEl>
                                          <p:spTgt spid="43"/>
                                        </p:tgtEl>
                                        <p:attrNameLst>
                                          <p:attrName>style.visibility</p:attrName>
                                        </p:attrNameLst>
                                      </p:cBhvr>
                                      <p:to>
                                        <p:strVal val="visible"/>
                                      </p:to>
                                    </p:set>
                                    <p:anim calcmode="lin" valueType="num">
                                      <p:cBhvr additive="base">
                                        <p:cTn id="106" dur="500" fill="hold"/>
                                        <p:tgtEl>
                                          <p:spTgt spid="43"/>
                                        </p:tgtEl>
                                        <p:attrNameLst>
                                          <p:attrName>ppt_x</p:attrName>
                                        </p:attrNameLst>
                                      </p:cBhvr>
                                      <p:tavLst>
                                        <p:tav tm="0">
                                          <p:val>
                                            <p:strVal val="0-#ppt_w/2"/>
                                          </p:val>
                                        </p:tav>
                                        <p:tav tm="100000">
                                          <p:val>
                                            <p:strVal val="#ppt_x"/>
                                          </p:val>
                                        </p:tav>
                                      </p:tavLst>
                                    </p:anim>
                                    <p:anim calcmode="lin" valueType="num">
                                      <p:cBhvr additive="base">
                                        <p:cTn id="107" dur="500" fill="hold"/>
                                        <p:tgtEl>
                                          <p:spTgt spid="43"/>
                                        </p:tgtEl>
                                        <p:attrNameLst>
                                          <p:attrName>ppt_y</p:attrName>
                                        </p:attrNameLst>
                                      </p:cBhvr>
                                      <p:tavLst>
                                        <p:tav tm="0">
                                          <p:val>
                                            <p:strVal val="#ppt_y"/>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2" presetClass="entr" presetSubtype="8" fill="hold" grpId="0" nodeType="clickEffect">
                                  <p:stCondLst>
                                    <p:cond delay="0"/>
                                  </p:stCondLst>
                                  <p:childTnLst>
                                    <p:set>
                                      <p:cBhvr>
                                        <p:cTn id="111" dur="1" fill="hold">
                                          <p:stCondLst>
                                            <p:cond delay="0"/>
                                          </p:stCondLst>
                                        </p:cTn>
                                        <p:tgtEl>
                                          <p:spTgt spid="41"/>
                                        </p:tgtEl>
                                        <p:attrNameLst>
                                          <p:attrName>style.visibility</p:attrName>
                                        </p:attrNameLst>
                                      </p:cBhvr>
                                      <p:to>
                                        <p:strVal val="visible"/>
                                      </p:to>
                                    </p:set>
                                    <p:anim calcmode="lin" valueType="num">
                                      <p:cBhvr additive="base">
                                        <p:cTn id="112" dur="500" fill="hold"/>
                                        <p:tgtEl>
                                          <p:spTgt spid="41"/>
                                        </p:tgtEl>
                                        <p:attrNameLst>
                                          <p:attrName>ppt_x</p:attrName>
                                        </p:attrNameLst>
                                      </p:cBhvr>
                                      <p:tavLst>
                                        <p:tav tm="0">
                                          <p:val>
                                            <p:strVal val="0-#ppt_w/2"/>
                                          </p:val>
                                        </p:tav>
                                        <p:tav tm="100000">
                                          <p:val>
                                            <p:strVal val="#ppt_x"/>
                                          </p:val>
                                        </p:tav>
                                      </p:tavLst>
                                    </p:anim>
                                    <p:anim calcmode="lin" valueType="num">
                                      <p:cBhvr additive="base">
                                        <p:cTn id="113" dur="500" fill="hold"/>
                                        <p:tgtEl>
                                          <p:spTgt spid="41"/>
                                        </p:tgtEl>
                                        <p:attrNameLst>
                                          <p:attrName>ppt_y</p:attrName>
                                        </p:attrNameLst>
                                      </p:cBhvr>
                                      <p:tavLst>
                                        <p:tav tm="0">
                                          <p:val>
                                            <p:strVal val="#ppt_y"/>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1" nodeType="clickEffect">
                                  <p:stCondLst>
                                    <p:cond delay="0"/>
                                  </p:stCondLst>
                                  <p:childTnLst>
                                    <p:set>
                                      <p:cBhvr>
                                        <p:cTn id="117" dur="1" fill="hold">
                                          <p:stCondLst>
                                            <p:cond delay="0"/>
                                          </p:stCondLst>
                                        </p:cTn>
                                        <p:tgtEl>
                                          <p:spTgt spid="41"/>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2" presetClass="entr" presetSubtype="8" fill="hold" grpId="0" nodeType="clickEffect">
                                  <p:stCondLst>
                                    <p:cond delay="0"/>
                                  </p:stCondLst>
                                  <p:childTnLst>
                                    <p:set>
                                      <p:cBhvr>
                                        <p:cTn id="121" dur="1" fill="hold">
                                          <p:stCondLst>
                                            <p:cond delay="0"/>
                                          </p:stCondLst>
                                        </p:cTn>
                                        <p:tgtEl>
                                          <p:spTgt spid="46"/>
                                        </p:tgtEl>
                                        <p:attrNameLst>
                                          <p:attrName>style.visibility</p:attrName>
                                        </p:attrNameLst>
                                      </p:cBhvr>
                                      <p:to>
                                        <p:strVal val="visible"/>
                                      </p:to>
                                    </p:set>
                                    <p:anim calcmode="lin" valueType="num">
                                      <p:cBhvr additive="base">
                                        <p:cTn id="122" dur="500" fill="hold"/>
                                        <p:tgtEl>
                                          <p:spTgt spid="46"/>
                                        </p:tgtEl>
                                        <p:attrNameLst>
                                          <p:attrName>ppt_x</p:attrName>
                                        </p:attrNameLst>
                                      </p:cBhvr>
                                      <p:tavLst>
                                        <p:tav tm="0">
                                          <p:val>
                                            <p:strVal val="0-#ppt_w/2"/>
                                          </p:val>
                                        </p:tav>
                                        <p:tav tm="100000">
                                          <p:val>
                                            <p:strVal val="#ppt_x"/>
                                          </p:val>
                                        </p:tav>
                                      </p:tavLst>
                                    </p:anim>
                                    <p:anim calcmode="lin" valueType="num">
                                      <p:cBhvr additive="base">
                                        <p:cTn id="123" dur="500" fill="hold"/>
                                        <p:tgtEl>
                                          <p:spTgt spid="46"/>
                                        </p:tgtEl>
                                        <p:attrNameLst>
                                          <p:attrName>ppt_y</p:attrName>
                                        </p:attrNameLst>
                                      </p:cBhvr>
                                      <p:tavLst>
                                        <p:tav tm="0">
                                          <p:val>
                                            <p:strVal val="#ppt_y"/>
                                          </p:val>
                                        </p:tav>
                                        <p:tav tm="100000">
                                          <p:val>
                                            <p:strVal val="#ppt_y"/>
                                          </p:val>
                                        </p:tav>
                                      </p:tavLst>
                                    </p:anim>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45"/>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48"/>
                                        </p:tgtEl>
                                        <p:attrNameLst>
                                          <p:attrName>style.visibility</p:attrName>
                                        </p:attrNameLst>
                                      </p:cBhvr>
                                      <p:to>
                                        <p:strVal val="visible"/>
                                      </p:to>
                                    </p:set>
                                  </p:childTnLst>
                                </p:cTn>
                              </p:par>
                            </p:childTnLst>
                          </p:cTn>
                        </p:par>
                      </p:childTnLst>
                    </p:cTn>
                  </p:par>
                  <p:par>
                    <p:cTn id="132" fill="hold">
                      <p:stCondLst>
                        <p:cond delay="indefinite"/>
                      </p:stCondLst>
                      <p:childTnLst>
                        <p:par>
                          <p:cTn id="133" fill="hold">
                            <p:stCondLst>
                              <p:cond delay="0"/>
                            </p:stCondLst>
                            <p:childTnLst>
                              <p:par>
                                <p:cTn id="134" presetID="1" presetClass="entr" presetSubtype="0" fill="hold" grpId="0" nodeType="clickEffect">
                                  <p:stCondLst>
                                    <p:cond delay="0"/>
                                  </p:stCondLst>
                                  <p:childTnLst>
                                    <p:set>
                                      <p:cBhvr>
                                        <p:cTn id="135"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2" grpId="0"/>
      <p:bldP spid="23" grpId="0"/>
      <p:bldP spid="24" grpId="0"/>
      <p:bldP spid="25" grpId="0"/>
      <p:bldP spid="26" grpId="0" animBg="1"/>
      <p:bldP spid="27" grpId="0" animBg="1"/>
      <p:bldP spid="28" grpId="0"/>
      <p:bldP spid="29" grpId="0" animBg="1"/>
      <p:bldP spid="21" grpId="0" animBg="1"/>
      <p:bldP spid="31" grpId="0" animBg="1"/>
      <p:bldP spid="33" grpId="0" animBg="1"/>
      <p:bldP spid="34" grpId="0" animBg="1"/>
      <p:bldP spid="35" grpId="0" animBg="1"/>
      <p:bldP spid="36" grpId="0"/>
      <p:bldP spid="39" grpId="0" animBg="1"/>
      <p:bldP spid="40" grpId="0" animBg="1"/>
      <p:bldP spid="41" grpId="0" animBg="1"/>
      <p:bldP spid="41" grpId="1" animBg="1"/>
      <p:bldP spid="42" grpId="0" animBg="1"/>
      <p:bldP spid="43" grpId="0" animBg="1"/>
      <p:bldP spid="45" grpId="0" animBg="1"/>
      <p:bldP spid="46" grpId="0" animBg="1"/>
      <p:bldP spid="47" grpId="0" animBg="1"/>
      <p:bldP spid="4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179512" y="260648"/>
            <a:ext cx="8712968" cy="72008"/>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4" name="TextBox 3"/>
          <p:cNvSpPr txBox="1"/>
          <p:nvPr/>
        </p:nvSpPr>
        <p:spPr>
          <a:xfrm>
            <a:off x="179512" y="5661248"/>
            <a:ext cx="3282309" cy="369332"/>
          </a:xfrm>
          <a:prstGeom prst="rect">
            <a:avLst/>
          </a:prstGeom>
          <a:noFill/>
        </p:spPr>
        <p:txBody>
          <a:bodyPr wrap="none" rtlCol="0">
            <a:spAutoFit/>
          </a:bodyPr>
          <a:lstStyle/>
          <a:p>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Paratassi</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preferita</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all’ipotassi</a:t>
            </a:r>
            <a:endParaRPr lang="en-GB" b="1" dirty="0" smtClean="0">
              <a:solidFill>
                <a:srgbClr val="040AFC"/>
              </a:solidFill>
              <a:latin typeface="Times New Roman" pitchFamily="18" charset="0"/>
              <a:cs typeface="Times New Roman" pitchFamily="18" charset="0"/>
            </a:endParaRPr>
          </a:p>
        </p:txBody>
      </p:sp>
      <p:sp>
        <p:nvSpPr>
          <p:cNvPr id="5" name="TextBox 4"/>
          <p:cNvSpPr txBox="1"/>
          <p:nvPr/>
        </p:nvSpPr>
        <p:spPr>
          <a:xfrm>
            <a:off x="179512" y="1772816"/>
            <a:ext cx="2827056" cy="369332"/>
          </a:xfrm>
          <a:prstGeom prst="rect">
            <a:avLst/>
          </a:prstGeom>
          <a:noFill/>
        </p:spPr>
        <p:txBody>
          <a:bodyPr wrap="none" rtlCol="0">
            <a:spAutoFit/>
          </a:bodyPr>
          <a:lstStyle/>
          <a:p>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Ridondanza</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pronominale</a:t>
            </a:r>
            <a:endParaRPr lang="en-GB" b="1" dirty="0" smtClean="0">
              <a:solidFill>
                <a:srgbClr val="040AFC"/>
              </a:solidFill>
              <a:latin typeface="Times New Roman" pitchFamily="18" charset="0"/>
              <a:cs typeface="Times New Roman" pitchFamily="18" charset="0"/>
            </a:endParaRPr>
          </a:p>
        </p:txBody>
      </p:sp>
      <p:sp>
        <p:nvSpPr>
          <p:cNvPr id="9" name="TextBox 8"/>
          <p:cNvSpPr txBox="1"/>
          <p:nvPr/>
        </p:nvSpPr>
        <p:spPr>
          <a:xfrm>
            <a:off x="179512" y="260648"/>
            <a:ext cx="3994363" cy="369332"/>
          </a:xfrm>
          <a:prstGeom prst="rect">
            <a:avLst/>
          </a:prstGeom>
          <a:noFill/>
        </p:spPr>
        <p:txBody>
          <a:bodyPr wrap="none" rtlCol="0">
            <a:spAutoFit/>
          </a:bodyPr>
          <a:lstStyle/>
          <a:p>
            <a:pPr lvl="0"/>
            <a:r>
              <a:rPr lang="it-IT" b="1" dirty="0" smtClean="0">
                <a:solidFill>
                  <a:srgbClr val="040AFC"/>
                </a:solidFill>
                <a:latin typeface="Times New Roman" pitchFamily="18" charset="0"/>
                <a:cs typeface="Times New Roman" pitchFamily="18" charset="0"/>
              </a:rPr>
              <a:t>▪ Struttura a tema libero (Topic libero)</a:t>
            </a:r>
            <a:endParaRPr lang="en-GB" b="1" dirty="0" smtClean="0">
              <a:solidFill>
                <a:srgbClr val="040AFC"/>
              </a:solidFill>
              <a:latin typeface="Times New Roman" pitchFamily="18" charset="0"/>
              <a:cs typeface="Times New Roman" pitchFamily="18" charset="0"/>
            </a:endParaRPr>
          </a:p>
        </p:txBody>
      </p:sp>
      <p:sp>
        <p:nvSpPr>
          <p:cNvPr id="10" name="TextBox 9"/>
          <p:cNvSpPr txBox="1"/>
          <p:nvPr/>
        </p:nvSpPr>
        <p:spPr>
          <a:xfrm>
            <a:off x="323528" y="548680"/>
            <a:ext cx="4235134" cy="1200329"/>
          </a:xfrm>
          <a:prstGeom prst="rect">
            <a:avLst/>
          </a:prstGeom>
          <a:noFill/>
        </p:spPr>
        <p:txBody>
          <a:bodyPr wrap="none" rtlCol="0">
            <a:spAutoFit/>
          </a:bodyPr>
          <a:lstStyle/>
          <a:p>
            <a:r>
              <a:rPr lang="it-IT" dirty="0" smtClean="0">
                <a:latin typeface="Times New Roman" pitchFamily="18" charset="0"/>
                <a:cs typeface="Times New Roman" pitchFamily="18" charset="0"/>
              </a:rPr>
              <a:t>(7a) </a:t>
            </a:r>
            <a:r>
              <a:rPr lang="it-IT" b="1" dirty="0" smtClean="0">
                <a:solidFill>
                  <a:srgbClr val="040AFC"/>
                </a:solidFill>
                <a:latin typeface="Times New Roman" pitchFamily="18" charset="0"/>
                <a:cs typeface="Times New Roman" pitchFamily="18" charset="0"/>
              </a:rPr>
              <a:t>voialtri nuovi arrivati </a:t>
            </a:r>
            <a:r>
              <a:rPr lang="it-IT" dirty="0" smtClean="0">
                <a:latin typeface="Times New Roman" pitchFamily="18" charset="0"/>
                <a:cs typeface="Times New Roman" pitchFamily="18" charset="0"/>
              </a:rPr>
              <a:t>non ci sarebbe </a:t>
            </a:r>
          </a:p>
          <a:p>
            <a:r>
              <a:rPr lang="it-IT" dirty="0" smtClean="0">
                <a:latin typeface="Times New Roman" pitchFamily="18" charset="0"/>
                <a:cs typeface="Times New Roman" pitchFamily="18" charset="0"/>
              </a:rPr>
              <a:t>        nessuno che faccia il barbiere?</a:t>
            </a:r>
            <a:endParaRPr lang="en-GB" dirty="0" smtClean="0">
              <a:latin typeface="Times New Roman" pitchFamily="18" charset="0"/>
              <a:cs typeface="Times New Roman" pitchFamily="18" charset="0"/>
            </a:endParaRPr>
          </a:p>
          <a:p>
            <a:r>
              <a:rPr lang="it-IT" dirty="0" smtClean="0">
                <a:latin typeface="Times New Roman" pitchFamily="18" charset="0"/>
                <a:cs typeface="Times New Roman" pitchFamily="18" charset="0"/>
              </a:rPr>
              <a:t>(7b) ma io ci ho detto che </a:t>
            </a:r>
            <a:r>
              <a:rPr lang="it-IT" b="1" dirty="0" smtClean="0">
                <a:solidFill>
                  <a:srgbClr val="040AFC"/>
                </a:solidFill>
                <a:latin typeface="Times New Roman" pitchFamily="18" charset="0"/>
                <a:cs typeface="Times New Roman" pitchFamily="18" charset="0"/>
              </a:rPr>
              <a:t>il libro </a:t>
            </a:r>
            <a:r>
              <a:rPr lang="it-IT" dirty="0" smtClean="0">
                <a:latin typeface="Times New Roman" pitchFamily="18" charset="0"/>
                <a:cs typeface="Times New Roman" pitchFamily="18" charset="0"/>
              </a:rPr>
              <a:t>per me </a:t>
            </a:r>
          </a:p>
          <a:p>
            <a:r>
              <a:rPr lang="it-IT" dirty="0" smtClean="0">
                <a:latin typeface="Times New Roman" pitchFamily="18" charset="0"/>
                <a:cs typeface="Times New Roman" pitchFamily="18" charset="0"/>
              </a:rPr>
              <a:t>       ci pensavo me</a:t>
            </a:r>
            <a:endParaRPr lang="en-GB" dirty="0" smtClean="0">
              <a:latin typeface="Times New Roman" pitchFamily="18" charset="0"/>
              <a:cs typeface="Times New Roman" pitchFamily="18" charset="0"/>
            </a:endParaRPr>
          </a:p>
        </p:txBody>
      </p:sp>
      <p:sp>
        <p:nvSpPr>
          <p:cNvPr id="12" name="TextBox 11"/>
          <p:cNvSpPr txBox="1"/>
          <p:nvPr/>
        </p:nvSpPr>
        <p:spPr>
          <a:xfrm>
            <a:off x="4788024" y="548680"/>
            <a:ext cx="3595856" cy="1200329"/>
          </a:xfrm>
          <a:prstGeom prst="rect">
            <a:avLst/>
          </a:prstGeom>
          <a:noFill/>
        </p:spPr>
        <p:txBody>
          <a:bodyPr wrap="none" rtlCol="0">
            <a:spAutoFit/>
          </a:bodyPr>
          <a:lstStyle/>
          <a:p>
            <a:r>
              <a:rPr lang="it-IT" dirty="0" smtClean="0">
                <a:latin typeface="Times New Roman" pitchFamily="18" charset="0"/>
                <a:cs typeface="Times New Roman" pitchFamily="18" charset="0"/>
              </a:rPr>
              <a:t>non ci sarebbe nessuno che faccia il </a:t>
            </a:r>
          </a:p>
          <a:p>
            <a:r>
              <a:rPr lang="it-IT" dirty="0" smtClean="0">
                <a:latin typeface="Times New Roman" pitchFamily="18" charset="0"/>
                <a:cs typeface="Times New Roman" pitchFamily="18" charset="0"/>
              </a:rPr>
              <a:t>barbiere </a:t>
            </a:r>
            <a:r>
              <a:rPr lang="it-IT" b="1" dirty="0" smtClean="0">
                <a:solidFill>
                  <a:srgbClr val="FF0000"/>
                </a:solidFill>
                <a:latin typeface="Times New Roman" pitchFamily="18" charset="0"/>
                <a:cs typeface="Times New Roman" pitchFamily="18" charset="0"/>
              </a:rPr>
              <a:t>tra voialtri nuovi arrivati</a:t>
            </a:r>
            <a:r>
              <a:rPr lang="it-IT" dirty="0" smtClean="0">
                <a:latin typeface="Times New Roman" pitchFamily="18" charset="0"/>
                <a:cs typeface="Times New Roman" pitchFamily="18" charset="0"/>
              </a:rPr>
              <a:t>?</a:t>
            </a:r>
          </a:p>
          <a:p>
            <a:r>
              <a:rPr lang="it-IT" dirty="0" smtClean="0">
                <a:latin typeface="Times New Roman" pitchFamily="18" charset="0"/>
                <a:cs typeface="Times New Roman" pitchFamily="18" charset="0"/>
              </a:rPr>
              <a:t>ma gli/le ho detto che ci pensavo </a:t>
            </a:r>
          </a:p>
          <a:p>
            <a:r>
              <a:rPr lang="it-IT" dirty="0" smtClean="0">
                <a:latin typeface="Times New Roman" pitchFamily="18" charset="0"/>
                <a:cs typeface="Times New Roman" pitchFamily="18" charset="0"/>
              </a:rPr>
              <a:t>io </a:t>
            </a:r>
            <a:r>
              <a:rPr lang="it-IT" b="1" dirty="0" smtClean="0">
                <a:solidFill>
                  <a:srgbClr val="FF0000"/>
                </a:solidFill>
                <a:latin typeface="Times New Roman" pitchFamily="18" charset="0"/>
                <a:cs typeface="Times New Roman" pitchFamily="18" charset="0"/>
              </a:rPr>
              <a:t>al libro</a:t>
            </a:r>
            <a:endParaRPr lang="en-GB" b="1" dirty="0" smtClean="0">
              <a:solidFill>
                <a:srgbClr val="FF0000"/>
              </a:solidFill>
              <a:latin typeface="Times New Roman" pitchFamily="18" charset="0"/>
              <a:cs typeface="Times New Roman" pitchFamily="18" charset="0"/>
            </a:endParaRPr>
          </a:p>
        </p:txBody>
      </p:sp>
      <p:sp>
        <p:nvSpPr>
          <p:cNvPr id="13" name="TextBox 12"/>
          <p:cNvSpPr txBox="1"/>
          <p:nvPr/>
        </p:nvSpPr>
        <p:spPr>
          <a:xfrm>
            <a:off x="323528" y="2060848"/>
            <a:ext cx="2864887" cy="646331"/>
          </a:xfrm>
          <a:prstGeom prst="rect">
            <a:avLst/>
          </a:prstGeom>
          <a:noFill/>
        </p:spPr>
        <p:txBody>
          <a:bodyPr wrap="none" rtlCol="0">
            <a:spAutoFit/>
          </a:bodyPr>
          <a:lstStyle/>
          <a:p>
            <a:r>
              <a:rPr lang="en-GB" dirty="0" smtClean="0">
                <a:latin typeface="Times New Roman" pitchFamily="18" charset="0"/>
                <a:cs typeface="Times New Roman" pitchFamily="18" charset="0"/>
              </a:rPr>
              <a:t>(8a) </a:t>
            </a:r>
            <a:r>
              <a:rPr lang="en-GB" b="1" dirty="0" err="1" smtClean="0">
                <a:solidFill>
                  <a:srgbClr val="040AFC"/>
                </a:solidFill>
                <a:latin typeface="Times New Roman" pitchFamily="18" charset="0"/>
                <a:cs typeface="Times New Roman" pitchFamily="18" charset="0"/>
              </a:rPr>
              <a:t>io</a:t>
            </a:r>
            <a:r>
              <a:rPr lang="en-GB" dirty="0" smtClean="0">
                <a:latin typeface="Times New Roman" pitchFamily="18" charset="0"/>
                <a:cs typeface="Times New Roman" pitchFamily="18" charset="0"/>
              </a:rPr>
              <a:t> per </a:t>
            </a:r>
            <a:r>
              <a:rPr lang="en-GB" b="1" dirty="0" smtClean="0">
                <a:solidFill>
                  <a:srgbClr val="040AFC"/>
                </a:solidFill>
                <a:latin typeface="Times New Roman" pitchFamily="18" charset="0"/>
                <a:cs typeface="Times New Roman" pitchFamily="18" charset="0"/>
              </a:rPr>
              <a:t>me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pensavo</a:t>
            </a:r>
            <a:r>
              <a:rPr lang="en-GB" dirty="0" smtClean="0">
                <a:latin typeface="Times New Roman" pitchFamily="18" charset="0"/>
                <a:cs typeface="Times New Roman" pitchFamily="18" charset="0"/>
              </a:rPr>
              <a:t> </a:t>
            </a:r>
            <a:r>
              <a:rPr lang="en-GB" b="1" dirty="0" smtClean="0">
                <a:solidFill>
                  <a:srgbClr val="040AFC"/>
                </a:solidFill>
                <a:latin typeface="Times New Roman" pitchFamily="18" charset="0"/>
                <a:cs typeface="Times New Roman" pitchFamily="18" charset="0"/>
              </a:rPr>
              <a:t>me</a:t>
            </a:r>
          </a:p>
          <a:p>
            <a:r>
              <a:rPr lang="en-GB" dirty="0" smtClean="0">
                <a:latin typeface="Times New Roman" pitchFamily="18" charset="0"/>
                <a:cs typeface="Times New Roman" pitchFamily="18" charset="0"/>
              </a:rPr>
              <a:t>(8b) a </a:t>
            </a:r>
            <a:r>
              <a:rPr lang="en-GB" b="1" dirty="0" smtClean="0">
                <a:solidFill>
                  <a:srgbClr val="040AFC"/>
                </a:solidFill>
                <a:latin typeface="Times New Roman" pitchFamily="18" charset="0"/>
                <a:cs typeface="Times New Roman" pitchFamily="18" charset="0"/>
              </a:rPr>
              <a:t>me</a:t>
            </a:r>
            <a:r>
              <a:rPr lang="en-GB" dirty="0" smtClean="0">
                <a:latin typeface="Times New Roman" pitchFamily="18" charset="0"/>
                <a:cs typeface="Times New Roman" pitchFamily="18" charset="0"/>
              </a:rPr>
              <a:t> </a:t>
            </a:r>
            <a:r>
              <a:rPr lang="en-GB" b="1" dirty="0" smtClean="0">
                <a:solidFill>
                  <a:srgbClr val="040AFC"/>
                </a:solidFill>
                <a:latin typeface="Times New Roman" pitchFamily="18" charset="0"/>
                <a:cs typeface="Times New Roman" pitchFamily="18" charset="0"/>
              </a:rPr>
              <a:t>mi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piace</a:t>
            </a:r>
            <a:endParaRPr lang="en-GB" dirty="0" smtClean="0">
              <a:latin typeface="Times New Roman" pitchFamily="18" charset="0"/>
              <a:cs typeface="Times New Roman" pitchFamily="18" charset="0"/>
            </a:endParaRPr>
          </a:p>
        </p:txBody>
      </p:sp>
      <p:sp>
        <p:nvSpPr>
          <p:cNvPr id="14" name="TextBox 13"/>
          <p:cNvSpPr txBox="1"/>
          <p:nvPr/>
        </p:nvSpPr>
        <p:spPr>
          <a:xfrm>
            <a:off x="4788024" y="2060848"/>
            <a:ext cx="2165978" cy="646331"/>
          </a:xfrm>
          <a:prstGeom prst="rect">
            <a:avLst/>
          </a:prstGeom>
          <a:noFill/>
        </p:spPr>
        <p:txBody>
          <a:bodyPr wrap="none" rtlCol="0">
            <a:spAutoFit/>
          </a:bodyPr>
          <a:lstStyle/>
          <a:p>
            <a:r>
              <a:rPr lang="en-GB" dirty="0" err="1" smtClean="0">
                <a:latin typeface="Times New Roman" pitchFamily="18" charset="0"/>
                <a:cs typeface="Times New Roman" pitchFamily="18" charset="0"/>
              </a:rPr>
              <a:t>ci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pensavo</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io</a:t>
            </a:r>
            <a:endParaRPr lang="en-GB" b="1" dirty="0" smtClean="0">
              <a:solidFill>
                <a:srgbClr val="FF0000"/>
              </a:solidFill>
              <a:latin typeface="Times New Roman" pitchFamily="18" charset="0"/>
              <a:cs typeface="Times New Roman" pitchFamily="18" charset="0"/>
            </a:endParaRPr>
          </a:p>
          <a:p>
            <a:r>
              <a:rPr lang="en-GB" dirty="0" smtClean="0">
                <a:latin typeface="Times New Roman" pitchFamily="18" charset="0"/>
                <a:cs typeface="Times New Roman" pitchFamily="18" charset="0"/>
              </a:rPr>
              <a:t>a </a:t>
            </a:r>
            <a:r>
              <a:rPr lang="en-GB" b="1" dirty="0" smtClean="0">
                <a:solidFill>
                  <a:srgbClr val="FF0000"/>
                </a:solidFill>
                <a:latin typeface="Times New Roman" pitchFamily="18" charset="0"/>
                <a:cs typeface="Times New Roman" pitchFamily="18" charset="0"/>
              </a:rPr>
              <a:t>me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piace</a:t>
            </a:r>
            <a:r>
              <a:rPr lang="en-GB"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 mi </a:t>
            </a:r>
            <a:r>
              <a:rPr lang="en-GB" dirty="0" err="1" smtClean="0">
                <a:latin typeface="Times New Roman" pitchFamily="18" charset="0"/>
                <a:cs typeface="Times New Roman" pitchFamily="18" charset="0"/>
              </a:rPr>
              <a:t>piace</a:t>
            </a:r>
            <a:endParaRPr lang="en-GB" dirty="0" smtClean="0">
              <a:latin typeface="Times New Roman" pitchFamily="18" charset="0"/>
              <a:cs typeface="Times New Roman" pitchFamily="18" charset="0"/>
            </a:endParaRPr>
          </a:p>
        </p:txBody>
      </p:sp>
      <p:sp>
        <p:nvSpPr>
          <p:cNvPr id="15" name="TextBox 14"/>
          <p:cNvSpPr txBox="1"/>
          <p:nvPr/>
        </p:nvSpPr>
        <p:spPr>
          <a:xfrm>
            <a:off x="179512" y="2708920"/>
            <a:ext cx="7052572" cy="369332"/>
          </a:xfrm>
          <a:prstGeom prst="rect">
            <a:avLst/>
          </a:prstGeom>
          <a:noFill/>
        </p:spPr>
        <p:txBody>
          <a:bodyPr wrap="none" rtlCol="0">
            <a:spAutoFit/>
          </a:bodyPr>
          <a:lstStyle/>
          <a:p>
            <a:pPr lvl="0"/>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Ipergeneralizzazione</a:t>
            </a:r>
            <a:r>
              <a:rPr lang="en-GB" b="1" dirty="0" smtClean="0">
                <a:solidFill>
                  <a:srgbClr val="040AFC"/>
                </a:solidFill>
                <a:latin typeface="Times New Roman" pitchFamily="18" charset="0"/>
                <a:cs typeface="Times New Roman" pitchFamily="18" charset="0"/>
              </a:rPr>
              <a:t> o </a:t>
            </a:r>
            <a:r>
              <a:rPr lang="en-GB" b="1" dirty="0" err="1" smtClean="0">
                <a:solidFill>
                  <a:srgbClr val="040AFC"/>
                </a:solidFill>
                <a:latin typeface="Times New Roman" pitchFamily="18" charset="0"/>
                <a:cs typeface="Times New Roman" pitchFamily="18" charset="0"/>
              </a:rPr>
              <a:t>accumulazione</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di</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preposizioni</a:t>
            </a:r>
            <a:r>
              <a:rPr lang="en-GB" b="1" dirty="0" smtClean="0">
                <a:solidFill>
                  <a:srgbClr val="040AFC"/>
                </a:solidFill>
                <a:latin typeface="Times New Roman" pitchFamily="18" charset="0"/>
                <a:cs typeface="Times New Roman" pitchFamily="18" charset="0"/>
              </a:rPr>
              <a:t> e </a:t>
            </a:r>
            <a:r>
              <a:rPr lang="en-GB" b="1" dirty="0" err="1" smtClean="0">
                <a:solidFill>
                  <a:srgbClr val="040AFC"/>
                </a:solidFill>
                <a:latin typeface="Times New Roman" pitchFamily="18" charset="0"/>
                <a:cs typeface="Times New Roman" pitchFamily="18" charset="0"/>
              </a:rPr>
              <a:t>congiunzioni</a:t>
            </a:r>
            <a:endParaRPr lang="en-GB" b="1" dirty="0" smtClean="0">
              <a:solidFill>
                <a:srgbClr val="040AFC"/>
              </a:solidFill>
              <a:latin typeface="Times New Roman" pitchFamily="18" charset="0"/>
              <a:cs typeface="Times New Roman" pitchFamily="18" charset="0"/>
            </a:endParaRPr>
          </a:p>
        </p:txBody>
      </p:sp>
      <p:sp>
        <p:nvSpPr>
          <p:cNvPr id="16" name="TextBox 15"/>
          <p:cNvSpPr txBox="1"/>
          <p:nvPr/>
        </p:nvSpPr>
        <p:spPr>
          <a:xfrm>
            <a:off x="323528" y="2996952"/>
            <a:ext cx="3999813" cy="1477328"/>
          </a:xfrm>
          <a:prstGeom prst="rect">
            <a:avLst/>
          </a:prstGeom>
          <a:noFill/>
        </p:spPr>
        <p:txBody>
          <a:bodyPr wrap="none" rtlCol="0">
            <a:spAutoFit/>
          </a:bodyPr>
          <a:lstStyle/>
          <a:p>
            <a:r>
              <a:rPr lang="it-IT" dirty="0" smtClean="0">
                <a:latin typeface="Times New Roman" pitchFamily="18" charset="0"/>
                <a:cs typeface="Times New Roman" pitchFamily="18" charset="0"/>
              </a:rPr>
              <a:t>(9a) […] non era facile </a:t>
            </a:r>
            <a:r>
              <a:rPr lang="it-IT" b="1" dirty="0" smtClean="0">
                <a:solidFill>
                  <a:srgbClr val="040AFC"/>
                </a:solidFill>
                <a:latin typeface="Times New Roman" pitchFamily="18" charset="0"/>
                <a:cs typeface="Times New Roman" pitchFamily="18" charset="0"/>
              </a:rPr>
              <a:t>a</a:t>
            </a:r>
            <a:r>
              <a:rPr lang="it-IT" dirty="0" smtClean="0">
                <a:latin typeface="Times New Roman" pitchFamily="18" charset="0"/>
                <a:cs typeface="Times New Roman" pitchFamily="18" charset="0"/>
              </a:rPr>
              <a:t> tornare</a:t>
            </a:r>
            <a:endParaRPr lang="en-GB" dirty="0" smtClean="0">
              <a:latin typeface="Times New Roman" pitchFamily="18" charset="0"/>
              <a:cs typeface="Times New Roman" pitchFamily="18" charset="0"/>
            </a:endParaRPr>
          </a:p>
          <a:p>
            <a:r>
              <a:rPr lang="it-IT" dirty="0" smtClean="0">
                <a:latin typeface="Times New Roman" pitchFamily="18" charset="0"/>
                <a:cs typeface="Times New Roman" pitchFamily="18" charset="0"/>
              </a:rPr>
              <a:t>(9b) […] scrivo </a:t>
            </a:r>
            <a:r>
              <a:rPr lang="it-IT" b="1" dirty="0" smtClean="0">
                <a:solidFill>
                  <a:srgbClr val="040AFC"/>
                </a:solidFill>
                <a:latin typeface="Times New Roman" pitchFamily="18" charset="0"/>
                <a:cs typeface="Times New Roman" pitchFamily="18" charset="0"/>
              </a:rPr>
              <a:t>da sul </a:t>
            </a:r>
            <a:r>
              <a:rPr lang="it-IT" dirty="0" smtClean="0">
                <a:latin typeface="Times New Roman" pitchFamily="18" charset="0"/>
                <a:cs typeface="Times New Roman" pitchFamily="18" charset="0"/>
              </a:rPr>
              <a:t>campo di battaglia</a:t>
            </a:r>
            <a:endParaRPr lang="en-GB" dirty="0" smtClean="0">
              <a:latin typeface="Times New Roman" pitchFamily="18" charset="0"/>
              <a:cs typeface="Times New Roman" pitchFamily="18" charset="0"/>
            </a:endParaRPr>
          </a:p>
          <a:p>
            <a:r>
              <a:rPr lang="it-IT" dirty="0" smtClean="0">
                <a:latin typeface="Times New Roman" pitchFamily="18" charset="0"/>
                <a:cs typeface="Times New Roman" pitchFamily="18" charset="0"/>
              </a:rPr>
              <a:t>(9c) mentre </a:t>
            </a:r>
            <a:r>
              <a:rPr lang="it-IT" b="1" dirty="0" smtClean="0">
                <a:solidFill>
                  <a:srgbClr val="040AFC"/>
                </a:solidFill>
                <a:latin typeface="Times New Roman" pitchFamily="18" charset="0"/>
                <a:cs typeface="Times New Roman" pitchFamily="18" charset="0"/>
              </a:rPr>
              <a:t>che</a:t>
            </a:r>
            <a:r>
              <a:rPr lang="it-IT" dirty="0" smtClean="0">
                <a:latin typeface="Times New Roman" pitchFamily="18" charset="0"/>
                <a:cs typeface="Times New Roman" pitchFamily="18" charset="0"/>
              </a:rPr>
              <a:t> scrivo</a:t>
            </a:r>
          </a:p>
          <a:p>
            <a:r>
              <a:rPr lang="it-IT" dirty="0" smtClean="0">
                <a:latin typeface="Times New Roman" pitchFamily="18" charset="0"/>
                <a:cs typeface="Times New Roman" pitchFamily="18" charset="0"/>
              </a:rPr>
              <a:t>       siccome </a:t>
            </a:r>
            <a:r>
              <a:rPr lang="it-IT" b="1" dirty="0" smtClean="0">
                <a:solidFill>
                  <a:srgbClr val="040AFC"/>
                </a:solidFill>
                <a:latin typeface="Times New Roman" pitchFamily="18" charset="0"/>
                <a:cs typeface="Times New Roman" pitchFamily="18" charset="0"/>
              </a:rPr>
              <a:t>che</a:t>
            </a:r>
            <a:r>
              <a:rPr lang="it-IT" dirty="0" smtClean="0">
                <a:latin typeface="Times New Roman" pitchFamily="18" charset="0"/>
                <a:cs typeface="Times New Roman" pitchFamily="18" charset="0"/>
              </a:rPr>
              <a:t> parto</a:t>
            </a:r>
          </a:p>
          <a:p>
            <a:r>
              <a:rPr lang="it-IT" dirty="0" smtClean="0">
                <a:latin typeface="Times New Roman" pitchFamily="18" charset="0"/>
                <a:cs typeface="Times New Roman" pitchFamily="18" charset="0"/>
              </a:rPr>
              <a:t>       malgrado </a:t>
            </a:r>
            <a:r>
              <a:rPr lang="it-IT" b="1" dirty="0" smtClean="0">
                <a:solidFill>
                  <a:srgbClr val="040AFC"/>
                </a:solidFill>
                <a:latin typeface="Times New Roman" pitchFamily="18" charset="0"/>
                <a:cs typeface="Times New Roman" pitchFamily="18" charset="0"/>
              </a:rPr>
              <a:t>che</a:t>
            </a:r>
            <a:r>
              <a:rPr lang="it-IT" dirty="0" smtClean="0">
                <a:latin typeface="Times New Roman" pitchFamily="18" charset="0"/>
                <a:cs typeface="Times New Roman" pitchFamily="18" charset="0"/>
              </a:rPr>
              <a:t>  piove</a:t>
            </a:r>
            <a:endParaRPr lang="en-GB" dirty="0" smtClean="0">
              <a:latin typeface="Times New Roman" pitchFamily="18" charset="0"/>
              <a:cs typeface="Times New Roman" pitchFamily="18" charset="0"/>
            </a:endParaRPr>
          </a:p>
        </p:txBody>
      </p:sp>
      <p:sp>
        <p:nvSpPr>
          <p:cNvPr id="17" name="TextBox 16"/>
          <p:cNvSpPr txBox="1"/>
          <p:nvPr/>
        </p:nvSpPr>
        <p:spPr>
          <a:xfrm>
            <a:off x="4788024" y="2996952"/>
            <a:ext cx="2852063" cy="1477328"/>
          </a:xfrm>
          <a:prstGeom prst="rect">
            <a:avLst/>
          </a:prstGeom>
          <a:noFill/>
        </p:spPr>
        <p:txBody>
          <a:bodyPr wrap="none" rtlCol="0">
            <a:spAutoFit/>
          </a:bodyPr>
          <a:lstStyle/>
          <a:p>
            <a:r>
              <a:rPr lang="en-GB" dirty="0" smtClean="0">
                <a:latin typeface="Times New Roman" pitchFamily="18" charset="0"/>
                <a:cs typeface="Times New Roman" pitchFamily="18" charset="0"/>
              </a:rPr>
              <a:t>non era </a:t>
            </a:r>
            <a:r>
              <a:rPr lang="en-GB" sz="1200" b="1" dirty="0" smtClean="0">
                <a:solidFill>
                  <a:srgbClr val="FF0000"/>
                </a:solidFill>
                <a:latin typeface="Times New Roman" pitchFamily="18" charset="0"/>
                <a:cs typeface="Times New Roman" pitchFamily="18" charset="0"/>
              </a:rPr>
              <a:t>[x] </a:t>
            </a:r>
            <a:r>
              <a:rPr lang="en-GB" dirty="0" smtClean="0">
                <a:latin typeface="Times New Roman" pitchFamily="18" charset="0"/>
                <a:cs typeface="Times New Roman" pitchFamily="18" charset="0"/>
              </a:rPr>
              <a:t>facile </a:t>
            </a:r>
            <a:r>
              <a:rPr lang="en-GB" dirty="0" err="1" smtClean="0">
                <a:latin typeface="Times New Roman" pitchFamily="18" charset="0"/>
                <a:cs typeface="Times New Roman" pitchFamily="18" charset="0"/>
              </a:rPr>
              <a:t>tornare</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scrivo</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dal</a:t>
            </a:r>
            <a:r>
              <a:rPr lang="en-GB" b="1" dirty="0" smtClean="0">
                <a:solidFill>
                  <a:srgbClr val="FF0000"/>
                </a:solidFill>
                <a:latin typeface="Times New Roman" pitchFamily="18" charset="0"/>
                <a:cs typeface="Times New Roman" pitchFamily="18" charset="0"/>
              </a:rPr>
              <a:t> </a:t>
            </a:r>
            <a:r>
              <a:rPr lang="en-GB" dirty="0" smtClean="0">
                <a:latin typeface="Times New Roman" pitchFamily="18" charset="0"/>
                <a:cs typeface="Times New Roman" pitchFamily="18" charset="0"/>
              </a:rPr>
              <a:t>campo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battaglia</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mentre</a:t>
            </a:r>
            <a:r>
              <a:rPr lang="en-GB" dirty="0" smtClean="0">
                <a:latin typeface="Times New Roman" pitchFamily="18" charset="0"/>
                <a:cs typeface="Times New Roman" pitchFamily="18" charset="0"/>
              </a:rPr>
              <a:t> </a:t>
            </a:r>
            <a:r>
              <a:rPr lang="en-GB" sz="1200" b="1" dirty="0" smtClean="0">
                <a:solidFill>
                  <a:srgbClr val="FF0000"/>
                </a:solidFill>
                <a:latin typeface="Times New Roman" pitchFamily="18" charset="0"/>
                <a:cs typeface="Times New Roman" pitchFamily="18" charset="0"/>
              </a:rPr>
              <a:t>[x] </a:t>
            </a:r>
            <a:r>
              <a:rPr lang="en-GB" dirty="0" err="1" smtClean="0">
                <a:latin typeface="Times New Roman" pitchFamily="18" charset="0"/>
                <a:cs typeface="Times New Roman" pitchFamily="18" charset="0"/>
              </a:rPr>
              <a:t>scrivo</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siccome</a:t>
            </a:r>
            <a:r>
              <a:rPr lang="en-GB" dirty="0" smtClean="0">
                <a:latin typeface="Times New Roman" pitchFamily="18" charset="0"/>
                <a:cs typeface="Times New Roman" pitchFamily="18" charset="0"/>
              </a:rPr>
              <a:t> </a:t>
            </a:r>
            <a:r>
              <a:rPr lang="en-GB" sz="1200" b="1" dirty="0" smtClean="0">
                <a:solidFill>
                  <a:srgbClr val="FF0000"/>
                </a:solidFill>
                <a:latin typeface="Times New Roman" pitchFamily="18" charset="0"/>
                <a:cs typeface="Times New Roman" pitchFamily="18" charset="0"/>
              </a:rPr>
              <a:t>[x] </a:t>
            </a:r>
            <a:r>
              <a:rPr lang="en-GB" dirty="0" err="1" smtClean="0">
                <a:latin typeface="Times New Roman" pitchFamily="18" charset="0"/>
                <a:cs typeface="Times New Roman" pitchFamily="18" charset="0"/>
              </a:rPr>
              <a:t>parto</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malgrado</a:t>
            </a:r>
            <a:r>
              <a:rPr lang="en-GB" dirty="0" smtClean="0">
                <a:latin typeface="Times New Roman" pitchFamily="18" charset="0"/>
                <a:cs typeface="Times New Roman" pitchFamily="18" charset="0"/>
              </a:rPr>
              <a:t> </a:t>
            </a:r>
            <a:r>
              <a:rPr lang="en-GB" sz="1200" b="1" dirty="0" smtClean="0">
                <a:solidFill>
                  <a:srgbClr val="FF0000"/>
                </a:solidFill>
                <a:latin typeface="Times New Roman" pitchFamily="18" charset="0"/>
                <a:cs typeface="Times New Roman" pitchFamily="18" charset="0"/>
              </a:rPr>
              <a:t>[x] </a:t>
            </a:r>
            <a:r>
              <a:rPr lang="en-GB" dirty="0" err="1" smtClean="0">
                <a:latin typeface="Times New Roman" pitchFamily="18" charset="0"/>
                <a:cs typeface="Times New Roman" pitchFamily="18" charset="0"/>
              </a:rPr>
              <a:t>piova</a:t>
            </a:r>
            <a:endParaRPr lang="en-GB" dirty="0" smtClean="0">
              <a:latin typeface="Times New Roman" pitchFamily="18" charset="0"/>
              <a:cs typeface="Times New Roman" pitchFamily="18" charset="0"/>
            </a:endParaRPr>
          </a:p>
        </p:txBody>
      </p:sp>
      <p:sp>
        <p:nvSpPr>
          <p:cNvPr id="18" name="TextBox 17"/>
          <p:cNvSpPr txBox="1"/>
          <p:nvPr/>
        </p:nvSpPr>
        <p:spPr>
          <a:xfrm>
            <a:off x="179512" y="4437112"/>
            <a:ext cx="1856598" cy="369332"/>
          </a:xfrm>
          <a:prstGeom prst="rect">
            <a:avLst/>
          </a:prstGeom>
          <a:noFill/>
        </p:spPr>
        <p:txBody>
          <a:bodyPr wrap="none" rtlCol="0">
            <a:spAutoFit/>
          </a:bodyPr>
          <a:lstStyle/>
          <a:p>
            <a:r>
              <a:rPr lang="en-GB" b="1" dirty="0" smtClean="0">
                <a:solidFill>
                  <a:srgbClr val="040AFC"/>
                </a:solidFill>
                <a:latin typeface="Times New Roman" pitchFamily="18" charset="0"/>
                <a:cs typeface="Times New Roman" pitchFamily="18" charset="0"/>
              </a:rPr>
              <a:t>▪ </a:t>
            </a:r>
            <a:r>
              <a:rPr lang="en-GB" b="1" i="1" dirty="0" err="1" smtClean="0">
                <a:solidFill>
                  <a:srgbClr val="040AFC"/>
                </a:solidFill>
                <a:latin typeface="Times New Roman" pitchFamily="18" charset="0"/>
                <a:cs typeface="Times New Roman" pitchFamily="18" charset="0"/>
              </a:rPr>
              <a:t>Che</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polivalente</a:t>
            </a:r>
            <a:endParaRPr lang="en-GB" b="1" dirty="0" smtClean="0">
              <a:solidFill>
                <a:srgbClr val="040AFC"/>
              </a:solidFill>
              <a:latin typeface="Times New Roman" pitchFamily="18" charset="0"/>
              <a:cs typeface="Times New Roman" pitchFamily="18" charset="0"/>
            </a:endParaRPr>
          </a:p>
        </p:txBody>
      </p:sp>
      <p:sp>
        <p:nvSpPr>
          <p:cNvPr id="19" name="TextBox 18"/>
          <p:cNvSpPr txBox="1"/>
          <p:nvPr/>
        </p:nvSpPr>
        <p:spPr>
          <a:xfrm>
            <a:off x="323528" y="4725144"/>
            <a:ext cx="4540025" cy="923330"/>
          </a:xfrm>
          <a:prstGeom prst="rect">
            <a:avLst/>
          </a:prstGeom>
          <a:noFill/>
        </p:spPr>
        <p:txBody>
          <a:bodyPr wrap="none" rtlCol="0">
            <a:spAutoFit/>
          </a:bodyPr>
          <a:lstStyle/>
          <a:p>
            <a:r>
              <a:rPr lang="it-IT" dirty="0" smtClean="0">
                <a:latin typeface="Times New Roman" pitchFamily="18" charset="0"/>
                <a:cs typeface="Times New Roman" pitchFamily="18" charset="0"/>
              </a:rPr>
              <a:t>(10a) se mi dà una licenza </a:t>
            </a:r>
            <a:r>
              <a:rPr lang="it-IT" b="1" dirty="0" smtClean="0">
                <a:solidFill>
                  <a:srgbClr val="040AFC"/>
                </a:solidFill>
                <a:latin typeface="Times New Roman" pitchFamily="18" charset="0"/>
                <a:cs typeface="Times New Roman" pitchFamily="18" charset="0"/>
              </a:rPr>
              <a:t>che</a:t>
            </a:r>
            <a:r>
              <a:rPr lang="it-IT" dirty="0" smtClean="0">
                <a:latin typeface="Times New Roman" pitchFamily="18" charset="0"/>
                <a:cs typeface="Times New Roman" pitchFamily="18" charset="0"/>
              </a:rPr>
              <a:t> vado a Bologna</a:t>
            </a:r>
            <a:r>
              <a:rPr lang="it-IT" dirty="0" smtClean="0"/>
              <a:t> </a:t>
            </a:r>
          </a:p>
          <a:p>
            <a:r>
              <a:rPr lang="it-IT" dirty="0" smtClean="0">
                <a:latin typeface="Times New Roman" pitchFamily="18" charset="0"/>
                <a:cs typeface="Times New Roman" pitchFamily="18" charset="0"/>
              </a:rPr>
              <a:t>(10b) dell’acqua </a:t>
            </a:r>
            <a:r>
              <a:rPr lang="it-IT" b="1" dirty="0" smtClean="0">
                <a:solidFill>
                  <a:srgbClr val="040AFC"/>
                </a:solidFill>
                <a:latin typeface="Times New Roman" pitchFamily="18" charset="0"/>
                <a:cs typeface="Times New Roman" pitchFamily="18" charset="0"/>
              </a:rPr>
              <a:t>che</a:t>
            </a:r>
            <a:r>
              <a:rPr lang="it-IT" dirty="0" smtClean="0">
                <a:latin typeface="Times New Roman" pitchFamily="18" charset="0"/>
                <a:cs typeface="Times New Roman" pitchFamily="18" charset="0"/>
              </a:rPr>
              <a:t> c’erano dei vermi</a:t>
            </a:r>
            <a:endParaRPr lang="en-GB" dirty="0" smtClean="0">
              <a:latin typeface="Times New Roman" pitchFamily="18" charset="0"/>
              <a:cs typeface="Times New Roman" pitchFamily="18" charset="0"/>
            </a:endParaRPr>
          </a:p>
          <a:p>
            <a:r>
              <a:rPr lang="it-IT" dirty="0" smtClean="0">
                <a:latin typeface="Times New Roman" pitchFamily="18" charset="0"/>
                <a:cs typeface="Times New Roman" pitchFamily="18" charset="0"/>
              </a:rPr>
              <a:t>(10c) il tipo </a:t>
            </a:r>
            <a:r>
              <a:rPr lang="it-IT" b="1" dirty="0" smtClean="0">
                <a:solidFill>
                  <a:srgbClr val="040AFC"/>
                </a:solidFill>
                <a:latin typeface="Times New Roman" pitchFamily="18" charset="0"/>
                <a:cs typeface="Times New Roman" pitchFamily="18" charset="0"/>
              </a:rPr>
              <a:t>che</a:t>
            </a:r>
            <a:r>
              <a:rPr lang="it-IT" dirty="0" smtClean="0">
                <a:latin typeface="Times New Roman" pitchFamily="18" charset="0"/>
                <a:cs typeface="Times New Roman" pitchFamily="18" charset="0"/>
              </a:rPr>
              <a:t> ci ho dato una mano</a:t>
            </a:r>
            <a:endParaRPr lang="en-GB" dirty="0" smtClean="0">
              <a:latin typeface="Times New Roman" pitchFamily="18" charset="0"/>
              <a:cs typeface="Times New Roman" pitchFamily="18" charset="0"/>
            </a:endParaRPr>
          </a:p>
        </p:txBody>
      </p:sp>
      <p:sp>
        <p:nvSpPr>
          <p:cNvPr id="20" name="TextBox 19"/>
          <p:cNvSpPr txBox="1"/>
          <p:nvPr/>
        </p:nvSpPr>
        <p:spPr>
          <a:xfrm>
            <a:off x="323528" y="5949280"/>
            <a:ext cx="3664208" cy="369332"/>
          </a:xfrm>
          <a:prstGeom prst="rect">
            <a:avLst/>
          </a:prstGeom>
          <a:noFill/>
        </p:spPr>
        <p:txBody>
          <a:bodyPr wrap="none" rtlCol="0">
            <a:spAutoFit/>
          </a:bodyPr>
          <a:lstStyle/>
          <a:p>
            <a:r>
              <a:rPr lang="en-GB" dirty="0" smtClean="0">
                <a:latin typeface="Times New Roman" pitchFamily="18" charset="0"/>
                <a:cs typeface="Times New Roman" pitchFamily="18" charset="0"/>
              </a:rPr>
              <a:t>(11) </a:t>
            </a:r>
            <a:r>
              <a:rPr lang="en-GB" dirty="0" err="1" smtClean="0">
                <a:latin typeface="Times New Roman" pitchFamily="18" charset="0"/>
                <a:cs typeface="Times New Roman" pitchFamily="18" charset="0"/>
              </a:rPr>
              <a:t>sono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stanco</a:t>
            </a:r>
            <a:r>
              <a:rPr lang="en-GB" dirty="0" smtClean="0">
                <a:latin typeface="Times New Roman" pitchFamily="18" charset="0"/>
                <a:cs typeface="Times New Roman" pitchFamily="18" charset="0"/>
              </a:rPr>
              <a:t> </a:t>
            </a:r>
            <a:r>
              <a:rPr lang="en-GB" b="1" dirty="0" smtClean="0">
                <a:solidFill>
                  <a:srgbClr val="040AFC"/>
                </a:solidFill>
                <a:latin typeface="Times New Roman" pitchFamily="18" charset="0"/>
                <a:cs typeface="Times New Roman" pitchFamily="18" charset="0"/>
              </a:rPr>
              <a: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sto</a:t>
            </a:r>
            <a:r>
              <a:rPr lang="en-GB" dirty="0" smtClean="0">
                <a:latin typeface="Times New Roman" pitchFamily="18" charset="0"/>
                <a:cs typeface="Times New Roman" pitchFamily="18" charset="0"/>
              </a:rPr>
              <a:t> a casa </a:t>
            </a:r>
            <a:r>
              <a:rPr lang="en-GB" b="1" dirty="0" smtClean="0">
                <a:solidFill>
                  <a:srgbClr val="040AFC"/>
                </a:solidFill>
                <a:latin typeface="Times New Roman" pitchFamily="18" charset="0"/>
                <a:cs typeface="Times New Roman" pitchFamily="18" charset="0"/>
              </a:rPr>
              <a: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dormo</a:t>
            </a:r>
            <a:endParaRPr lang="en-GB" dirty="0" smtClean="0">
              <a:latin typeface="Times New Roman" pitchFamily="18" charset="0"/>
              <a:cs typeface="Times New Roman" pitchFamily="18" charset="0"/>
            </a:endParaRPr>
          </a:p>
        </p:txBody>
      </p:sp>
      <p:sp>
        <p:nvSpPr>
          <p:cNvPr id="21" name="TextBox 20"/>
          <p:cNvSpPr txBox="1"/>
          <p:nvPr/>
        </p:nvSpPr>
        <p:spPr>
          <a:xfrm>
            <a:off x="4788024" y="5949280"/>
            <a:ext cx="3903633" cy="369332"/>
          </a:xfrm>
          <a:prstGeom prst="rect">
            <a:avLst/>
          </a:prstGeom>
          <a:noFill/>
        </p:spPr>
        <p:txBody>
          <a:bodyPr wrap="none" rtlCol="0">
            <a:spAutoFit/>
          </a:bodyPr>
          <a:lstStyle/>
          <a:p>
            <a:r>
              <a:rPr lang="en-GB" b="1" dirty="0" err="1" smtClean="0">
                <a:solidFill>
                  <a:srgbClr val="FF0000"/>
                </a:solidFill>
                <a:latin typeface="Times New Roman" pitchFamily="18" charset="0"/>
                <a:cs typeface="Times New Roman" pitchFamily="18" charset="0"/>
              </a:rPr>
              <a:t>poiché</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sono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stanco</a:t>
            </a:r>
            <a:r>
              <a:rPr lang="en-GB" b="1" dirty="0" smtClean="0">
                <a:solidFill>
                  <a:srgbClr val="FF0000"/>
                </a:solidFill>
                <a:latin typeface="Times New Roman" pitchFamily="18" charset="0"/>
                <a:cs typeface="Times New Roman" pitchFamily="18" charset="0"/>
              </a:rPr>
              <a:t>, </a:t>
            </a:r>
            <a:r>
              <a:rPr lang="en-GB" dirty="0" err="1" smtClean="0">
                <a:latin typeface="Times New Roman" pitchFamily="18" charset="0"/>
                <a:cs typeface="Times New Roman" pitchFamily="18" charset="0"/>
              </a:rPr>
              <a:t>sto</a:t>
            </a:r>
            <a:r>
              <a:rPr lang="en-GB" dirty="0" smtClean="0">
                <a:latin typeface="Times New Roman" pitchFamily="18" charset="0"/>
                <a:cs typeface="Times New Roman" pitchFamily="18" charset="0"/>
              </a:rPr>
              <a:t> a casa </a:t>
            </a:r>
            <a:r>
              <a:rPr lang="en-GB" b="1" dirty="0" smtClean="0">
                <a:solidFill>
                  <a:srgbClr val="FF0000"/>
                </a:solidFill>
                <a:latin typeface="Times New Roman" pitchFamily="18" charset="0"/>
                <a:cs typeface="Times New Roman" pitchFamily="18" charset="0"/>
              </a:rPr>
              <a:t>a </a:t>
            </a:r>
            <a:r>
              <a:rPr lang="en-GB" dirty="0" err="1" smtClean="0">
                <a:latin typeface="Times New Roman" pitchFamily="18" charset="0"/>
                <a:cs typeface="Times New Roman" pitchFamily="18" charset="0"/>
              </a:rPr>
              <a:t>dormire</a:t>
            </a:r>
            <a:endParaRPr lang="en-GB" dirty="0" smtClean="0">
              <a:latin typeface="Times New Roman" pitchFamily="18" charset="0"/>
              <a:cs typeface="Times New Roman" pitchFamily="18" charset="0"/>
            </a:endParaRPr>
          </a:p>
        </p:txBody>
      </p:sp>
      <p:sp>
        <p:nvSpPr>
          <p:cNvPr id="22" name="TextBox 21"/>
          <p:cNvSpPr txBox="1"/>
          <p:nvPr/>
        </p:nvSpPr>
        <p:spPr>
          <a:xfrm>
            <a:off x="4788024" y="4725144"/>
            <a:ext cx="4051109" cy="923330"/>
          </a:xfrm>
          <a:prstGeom prst="rect">
            <a:avLst/>
          </a:prstGeom>
          <a:noFill/>
        </p:spPr>
        <p:txBody>
          <a:bodyPr wrap="none" rtlCol="0">
            <a:spAutoFit/>
          </a:bodyPr>
          <a:lstStyle/>
          <a:p>
            <a:r>
              <a:rPr lang="en-GB" dirty="0" smtClean="0">
                <a:latin typeface="Times New Roman" pitchFamily="18" charset="0"/>
                <a:cs typeface="Times New Roman" pitchFamily="18" charset="0"/>
              </a:rPr>
              <a:t>se mi </a:t>
            </a:r>
            <a:r>
              <a:rPr lang="en-GB" dirty="0" err="1" smtClean="0">
                <a:latin typeface="Times New Roman" pitchFamily="18" charset="0"/>
                <a:cs typeface="Times New Roman" pitchFamily="18" charset="0"/>
              </a:rPr>
              <a:t>dà</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una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licenza</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così</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vado</a:t>
            </a:r>
            <a:r>
              <a:rPr lang="en-GB" dirty="0" smtClean="0">
                <a:latin typeface="Times New Roman" pitchFamily="18" charset="0"/>
                <a:cs typeface="Times New Roman" pitchFamily="18" charset="0"/>
              </a:rPr>
              <a:t> a Bologna</a:t>
            </a:r>
          </a:p>
          <a:p>
            <a:r>
              <a:rPr lang="en-GB" dirty="0" err="1" smtClean="0">
                <a:latin typeface="Times New Roman" pitchFamily="18" charset="0"/>
                <a:cs typeface="Times New Roman" pitchFamily="18" charset="0"/>
              </a:rPr>
              <a:t>dell’acqua</a:t>
            </a:r>
            <a:r>
              <a:rPr lang="en-GB"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in cui </a:t>
            </a:r>
            <a:r>
              <a:rPr lang="en-GB" dirty="0" err="1" smtClean="0">
                <a:latin typeface="Times New Roman" pitchFamily="18" charset="0"/>
                <a:cs typeface="Times New Roman" pitchFamily="18" charset="0"/>
              </a:rPr>
              <a:t>c’erano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vermi</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il</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tipo</a:t>
            </a:r>
            <a:r>
              <a:rPr lang="en-GB"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a cui </a:t>
            </a:r>
            <a:r>
              <a:rPr lang="en-GB" dirty="0" smtClean="0">
                <a:latin typeface="Times New Roman" pitchFamily="18" charset="0"/>
                <a:cs typeface="Times New Roman" pitchFamily="18" charset="0"/>
              </a:rPr>
              <a:t>ho </a:t>
            </a:r>
            <a:r>
              <a:rPr lang="en-GB" dirty="0" err="1" smtClean="0">
                <a:latin typeface="Times New Roman" pitchFamily="18" charset="0"/>
                <a:cs typeface="Times New Roman" pitchFamily="18" charset="0"/>
              </a:rPr>
              <a:t>dato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una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mano</a:t>
            </a:r>
            <a:endParaRPr lang="en-GB"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500" fill="hold"/>
                                        <p:tgtEl>
                                          <p:spTgt spid="17"/>
                                        </p:tgtEl>
                                        <p:attrNameLst>
                                          <p:attrName>ppt_x</p:attrName>
                                        </p:attrNameLst>
                                      </p:cBhvr>
                                      <p:tavLst>
                                        <p:tav tm="0">
                                          <p:val>
                                            <p:strVal val="#ppt_x"/>
                                          </p:val>
                                        </p:tav>
                                        <p:tav tm="100000">
                                          <p:val>
                                            <p:strVal val="#ppt_x"/>
                                          </p:val>
                                        </p:tav>
                                      </p:tavLst>
                                    </p:anim>
                                    <p:anim calcmode="lin" valueType="num">
                                      <p:cBhvr additive="base">
                                        <p:cTn id="4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additive="base">
                                        <p:cTn id="53" dur="500" fill="hold"/>
                                        <p:tgtEl>
                                          <p:spTgt spid="22"/>
                                        </p:tgtEl>
                                        <p:attrNameLst>
                                          <p:attrName>ppt_x</p:attrName>
                                        </p:attrNameLst>
                                      </p:cBhvr>
                                      <p:tavLst>
                                        <p:tav tm="0">
                                          <p:val>
                                            <p:strVal val="#ppt_x"/>
                                          </p:val>
                                        </p:tav>
                                        <p:tav tm="100000">
                                          <p:val>
                                            <p:strVal val="#ppt_x"/>
                                          </p:val>
                                        </p:tav>
                                      </p:tavLst>
                                    </p:anim>
                                    <p:anim calcmode="lin" valueType="num">
                                      <p:cBhvr additive="base">
                                        <p:cTn id="5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ppt_x"/>
                                          </p:val>
                                        </p:tav>
                                        <p:tav tm="100000">
                                          <p:val>
                                            <p:strVal val="#ppt_x"/>
                                          </p:val>
                                        </p:tav>
                                      </p:tavLst>
                                    </p:anim>
                                    <p:anim calcmode="lin" valueType="num">
                                      <p:cBhvr additive="base">
                                        <p:cTn id="6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12" grpId="0"/>
      <p:bldP spid="13" grpId="0"/>
      <p:bldP spid="14" grpId="0"/>
      <p:bldP spid="15" grpId="0"/>
      <p:bldP spid="16" grpId="0"/>
      <p:bldP spid="17" grpId="0"/>
      <p:bldP spid="18" grpId="0"/>
      <p:bldP spid="19" grpId="0"/>
      <p:bldP spid="20" grpId="0"/>
      <p:bldP spid="21" grpId="0"/>
      <p:bldP spid="2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179512" y="260648"/>
            <a:ext cx="8712968" cy="72008"/>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4" name="TextBox 3"/>
          <p:cNvSpPr txBox="1"/>
          <p:nvPr/>
        </p:nvSpPr>
        <p:spPr>
          <a:xfrm>
            <a:off x="251520" y="1484784"/>
            <a:ext cx="6575839" cy="369332"/>
          </a:xfrm>
          <a:prstGeom prst="rect">
            <a:avLst/>
          </a:prstGeom>
          <a:noFill/>
        </p:spPr>
        <p:txBody>
          <a:bodyPr wrap="none" rtlCol="0">
            <a:spAutoFit/>
          </a:bodyPr>
          <a:lstStyle/>
          <a:p>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Mancanza</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di</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accordo</a:t>
            </a:r>
            <a:r>
              <a:rPr lang="en-GB" b="1" dirty="0" smtClean="0">
                <a:solidFill>
                  <a:srgbClr val="040AFC"/>
                </a:solidFill>
                <a:latin typeface="Times New Roman" pitchFamily="18" charset="0"/>
                <a:cs typeface="Times New Roman" pitchFamily="18" charset="0"/>
              </a:rPr>
              <a:t> o </a:t>
            </a:r>
            <a:r>
              <a:rPr lang="en-GB" b="1" dirty="0" err="1" smtClean="0">
                <a:solidFill>
                  <a:srgbClr val="040AFC"/>
                </a:solidFill>
                <a:latin typeface="Times New Roman" pitchFamily="18" charset="0"/>
                <a:cs typeface="Times New Roman" pitchFamily="18" charset="0"/>
              </a:rPr>
              <a:t>accordo</a:t>
            </a:r>
            <a:r>
              <a:rPr lang="en-GB" b="1" dirty="0" smtClean="0">
                <a:solidFill>
                  <a:srgbClr val="040AFC"/>
                </a:solidFill>
                <a:latin typeface="Times New Roman" pitchFamily="18" charset="0"/>
                <a:cs typeface="Times New Roman" pitchFamily="18" charset="0"/>
              </a:rPr>
              <a:t> con </a:t>
            </a:r>
            <a:r>
              <a:rPr lang="en-GB" b="1" dirty="0" err="1" smtClean="0">
                <a:solidFill>
                  <a:srgbClr val="040AFC"/>
                </a:solidFill>
                <a:latin typeface="Times New Roman" pitchFamily="18" charset="0"/>
                <a:cs typeface="Times New Roman" pitchFamily="18" charset="0"/>
              </a:rPr>
              <a:t>soggetto</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logico</a:t>
            </a:r>
            <a:r>
              <a:rPr lang="en-GB" b="1" dirty="0" smtClean="0">
                <a:solidFill>
                  <a:srgbClr val="040AFC"/>
                </a:solidFill>
                <a:latin typeface="Times New Roman" pitchFamily="18" charset="0"/>
                <a:cs typeface="Times New Roman" pitchFamily="18" charset="0"/>
              </a:rPr>
              <a:t> (</a:t>
            </a:r>
            <a:r>
              <a:rPr lang="en-GB" b="1" i="1" dirty="0" smtClean="0">
                <a:solidFill>
                  <a:srgbClr val="040AFC"/>
                </a:solidFill>
                <a:latin typeface="Times New Roman" pitchFamily="18" charset="0"/>
                <a:cs typeface="Times New Roman" pitchFamily="18" charset="0"/>
              </a:rPr>
              <a:t>ad </a:t>
            </a:r>
            <a:r>
              <a:rPr lang="en-GB" b="1" i="1" dirty="0" err="1" smtClean="0">
                <a:solidFill>
                  <a:srgbClr val="040AFC"/>
                </a:solidFill>
                <a:latin typeface="Times New Roman" pitchFamily="18" charset="0"/>
                <a:cs typeface="Times New Roman" pitchFamily="18" charset="0"/>
              </a:rPr>
              <a:t>sensum</a:t>
            </a:r>
            <a:r>
              <a:rPr lang="en-GB" b="1" dirty="0" smtClean="0">
                <a:solidFill>
                  <a:srgbClr val="040AFC"/>
                </a:solidFill>
                <a:latin typeface="Times New Roman" pitchFamily="18" charset="0"/>
                <a:cs typeface="Times New Roman" pitchFamily="18" charset="0"/>
              </a:rPr>
              <a:t>)</a:t>
            </a:r>
            <a:endParaRPr lang="en-GB" b="1" i="1" dirty="0" smtClean="0">
              <a:solidFill>
                <a:srgbClr val="040AFC"/>
              </a:solidFill>
              <a:latin typeface="Times New Roman" pitchFamily="18" charset="0"/>
              <a:cs typeface="Times New Roman" pitchFamily="18" charset="0"/>
            </a:endParaRPr>
          </a:p>
        </p:txBody>
      </p:sp>
      <p:sp>
        <p:nvSpPr>
          <p:cNvPr id="5" name="TextBox 4"/>
          <p:cNvSpPr txBox="1"/>
          <p:nvPr/>
        </p:nvSpPr>
        <p:spPr>
          <a:xfrm>
            <a:off x="251520" y="260648"/>
            <a:ext cx="7757893" cy="369332"/>
          </a:xfrm>
          <a:prstGeom prst="rect">
            <a:avLst/>
          </a:prstGeom>
          <a:noFill/>
        </p:spPr>
        <p:txBody>
          <a:bodyPr wrap="none" rtlCol="0">
            <a:spAutoFit/>
          </a:bodyPr>
          <a:lstStyle/>
          <a:p>
            <a:pPr lvl="0"/>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Costruzioni</a:t>
            </a:r>
            <a:r>
              <a:rPr lang="en-GB" b="1" dirty="0" smtClean="0">
                <a:solidFill>
                  <a:srgbClr val="040AFC"/>
                </a:solidFill>
                <a:latin typeface="Times New Roman" pitchFamily="18" charset="0"/>
                <a:cs typeface="Times New Roman" pitchFamily="18" charset="0"/>
              </a:rPr>
              <a:t> al </a:t>
            </a:r>
            <a:r>
              <a:rPr lang="en-GB" b="1" dirty="0" err="1" smtClean="0">
                <a:solidFill>
                  <a:srgbClr val="040AFC"/>
                </a:solidFill>
                <a:latin typeface="Times New Roman" pitchFamily="18" charset="0"/>
                <a:cs typeface="Times New Roman" pitchFamily="18" charset="0"/>
              </a:rPr>
              <a:t>condizionale</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Irrealis</a:t>
            </a:r>
            <a:r>
              <a:rPr lang="en-GB" b="1" dirty="0" smtClean="0">
                <a:solidFill>
                  <a:srgbClr val="040AFC"/>
                </a:solidFill>
                <a:latin typeface="Times New Roman" pitchFamily="18" charset="0"/>
                <a:cs typeface="Times New Roman" pitchFamily="18" charset="0"/>
              </a:rPr>
              <a:t>) con </a:t>
            </a:r>
            <a:r>
              <a:rPr lang="en-GB" b="1" dirty="0" err="1" smtClean="0">
                <a:solidFill>
                  <a:srgbClr val="040AFC"/>
                </a:solidFill>
                <a:latin typeface="Times New Roman" pitchFamily="18" charset="0"/>
                <a:cs typeface="Times New Roman" pitchFamily="18" charset="0"/>
              </a:rPr>
              <a:t>doppio</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condizionale</a:t>
            </a:r>
            <a:r>
              <a:rPr lang="en-GB" b="1" dirty="0" smtClean="0">
                <a:solidFill>
                  <a:srgbClr val="040AFC"/>
                </a:solidFill>
                <a:latin typeface="Times New Roman" pitchFamily="18" charset="0"/>
                <a:cs typeface="Times New Roman" pitchFamily="18" charset="0"/>
              </a:rPr>
              <a:t> o </a:t>
            </a:r>
            <a:r>
              <a:rPr lang="en-GB" b="1" dirty="0" err="1" smtClean="0">
                <a:solidFill>
                  <a:srgbClr val="040AFC"/>
                </a:solidFill>
                <a:latin typeface="Times New Roman" pitchFamily="18" charset="0"/>
                <a:cs typeface="Times New Roman" pitchFamily="18" charset="0"/>
              </a:rPr>
              <a:t>congiuntivo</a:t>
            </a:r>
            <a:endParaRPr lang="en-GB" b="1" dirty="0">
              <a:solidFill>
                <a:srgbClr val="040AFC"/>
              </a:solidFill>
              <a:latin typeface="Times New Roman" pitchFamily="18" charset="0"/>
              <a:cs typeface="Times New Roman" pitchFamily="18" charset="0"/>
            </a:endParaRPr>
          </a:p>
        </p:txBody>
      </p:sp>
      <p:sp>
        <p:nvSpPr>
          <p:cNvPr id="6" name="TextBox 5"/>
          <p:cNvSpPr txBox="1"/>
          <p:nvPr/>
        </p:nvSpPr>
        <p:spPr>
          <a:xfrm>
            <a:off x="395536" y="548680"/>
            <a:ext cx="3076483" cy="923330"/>
          </a:xfrm>
          <a:prstGeom prst="rect">
            <a:avLst/>
          </a:prstGeom>
          <a:noFill/>
        </p:spPr>
        <p:txBody>
          <a:bodyPr wrap="none" rtlCol="0">
            <a:spAutoFit/>
          </a:bodyPr>
          <a:lstStyle/>
          <a:p>
            <a:r>
              <a:rPr lang="it-IT" dirty="0" smtClean="0">
                <a:latin typeface="Times New Roman" pitchFamily="18" charset="0"/>
                <a:cs typeface="Times New Roman" pitchFamily="18" charset="0"/>
              </a:rPr>
              <a:t>(12a) se </a:t>
            </a:r>
            <a:r>
              <a:rPr lang="it-IT" b="1" dirty="0" smtClean="0">
                <a:solidFill>
                  <a:srgbClr val="040AFC"/>
                </a:solidFill>
                <a:latin typeface="Times New Roman" pitchFamily="18" charset="0"/>
                <a:cs typeface="Times New Roman" pitchFamily="18" charset="0"/>
              </a:rPr>
              <a:t>sarebbe stato </a:t>
            </a:r>
            <a:r>
              <a:rPr lang="it-IT" dirty="0" smtClean="0">
                <a:latin typeface="Times New Roman" pitchFamily="18" charset="0"/>
                <a:cs typeface="Times New Roman" pitchFamily="18" charset="0"/>
              </a:rPr>
              <a:t>oggi, </a:t>
            </a:r>
          </a:p>
          <a:p>
            <a:r>
              <a:rPr lang="it-IT" dirty="0" smtClean="0">
                <a:latin typeface="Times New Roman" pitchFamily="18" charset="0"/>
                <a:cs typeface="Times New Roman" pitchFamily="18" charset="0"/>
              </a:rPr>
              <a:t>          sarebbe nato un processo</a:t>
            </a:r>
          </a:p>
          <a:p>
            <a:r>
              <a:rPr lang="it-IT" dirty="0" smtClean="0">
                <a:latin typeface="Times New Roman" pitchFamily="18" charset="0"/>
                <a:cs typeface="Times New Roman" pitchFamily="18" charset="0"/>
              </a:rPr>
              <a:t>(12b) se capisse lo </a:t>
            </a:r>
            <a:r>
              <a:rPr lang="it-IT" b="1" dirty="0" smtClean="0">
                <a:solidFill>
                  <a:srgbClr val="040AFC"/>
                </a:solidFill>
                <a:latin typeface="Times New Roman" pitchFamily="18" charset="0"/>
                <a:cs typeface="Times New Roman" pitchFamily="18" charset="0"/>
              </a:rPr>
              <a:t>facesse</a:t>
            </a:r>
            <a:endParaRPr lang="en-GB" b="1" dirty="0" smtClean="0">
              <a:solidFill>
                <a:srgbClr val="040AFC"/>
              </a:solidFill>
              <a:latin typeface="Times New Roman" pitchFamily="18" charset="0"/>
              <a:cs typeface="Times New Roman" pitchFamily="18" charset="0"/>
            </a:endParaRPr>
          </a:p>
        </p:txBody>
      </p:sp>
      <p:sp>
        <p:nvSpPr>
          <p:cNvPr id="7" name="TextBox 6"/>
          <p:cNvSpPr txBox="1"/>
          <p:nvPr/>
        </p:nvSpPr>
        <p:spPr>
          <a:xfrm>
            <a:off x="4139952" y="548680"/>
            <a:ext cx="2499402" cy="923330"/>
          </a:xfrm>
          <a:prstGeom prst="rect">
            <a:avLst/>
          </a:prstGeom>
          <a:noFill/>
        </p:spPr>
        <p:txBody>
          <a:bodyPr wrap="none" rtlCol="0">
            <a:spAutoFit/>
          </a:bodyPr>
          <a:lstStyle/>
          <a:p>
            <a:r>
              <a:rPr lang="en-GB" dirty="0" smtClean="0">
                <a:latin typeface="Times New Roman" pitchFamily="18" charset="0"/>
                <a:cs typeface="Times New Roman" pitchFamily="18" charset="0"/>
              </a:rPr>
              <a:t>e </a:t>
            </a:r>
            <a:r>
              <a:rPr lang="en-GB" b="1" dirty="0" smtClean="0">
                <a:solidFill>
                  <a:srgbClr val="FF0000"/>
                </a:solidFill>
                <a:latin typeface="Times New Roman" pitchFamily="18" charset="0"/>
                <a:cs typeface="Times New Roman" pitchFamily="18" charset="0"/>
              </a:rPr>
              <a:t>fosse </a:t>
            </a:r>
            <a:r>
              <a:rPr lang="en-GB" b="1" dirty="0" err="1" smtClean="0">
                <a:solidFill>
                  <a:srgbClr val="FF0000"/>
                </a:solidFill>
                <a:latin typeface="Times New Roman" pitchFamily="18" charset="0"/>
                <a:cs typeface="Times New Roman" pitchFamily="18" charset="0"/>
              </a:rPr>
              <a:t>stato</a:t>
            </a:r>
            <a:r>
              <a:rPr lang="en-GB" b="1" dirty="0" smtClean="0">
                <a:solidFill>
                  <a:srgbClr val="FF0000"/>
                </a:solidFill>
                <a:latin typeface="Times New Roman" pitchFamily="18" charset="0"/>
                <a:cs typeface="Times New Roman" pitchFamily="18" charset="0"/>
              </a:rPr>
              <a:t> </a:t>
            </a:r>
            <a:r>
              <a:rPr lang="en-GB" dirty="0" err="1" smtClean="0">
                <a:latin typeface="Times New Roman" pitchFamily="18" charset="0"/>
                <a:cs typeface="Times New Roman" pitchFamily="18" charset="0"/>
              </a:rPr>
              <a:t>oggi</a:t>
            </a:r>
            <a:r>
              <a:rPr lang="en-GB" dirty="0" smtClean="0">
                <a:latin typeface="Times New Roman" pitchFamily="18" charset="0"/>
                <a:cs typeface="Times New Roman" pitchFamily="18" charset="0"/>
              </a:rPr>
              <a:t>, </a:t>
            </a:r>
          </a:p>
          <a:p>
            <a:r>
              <a:rPr lang="en-GB" dirty="0" err="1" smtClean="0">
                <a:latin typeface="Times New Roman" pitchFamily="18" charset="0"/>
                <a:cs typeface="Times New Roman" pitchFamily="18" charset="0"/>
              </a:rPr>
              <a:t>sarebbe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nato</a:t>
            </a:r>
            <a:r>
              <a:rPr lang="en-GB" dirty="0" smtClean="0">
                <a:latin typeface="Times New Roman" pitchFamily="18" charset="0"/>
                <a:cs typeface="Times New Roman" pitchFamily="18" charset="0"/>
              </a:rPr>
              <a:t> un </a:t>
            </a:r>
            <a:r>
              <a:rPr lang="en-GB" dirty="0" err="1" smtClean="0">
                <a:latin typeface="Times New Roman" pitchFamily="18" charset="0"/>
                <a:cs typeface="Times New Roman" pitchFamily="18" charset="0"/>
              </a:rPr>
              <a:t>processo</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se </a:t>
            </a:r>
            <a:r>
              <a:rPr lang="en-GB" dirty="0" err="1" smtClean="0">
                <a:latin typeface="Times New Roman" pitchFamily="18" charset="0"/>
                <a:cs typeface="Times New Roman" pitchFamily="18" charset="0"/>
              </a:rPr>
              <a:t>capisse</a:t>
            </a:r>
            <a:r>
              <a:rPr lang="en-GB" dirty="0" smtClean="0">
                <a:latin typeface="Times New Roman" pitchFamily="18" charset="0"/>
                <a:cs typeface="Times New Roman" pitchFamily="18" charset="0"/>
              </a:rPr>
              <a:t>, lo </a:t>
            </a:r>
            <a:r>
              <a:rPr lang="en-GB" b="1" dirty="0" err="1" smtClean="0">
                <a:solidFill>
                  <a:srgbClr val="FF0000"/>
                </a:solidFill>
                <a:latin typeface="Times New Roman" pitchFamily="18" charset="0"/>
                <a:cs typeface="Times New Roman" pitchFamily="18" charset="0"/>
              </a:rPr>
              <a:t>farebbe</a:t>
            </a:r>
            <a:endParaRPr lang="en-GB" b="1" dirty="0" smtClean="0">
              <a:solidFill>
                <a:srgbClr val="FF0000"/>
              </a:solidFill>
              <a:latin typeface="Times New Roman" pitchFamily="18" charset="0"/>
              <a:cs typeface="Times New Roman" pitchFamily="18" charset="0"/>
            </a:endParaRPr>
          </a:p>
        </p:txBody>
      </p:sp>
      <p:sp>
        <p:nvSpPr>
          <p:cNvPr id="8" name="TextBox 7"/>
          <p:cNvSpPr txBox="1"/>
          <p:nvPr/>
        </p:nvSpPr>
        <p:spPr>
          <a:xfrm>
            <a:off x="395536" y="1772816"/>
            <a:ext cx="3627916" cy="923330"/>
          </a:xfrm>
          <a:prstGeom prst="rect">
            <a:avLst/>
          </a:prstGeom>
          <a:noFill/>
        </p:spPr>
        <p:txBody>
          <a:bodyPr wrap="none" rtlCol="0">
            <a:spAutoFit/>
          </a:bodyPr>
          <a:lstStyle/>
          <a:p>
            <a:r>
              <a:rPr lang="it-IT" dirty="0" smtClean="0">
                <a:latin typeface="Times New Roman" pitchFamily="18" charset="0"/>
                <a:cs typeface="Times New Roman" pitchFamily="18" charset="0"/>
              </a:rPr>
              <a:t>(13a) in modo che ne mor</a:t>
            </a:r>
            <a:r>
              <a:rPr lang="it-IT" b="1" dirty="0" smtClean="0">
                <a:solidFill>
                  <a:srgbClr val="040AFC"/>
                </a:solidFill>
                <a:latin typeface="Times New Roman" pitchFamily="18" charset="0"/>
                <a:cs typeface="Times New Roman" pitchFamily="18" charset="0"/>
              </a:rPr>
              <a:t>ì</a:t>
            </a:r>
            <a:r>
              <a:rPr lang="it-IT" dirty="0" smtClean="0">
                <a:latin typeface="Times New Roman" pitchFamily="18" charset="0"/>
                <a:cs typeface="Times New Roman" pitchFamily="18" charset="0"/>
              </a:rPr>
              <a:t> cinque</a:t>
            </a:r>
            <a:endParaRPr lang="en-GB" dirty="0" smtClean="0">
              <a:latin typeface="Times New Roman" pitchFamily="18" charset="0"/>
              <a:cs typeface="Times New Roman" pitchFamily="18" charset="0"/>
            </a:endParaRPr>
          </a:p>
          <a:p>
            <a:r>
              <a:rPr lang="it-IT" dirty="0" smtClean="0">
                <a:latin typeface="Times New Roman" pitchFamily="18" charset="0"/>
                <a:cs typeface="Times New Roman" pitchFamily="18" charset="0"/>
              </a:rPr>
              <a:t>(13b)</a:t>
            </a:r>
            <a:r>
              <a:rPr lang="it-IT" b="1" dirty="0" smtClean="0">
                <a:solidFill>
                  <a:srgbClr val="040AFC"/>
                </a:solidFill>
                <a:latin typeface="Times New Roman" pitchFamily="18" charset="0"/>
                <a:cs typeface="Times New Roman" pitchFamily="18" charset="0"/>
              </a:rPr>
              <a:t> sono </a:t>
            </a:r>
            <a:r>
              <a:rPr lang="it-IT" dirty="0" smtClean="0">
                <a:latin typeface="Times New Roman" pitchFamily="18" charset="0"/>
                <a:cs typeface="Times New Roman" pitchFamily="18" charset="0"/>
              </a:rPr>
              <a:t>tutt</a:t>
            </a:r>
            <a:r>
              <a:rPr lang="it-IT" b="1" dirty="0" smtClean="0">
                <a:solidFill>
                  <a:srgbClr val="040AFC"/>
                </a:solidFill>
                <a:latin typeface="Times New Roman" pitchFamily="18" charset="0"/>
                <a:cs typeface="Times New Roman" pitchFamily="18" charset="0"/>
              </a:rPr>
              <a:t>i</a:t>
            </a:r>
            <a:r>
              <a:rPr lang="it-IT" dirty="0" smtClean="0">
                <a:latin typeface="Times New Roman" pitchFamily="18" charset="0"/>
                <a:cs typeface="Times New Roman" pitchFamily="18" charset="0"/>
              </a:rPr>
              <a:t> gente che… lasci</a:t>
            </a:r>
            <a:r>
              <a:rPr lang="it-IT" b="1" dirty="0" smtClean="0">
                <a:solidFill>
                  <a:srgbClr val="040AFC"/>
                </a:solidFill>
                <a:latin typeface="Times New Roman" pitchFamily="18" charset="0"/>
                <a:cs typeface="Times New Roman" pitchFamily="18" charset="0"/>
              </a:rPr>
              <a:t>ano</a:t>
            </a:r>
          </a:p>
          <a:p>
            <a:r>
              <a:rPr lang="it-IT" dirty="0" smtClean="0">
                <a:latin typeface="Times New Roman" pitchFamily="18" charset="0"/>
                <a:cs typeface="Times New Roman" pitchFamily="18" charset="0"/>
              </a:rPr>
              <a:t>(13c) la squadra che giocav</a:t>
            </a:r>
            <a:r>
              <a:rPr lang="it-IT" b="1" dirty="0" smtClean="0">
                <a:solidFill>
                  <a:srgbClr val="040AFC"/>
                </a:solidFill>
                <a:latin typeface="Times New Roman" pitchFamily="18" charset="0"/>
                <a:cs typeface="Times New Roman" pitchFamily="18" charset="0"/>
              </a:rPr>
              <a:t>ano</a:t>
            </a:r>
            <a:r>
              <a:rPr lang="it-IT" dirty="0" smtClean="0">
                <a:latin typeface="Times New Roman" pitchFamily="18" charset="0"/>
                <a:cs typeface="Times New Roman" pitchFamily="18" charset="0"/>
              </a:rPr>
              <a:t> ieri</a:t>
            </a:r>
            <a:endParaRPr lang="en-GB" dirty="0" smtClean="0">
              <a:latin typeface="Times New Roman" pitchFamily="18" charset="0"/>
              <a:cs typeface="Times New Roman" pitchFamily="18" charset="0"/>
            </a:endParaRPr>
          </a:p>
        </p:txBody>
      </p:sp>
      <p:sp>
        <p:nvSpPr>
          <p:cNvPr id="10" name="TextBox 9"/>
          <p:cNvSpPr txBox="1"/>
          <p:nvPr/>
        </p:nvSpPr>
        <p:spPr>
          <a:xfrm>
            <a:off x="4139952" y="1772816"/>
            <a:ext cx="3226204" cy="923330"/>
          </a:xfrm>
          <a:prstGeom prst="rect">
            <a:avLst/>
          </a:prstGeom>
          <a:noFill/>
        </p:spPr>
        <p:txBody>
          <a:bodyPr wrap="none" rtlCol="0">
            <a:spAutoFit/>
          </a:bodyPr>
          <a:lstStyle/>
          <a:p>
            <a:r>
              <a:rPr lang="en-GB" dirty="0" smtClean="0">
                <a:latin typeface="Times New Roman" pitchFamily="18" charset="0"/>
                <a:cs typeface="Times New Roman" pitchFamily="18" charset="0"/>
              </a:rPr>
              <a:t>in </a:t>
            </a:r>
            <a:r>
              <a:rPr lang="en-GB" dirty="0" err="1" smtClean="0">
                <a:latin typeface="Times New Roman" pitchFamily="18" charset="0"/>
                <a:cs typeface="Times New Roman" pitchFamily="18" charset="0"/>
              </a:rPr>
              <a:t>modo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ne </a:t>
            </a:r>
            <a:r>
              <a:rPr lang="en-GB" dirty="0" err="1" smtClean="0">
                <a:latin typeface="Times New Roman" pitchFamily="18" charset="0"/>
                <a:cs typeface="Times New Roman" pitchFamily="18" charset="0"/>
              </a:rPr>
              <a:t>mor</a:t>
            </a:r>
            <a:r>
              <a:rPr lang="en-GB" b="1" dirty="0" err="1" smtClean="0">
                <a:solidFill>
                  <a:srgbClr val="FF0000"/>
                </a:solidFill>
                <a:latin typeface="Times New Roman" pitchFamily="18" charset="0"/>
                <a:cs typeface="Times New Roman" pitchFamily="18" charset="0"/>
              </a:rPr>
              <a:t>irono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cinque</a:t>
            </a:r>
            <a:endParaRPr lang="en-GB" dirty="0" smtClean="0">
              <a:latin typeface="Times New Roman" pitchFamily="18" charset="0"/>
              <a:cs typeface="Times New Roman" pitchFamily="18" charset="0"/>
            </a:endParaRPr>
          </a:p>
          <a:p>
            <a:r>
              <a:rPr lang="en-GB" b="1" dirty="0" smtClean="0">
                <a:solidFill>
                  <a:srgbClr val="FF0000"/>
                </a:solidFill>
                <a:latin typeface="Times New Roman" pitchFamily="18" charset="0"/>
                <a:cs typeface="Times New Roman" pitchFamily="18" charset="0"/>
              </a:rPr>
              <a:t>è</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tutt</a:t>
            </a:r>
            <a:r>
              <a:rPr lang="en-GB" b="1" dirty="0" err="1" smtClean="0">
                <a:solidFill>
                  <a:srgbClr val="FF0000"/>
                </a:solidFill>
                <a:latin typeface="Times New Roman" pitchFamily="18" charset="0"/>
                <a:cs typeface="Times New Roman" pitchFamily="18" charset="0"/>
              </a:rPr>
              <a:t>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gente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lasci</a:t>
            </a:r>
            <a:r>
              <a:rPr lang="en-GB" b="1" dirty="0" err="1" smtClean="0">
                <a:solidFill>
                  <a:srgbClr val="FF0000"/>
                </a:solidFill>
                <a:latin typeface="Times New Roman" pitchFamily="18" charset="0"/>
                <a:cs typeface="Times New Roman" pitchFamily="18" charset="0"/>
              </a:rPr>
              <a:t>a</a:t>
            </a:r>
            <a:endParaRPr lang="en-GB" b="1" dirty="0" smtClean="0">
              <a:solidFill>
                <a:srgbClr val="FF0000"/>
              </a:solidFill>
              <a:latin typeface="Times New Roman" pitchFamily="18" charset="0"/>
              <a:cs typeface="Times New Roman" pitchFamily="18" charset="0"/>
            </a:endParaRPr>
          </a:p>
          <a:p>
            <a:r>
              <a:rPr lang="en-GB" dirty="0" smtClean="0">
                <a:latin typeface="Times New Roman" pitchFamily="18" charset="0"/>
                <a:cs typeface="Times New Roman" pitchFamily="18" charset="0"/>
              </a:rPr>
              <a:t>la </a:t>
            </a:r>
            <a:r>
              <a:rPr lang="en-GB" dirty="0" err="1" smtClean="0">
                <a:latin typeface="Times New Roman" pitchFamily="18" charset="0"/>
                <a:cs typeface="Times New Roman" pitchFamily="18" charset="0"/>
              </a:rPr>
              <a:t>squadra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giocav</a:t>
            </a:r>
            <a:r>
              <a:rPr lang="en-GB" b="1" dirty="0" err="1" smtClean="0">
                <a:solidFill>
                  <a:srgbClr val="FF0000"/>
                </a:solidFill>
                <a:latin typeface="Times New Roman" pitchFamily="18" charset="0"/>
                <a:cs typeface="Times New Roman" pitchFamily="18" charset="0"/>
              </a:rPr>
              <a:t>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ieri</a:t>
            </a:r>
            <a:endParaRPr lang="en-GB" dirty="0" smtClean="0">
              <a:latin typeface="Times New Roman" pitchFamily="18" charset="0"/>
              <a:cs typeface="Times New Roman" pitchFamily="18" charset="0"/>
            </a:endParaRPr>
          </a:p>
        </p:txBody>
      </p:sp>
      <p:sp>
        <p:nvSpPr>
          <p:cNvPr id="12" name="TextBox 11"/>
          <p:cNvSpPr txBox="1"/>
          <p:nvPr/>
        </p:nvSpPr>
        <p:spPr>
          <a:xfrm>
            <a:off x="179512" y="2924944"/>
            <a:ext cx="2198038"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Lessico</a:t>
            </a:r>
            <a:r>
              <a:rPr lang="en-GB" b="1" dirty="0" smtClean="0">
                <a:latin typeface="Times New Roman" pitchFamily="18" charset="0"/>
                <a:cs typeface="Times New Roman" pitchFamily="18" charset="0"/>
              </a:rPr>
              <a:t> e </a:t>
            </a:r>
            <a:r>
              <a:rPr lang="en-GB" b="1" dirty="0" err="1" smtClean="0">
                <a:latin typeface="Times New Roman" pitchFamily="18" charset="0"/>
                <a:cs typeface="Times New Roman" pitchFamily="18" charset="0"/>
              </a:rPr>
              <a:t>fraseologia</a:t>
            </a:r>
            <a:endParaRPr lang="en-GB" dirty="0" smtClean="0">
              <a:latin typeface="Times New Roman" pitchFamily="18" charset="0"/>
              <a:cs typeface="Times New Roman" pitchFamily="18" charset="0"/>
            </a:endParaRPr>
          </a:p>
        </p:txBody>
      </p:sp>
      <p:sp>
        <p:nvSpPr>
          <p:cNvPr id="13" name="TextBox 12"/>
          <p:cNvSpPr txBox="1"/>
          <p:nvPr/>
        </p:nvSpPr>
        <p:spPr>
          <a:xfrm>
            <a:off x="251520" y="3284984"/>
            <a:ext cx="5184753" cy="369332"/>
          </a:xfrm>
          <a:prstGeom prst="rect">
            <a:avLst/>
          </a:prstGeom>
          <a:noFill/>
        </p:spPr>
        <p:txBody>
          <a:bodyPr wrap="none" rtlCol="0">
            <a:spAutoFit/>
          </a:bodyPr>
          <a:lstStyle/>
          <a:p>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Malapropismo</a:t>
            </a:r>
            <a:r>
              <a:rPr lang="en-GB" b="1" dirty="0" smtClean="0">
                <a:solidFill>
                  <a:srgbClr val="040AFC"/>
                </a:solidFill>
                <a:latin typeface="Times New Roman" pitchFamily="18" charset="0"/>
                <a:cs typeface="Times New Roman" pitchFamily="18" charset="0"/>
              </a:rPr>
              <a:t> o </a:t>
            </a:r>
            <a:r>
              <a:rPr lang="en-GB" b="1" dirty="0" err="1" smtClean="0">
                <a:solidFill>
                  <a:srgbClr val="040AFC"/>
                </a:solidFill>
                <a:latin typeface="Times New Roman" pitchFamily="18" charset="0"/>
                <a:cs typeface="Times New Roman" pitchFamily="18" charset="0"/>
              </a:rPr>
              <a:t>paronimia</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etimologia</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popolare</a:t>
            </a:r>
            <a:r>
              <a:rPr lang="en-GB" b="1" dirty="0" smtClean="0">
                <a:solidFill>
                  <a:srgbClr val="040AFC"/>
                </a:solidFill>
                <a:latin typeface="Times New Roman" pitchFamily="18" charset="0"/>
                <a:cs typeface="Times New Roman" pitchFamily="18" charset="0"/>
              </a:rPr>
              <a:t>)</a:t>
            </a:r>
          </a:p>
        </p:txBody>
      </p:sp>
      <p:sp>
        <p:nvSpPr>
          <p:cNvPr id="14" name="TextBox 13"/>
          <p:cNvSpPr txBox="1"/>
          <p:nvPr/>
        </p:nvSpPr>
        <p:spPr>
          <a:xfrm>
            <a:off x="395536" y="3573016"/>
            <a:ext cx="1973617" cy="1200329"/>
          </a:xfrm>
          <a:prstGeom prst="rect">
            <a:avLst/>
          </a:prstGeom>
          <a:noFill/>
        </p:spPr>
        <p:txBody>
          <a:bodyPr wrap="none" rtlCol="0">
            <a:spAutoFit/>
          </a:bodyPr>
          <a:lstStyle/>
          <a:p>
            <a:r>
              <a:rPr lang="it-IT" dirty="0" smtClean="0">
                <a:latin typeface="Times New Roman" pitchFamily="18" charset="0"/>
                <a:cs typeface="Times New Roman" pitchFamily="18" charset="0"/>
              </a:rPr>
              <a:t>(14)  leccorneria </a:t>
            </a:r>
          </a:p>
          <a:p>
            <a:r>
              <a:rPr lang="it-IT" dirty="0" smtClean="0">
                <a:latin typeface="Times New Roman" pitchFamily="18" charset="0"/>
                <a:cs typeface="Times New Roman" pitchFamily="18" charset="0"/>
              </a:rPr>
              <a:t>         comprensibili</a:t>
            </a:r>
          </a:p>
          <a:p>
            <a:r>
              <a:rPr lang="it-IT" dirty="0" smtClean="0">
                <a:latin typeface="Times New Roman" pitchFamily="18" charset="0"/>
                <a:cs typeface="Times New Roman" pitchFamily="18" charset="0"/>
              </a:rPr>
              <a:t>         ho un raptus</a:t>
            </a:r>
          </a:p>
          <a:p>
            <a:r>
              <a:rPr lang="it-IT"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palché</a:t>
            </a:r>
            <a:endParaRPr lang="en-GB" dirty="0" smtClean="0">
              <a:latin typeface="Times New Roman" pitchFamily="18" charset="0"/>
              <a:cs typeface="Times New Roman" pitchFamily="18" charset="0"/>
            </a:endParaRPr>
          </a:p>
        </p:txBody>
      </p:sp>
      <p:sp>
        <p:nvSpPr>
          <p:cNvPr id="15" name="TextBox 14"/>
          <p:cNvSpPr txBox="1"/>
          <p:nvPr/>
        </p:nvSpPr>
        <p:spPr>
          <a:xfrm>
            <a:off x="4139952" y="3573016"/>
            <a:ext cx="1338828" cy="1200329"/>
          </a:xfrm>
          <a:prstGeom prst="rect">
            <a:avLst/>
          </a:prstGeom>
          <a:noFill/>
        </p:spPr>
        <p:txBody>
          <a:bodyPr wrap="none" rtlCol="0">
            <a:spAutoFit/>
          </a:bodyPr>
          <a:lstStyle/>
          <a:p>
            <a:r>
              <a:rPr lang="en-GB" dirty="0" err="1" smtClean="0">
                <a:latin typeface="Times New Roman" pitchFamily="18" charset="0"/>
                <a:cs typeface="Times New Roman" pitchFamily="18" charset="0"/>
              </a:rPr>
              <a:t>leccornia</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comprensivi</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ho un </a:t>
            </a:r>
            <a:r>
              <a:rPr lang="en-GB" dirty="0" err="1" smtClean="0">
                <a:latin typeface="Times New Roman" pitchFamily="18" charset="0"/>
                <a:cs typeface="Times New Roman" pitchFamily="18" charset="0"/>
              </a:rPr>
              <a:t>lapsus</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parquet</a:t>
            </a:r>
          </a:p>
        </p:txBody>
      </p:sp>
      <p:sp>
        <p:nvSpPr>
          <p:cNvPr id="16" name="TextBox 15"/>
          <p:cNvSpPr txBox="1"/>
          <p:nvPr/>
        </p:nvSpPr>
        <p:spPr>
          <a:xfrm>
            <a:off x="251520" y="4725144"/>
            <a:ext cx="2923236" cy="369332"/>
          </a:xfrm>
          <a:prstGeom prst="rect">
            <a:avLst/>
          </a:prstGeom>
          <a:noFill/>
        </p:spPr>
        <p:txBody>
          <a:bodyPr wrap="none" rtlCol="0">
            <a:spAutoFit/>
          </a:bodyPr>
          <a:lstStyle/>
          <a:p>
            <a:pPr lvl="0"/>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Cambio</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di</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prefissi</a:t>
            </a:r>
            <a:r>
              <a:rPr lang="en-GB" b="1" dirty="0" smtClean="0">
                <a:solidFill>
                  <a:srgbClr val="040AFC"/>
                </a:solidFill>
                <a:latin typeface="Times New Roman" pitchFamily="18" charset="0"/>
                <a:cs typeface="Times New Roman" pitchFamily="18" charset="0"/>
              </a:rPr>
              <a:t> e </a:t>
            </a:r>
            <a:r>
              <a:rPr lang="en-GB" b="1" dirty="0" err="1" smtClean="0">
                <a:solidFill>
                  <a:srgbClr val="040AFC"/>
                </a:solidFill>
                <a:latin typeface="Times New Roman" pitchFamily="18" charset="0"/>
                <a:cs typeface="Times New Roman" pitchFamily="18" charset="0"/>
              </a:rPr>
              <a:t>affissi</a:t>
            </a:r>
            <a:endParaRPr lang="en-GB" b="1" dirty="0" smtClean="0">
              <a:solidFill>
                <a:srgbClr val="040AFC"/>
              </a:solidFill>
              <a:latin typeface="Times New Roman" pitchFamily="18" charset="0"/>
              <a:cs typeface="Times New Roman" pitchFamily="18" charset="0"/>
            </a:endParaRPr>
          </a:p>
        </p:txBody>
      </p:sp>
      <p:sp>
        <p:nvSpPr>
          <p:cNvPr id="17" name="TextBox 16"/>
          <p:cNvSpPr txBox="1"/>
          <p:nvPr/>
        </p:nvSpPr>
        <p:spPr>
          <a:xfrm>
            <a:off x="467544" y="5013176"/>
            <a:ext cx="2044149" cy="923330"/>
          </a:xfrm>
          <a:prstGeom prst="rect">
            <a:avLst/>
          </a:prstGeom>
          <a:noFill/>
        </p:spPr>
        <p:txBody>
          <a:bodyPr wrap="none" rtlCol="0">
            <a:spAutoFit/>
          </a:bodyPr>
          <a:lstStyle/>
          <a:p>
            <a:r>
              <a:rPr lang="en-GB" dirty="0" smtClean="0">
                <a:latin typeface="Times New Roman" pitchFamily="18" charset="0"/>
                <a:cs typeface="Times New Roman" pitchFamily="18" charset="0"/>
              </a:rPr>
              <a:t>(15) </a:t>
            </a:r>
            <a:r>
              <a:rPr lang="en-GB" b="1" dirty="0" err="1" smtClean="0">
                <a:solidFill>
                  <a:srgbClr val="040AFC"/>
                </a:solidFill>
                <a:latin typeface="Times New Roman" pitchFamily="18" charset="0"/>
                <a:cs typeface="Times New Roman" pitchFamily="18" charset="0"/>
              </a:rPr>
              <a:t>a</a:t>
            </a:r>
            <a:r>
              <a:rPr lang="en-GB" dirty="0" err="1" smtClean="0">
                <a:latin typeface="Times New Roman" pitchFamily="18" charset="0"/>
                <a:cs typeface="Times New Roman" pitchFamily="18" charset="0"/>
              </a:rPr>
              <a:t>ffettivo</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ado</a:t>
            </a:r>
            <a:r>
              <a:rPr lang="en-GB" b="1" dirty="0" err="1" smtClean="0">
                <a:solidFill>
                  <a:srgbClr val="040AFC"/>
                </a:solidFill>
                <a:latin typeface="Times New Roman" pitchFamily="18" charset="0"/>
                <a:cs typeface="Times New Roman" pitchFamily="18" charset="0"/>
              </a:rPr>
              <a:t>ttamento</a:t>
            </a:r>
            <a:endParaRPr lang="en-GB" b="1" dirty="0" smtClean="0">
              <a:solidFill>
                <a:srgbClr val="040AFC"/>
              </a:solidFill>
              <a:latin typeface="Times New Roman" pitchFamily="18" charset="0"/>
              <a:cs typeface="Times New Roman" pitchFamily="18" charset="0"/>
            </a:endParaRPr>
          </a:p>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discrezio</a:t>
            </a:r>
            <a:r>
              <a:rPr lang="en-GB" b="1" dirty="0" err="1" smtClean="0">
                <a:solidFill>
                  <a:srgbClr val="040AFC"/>
                </a:solidFill>
                <a:latin typeface="Times New Roman" pitchFamily="18" charset="0"/>
                <a:cs typeface="Times New Roman" pitchFamily="18" charset="0"/>
              </a:rPr>
              <a:t>nalità</a:t>
            </a:r>
            <a:endParaRPr lang="en-GB" b="1" dirty="0" smtClean="0">
              <a:solidFill>
                <a:srgbClr val="040AFC"/>
              </a:solidFill>
              <a:latin typeface="Times New Roman" pitchFamily="18" charset="0"/>
              <a:cs typeface="Times New Roman" pitchFamily="18" charset="0"/>
            </a:endParaRPr>
          </a:p>
        </p:txBody>
      </p:sp>
      <p:sp>
        <p:nvSpPr>
          <p:cNvPr id="18" name="TextBox 17"/>
          <p:cNvSpPr txBox="1"/>
          <p:nvPr/>
        </p:nvSpPr>
        <p:spPr>
          <a:xfrm>
            <a:off x="4139952" y="5085184"/>
            <a:ext cx="1249060" cy="923330"/>
          </a:xfrm>
          <a:prstGeom prst="rect">
            <a:avLst/>
          </a:prstGeom>
          <a:noFill/>
        </p:spPr>
        <p:txBody>
          <a:bodyPr wrap="none" rtlCol="0">
            <a:spAutoFit/>
          </a:bodyPr>
          <a:lstStyle/>
          <a:p>
            <a:r>
              <a:rPr lang="en-GB" b="1" dirty="0" err="1" smtClean="0">
                <a:solidFill>
                  <a:srgbClr val="FF0000"/>
                </a:solidFill>
                <a:latin typeface="Times New Roman" pitchFamily="18" charset="0"/>
                <a:cs typeface="Times New Roman" pitchFamily="18" charset="0"/>
              </a:rPr>
              <a:t>e</a:t>
            </a:r>
            <a:r>
              <a:rPr lang="en-GB" dirty="0" err="1" smtClean="0">
                <a:latin typeface="Times New Roman" pitchFamily="18" charset="0"/>
                <a:cs typeface="Times New Roman" pitchFamily="18" charset="0"/>
              </a:rPr>
              <a:t>ffettivo</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ado</a:t>
            </a:r>
            <a:r>
              <a:rPr lang="en-GB" b="1" dirty="0" err="1" smtClean="0">
                <a:solidFill>
                  <a:srgbClr val="FF0000"/>
                </a:solidFill>
                <a:latin typeface="Times New Roman" pitchFamily="18" charset="0"/>
                <a:cs typeface="Times New Roman" pitchFamily="18" charset="0"/>
              </a:rPr>
              <a:t>zione</a:t>
            </a:r>
            <a:endParaRPr lang="en-GB" b="1" dirty="0" smtClean="0">
              <a:solidFill>
                <a:srgbClr val="FF0000"/>
              </a:solidFill>
              <a:latin typeface="Times New Roman" pitchFamily="18" charset="0"/>
              <a:cs typeface="Times New Roman" pitchFamily="18" charset="0"/>
            </a:endParaRPr>
          </a:p>
          <a:p>
            <a:r>
              <a:rPr lang="en-GB" dirty="0" err="1" smtClean="0">
                <a:latin typeface="Times New Roman" pitchFamily="18" charset="0"/>
                <a:cs typeface="Times New Roman" pitchFamily="18" charset="0"/>
              </a:rPr>
              <a:t>discre</a:t>
            </a:r>
            <a:r>
              <a:rPr lang="en-GB" b="1" dirty="0" err="1" smtClean="0">
                <a:solidFill>
                  <a:srgbClr val="FF0000"/>
                </a:solidFill>
                <a:latin typeface="Times New Roman" pitchFamily="18" charset="0"/>
                <a:cs typeface="Times New Roman" pitchFamily="18" charset="0"/>
              </a:rPr>
              <a:t>zione</a:t>
            </a:r>
            <a:endParaRPr lang="en-GB" b="1"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10" grpId="0"/>
      <p:bldP spid="12" grpId="0"/>
      <p:bldP spid="13" grpId="0"/>
      <p:bldP spid="14" grpId="0"/>
      <p:bldP spid="15" grpId="0"/>
      <p:bldP spid="16" grpId="0"/>
      <p:bldP spid="17" grpId="0"/>
      <p:bldP spid="1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251520" y="260648"/>
            <a:ext cx="8640960" cy="6336704"/>
          </a:xfrm>
        </p:spPr>
        <p:txBody>
          <a:bodyPr>
            <a:normAutofit/>
          </a:bodyPr>
          <a:lstStyle/>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a:latin typeface="Times New Roman" pitchFamily="18" charset="0"/>
              <a:cs typeface="Times New Roman" pitchFamily="18" charset="0"/>
            </a:endParaRPr>
          </a:p>
        </p:txBody>
      </p:sp>
      <p:pic>
        <p:nvPicPr>
          <p:cNvPr id="1026" name="Picture 2" descr="C:\Users\mfixefc2\Desktop\1.png"/>
          <p:cNvPicPr>
            <a:picLocks noChangeAspect="1" noChangeArrowheads="1"/>
          </p:cNvPicPr>
          <p:nvPr/>
        </p:nvPicPr>
        <p:blipFill>
          <a:blip r:embed="rId2" cstate="print"/>
          <a:srcRect/>
          <a:stretch>
            <a:fillRect/>
          </a:stretch>
        </p:blipFill>
        <p:spPr bwMode="auto">
          <a:xfrm>
            <a:off x="395536" y="548680"/>
            <a:ext cx="2705100" cy="1695450"/>
          </a:xfrm>
          <a:prstGeom prst="rect">
            <a:avLst/>
          </a:prstGeom>
          <a:noFill/>
          <a:ln>
            <a:solidFill>
              <a:srgbClr val="FF0000"/>
            </a:solidFill>
          </a:ln>
        </p:spPr>
      </p:pic>
      <p:pic>
        <p:nvPicPr>
          <p:cNvPr id="1027" name="Picture 3" descr="C:\Users\mfixefc2\Desktop\2.png"/>
          <p:cNvPicPr>
            <a:picLocks noChangeAspect="1" noChangeArrowheads="1"/>
          </p:cNvPicPr>
          <p:nvPr/>
        </p:nvPicPr>
        <p:blipFill>
          <a:blip r:embed="rId3" cstate="print"/>
          <a:srcRect/>
          <a:stretch>
            <a:fillRect/>
          </a:stretch>
        </p:blipFill>
        <p:spPr bwMode="auto">
          <a:xfrm>
            <a:off x="3275856" y="548680"/>
            <a:ext cx="2466975" cy="1728192"/>
          </a:xfrm>
          <a:prstGeom prst="rect">
            <a:avLst/>
          </a:prstGeom>
          <a:noFill/>
          <a:ln>
            <a:solidFill>
              <a:srgbClr val="FF0000"/>
            </a:solidFill>
          </a:ln>
        </p:spPr>
      </p:pic>
      <p:pic>
        <p:nvPicPr>
          <p:cNvPr id="1028" name="Picture 4" descr="C:\Users\mfixefc2\Desktop\3.jpg"/>
          <p:cNvPicPr>
            <a:picLocks noChangeAspect="1" noChangeArrowheads="1"/>
          </p:cNvPicPr>
          <p:nvPr/>
        </p:nvPicPr>
        <p:blipFill>
          <a:blip r:embed="rId4" cstate="print"/>
          <a:srcRect/>
          <a:stretch>
            <a:fillRect/>
          </a:stretch>
        </p:blipFill>
        <p:spPr bwMode="auto">
          <a:xfrm>
            <a:off x="5940152" y="548680"/>
            <a:ext cx="2466975" cy="1728192"/>
          </a:xfrm>
          <a:prstGeom prst="rect">
            <a:avLst/>
          </a:prstGeom>
          <a:noFill/>
          <a:ln>
            <a:solidFill>
              <a:srgbClr val="FF0000"/>
            </a:solidFill>
          </a:ln>
        </p:spPr>
      </p:pic>
      <p:pic>
        <p:nvPicPr>
          <p:cNvPr id="1029" name="Picture 5" descr="C:\Users\mfixefc2\Desktop\4.jpg"/>
          <p:cNvPicPr>
            <a:picLocks noChangeAspect="1" noChangeArrowheads="1"/>
          </p:cNvPicPr>
          <p:nvPr/>
        </p:nvPicPr>
        <p:blipFill>
          <a:blip r:embed="rId5" cstate="print"/>
          <a:srcRect/>
          <a:stretch>
            <a:fillRect/>
          </a:stretch>
        </p:blipFill>
        <p:spPr bwMode="auto">
          <a:xfrm>
            <a:off x="395536" y="2492896"/>
            <a:ext cx="2390775" cy="1914525"/>
          </a:xfrm>
          <a:prstGeom prst="rect">
            <a:avLst/>
          </a:prstGeom>
          <a:noFill/>
          <a:ln>
            <a:solidFill>
              <a:srgbClr val="FF0000"/>
            </a:solidFill>
          </a:ln>
        </p:spPr>
      </p:pic>
      <p:pic>
        <p:nvPicPr>
          <p:cNvPr id="1030" name="Picture 6" descr="C:\Users\mfixefc2\Desktop\5.jpg"/>
          <p:cNvPicPr>
            <a:picLocks noChangeAspect="1" noChangeArrowheads="1"/>
          </p:cNvPicPr>
          <p:nvPr/>
        </p:nvPicPr>
        <p:blipFill>
          <a:blip r:embed="rId6" cstate="print"/>
          <a:srcRect/>
          <a:stretch>
            <a:fillRect/>
          </a:stretch>
        </p:blipFill>
        <p:spPr bwMode="auto">
          <a:xfrm>
            <a:off x="2987824" y="2492896"/>
            <a:ext cx="3657600" cy="1247775"/>
          </a:xfrm>
          <a:prstGeom prst="rect">
            <a:avLst/>
          </a:prstGeom>
          <a:noFill/>
          <a:ln>
            <a:solidFill>
              <a:srgbClr val="FF0000"/>
            </a:solidFill>
          </a:ln>
        </p:spPr>
      </p:pic>
      <p:pic>
        <p:nvPicPr>
          <p:cNvPr id="1031" name="Picture 7" descr="C:\Users\mfixefc2\Desktop\6.png"/>
          <p:cNvPicPr>
            <a:picLocks noChangeAspect="1" noChangeArrowheads="1"/>
          </p:cNvPicPr>
          <p:nvPr/>
        </p:nvPicPr>
        <p:blipFill>
          <a:blip r:embed="rId7" cstate="print"/>
          <a:srcRect/>
          <a:stretch>
            <a:fillRect/>
          </a:stretch>
        </p:blipFill>
        <p:spPr bwMode="auto">
          <a:xfrm>
            <a:off x="6804248" y="2492897"/>
            <a:ext cx="1971675" cy="1800200"/>
          </a:xfrm>
          <a:prstGeom prst="rect">
            <a:avLst/>
          </a:prstGeom>
          <a:noFill/>
          <a:ln>
            <a:solidFill>
              <a:srgbClr val="FF0000"/>
            </a:solidFill>
          </a:ln>
        </p:spPr>
      </p:pic>
      <p:pic>
        <p:nvPicPr>
          <p:cNvPr id="1032" name="Picture 8" descr="C:\Users\mfixefc2\Desktop\7.jpg"/>
          <p:cNvPicPr>
            <a:picLocks noChangeAspect="1" noChangeArrowheads="1"/>
          </p:cNvPicPr>
          <p:nvPr/>
        </p:nvPicPr>
        <p:blipFill>
          <a:blip r:embed="rId8" cstate="print"/>
          <a:srcRect/>
          <a:stretch>
            <a:fillRect/>
          </a:stretch>
        </p:blipFill>
        <p:spPr bwMode="auto">
          <a:xfrm>
            <a:off x="395536" y="4653136"/>
            <a:ext cx="2466975" cy="1847850"/>
          </a:xfrm>
          <a:prstGeom prst="rect">
            <a:avLst/>
          </a:prstGeom>
          <a:noFill/>
          <a:ln>
            <a:solidFill>
              <a:srgbClr val="FF0000"/>
            </a:solidFill>
          </a:ln>
        </p:spPr>
      </p:pic>
      <p:pic>
        <p:nvPicPr>
          <p:cNvPr id="1033" name="Picture 9" descr="C:\Users\mfixefc2\Desktop\8.jpg"/>
          <p:cNvPicPr>
            <a:picLocks noChangeAspect="1" noChangeArrowheads="1"/>
          </p:cNvPicPr>
          <p:nvPr/>
        </p:nvPicPr>
        <p:blipFill>
          <a:blip r:embed="rId9" cstate="print"/>
          <a:srcRect/>
          <a:stretch>
            <a:fillRect/>
          </a:stretch>
        </p:blipFill>
        <p:spPr bwMode="auto">
          <a:xfrm>
            <a:off x="3275856" y="3861048"/>
            <a:ext cx="3038475" cy="1504950"/>
          </a:xfrm>
          <a:prstGeom prst="rect">
            <a:avLst/>
          </a:prstGeom>
          <a:noFill/>
          <a:ln>
            <a:solidFill>
              <a:srgbClr val="FF0000"/>
            </a:solidFill>
          </a:ln>
        </p:spPr>
      </p:pic>
      <p:pic>
        <p:nvPicPr>
          <p:cNvPr id="1034" name="Picture 10" descr="C:\Users\mfixefc2\Desktop\9.jpg"/>
          <p:cNvPicPr>
            <a:picLocks noChangeAspect="1" noChangeArrowheads="1"/>
          </p:cNvPicPr>
          <p:nvPr/>
        </p:nvPicPr>
        <p:blipFill>
          <a:blip r:embed="rId10" cstate="print"/>
          <a:srcRect/>
          <a:stretch>
            <a:fillRect/>
          </a:stretch>
        </p:blipFill>
        <p:spPr bwMode="auto">
          <a:xfrm>
            <a:off x="6444208" y="4509120"/>
            <a:ext cx="2466975" cy="1847850"/>
          </a:xfrm>
          <a:prstGeom prst="rect">
            <a:avLst/>
          </a:prstGeom>
          <a:noFill/>
          <a:ln>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additive="base">
                                        <p:cTn id="7" dur="500" fill="hold"/>
                                        <p:tgtEl>
                                          <p:spTgt spid="1027"/>
                                        </p:tgtEl>
                                        <p:attrNameLst>
                                          <p:attrName>ppt_x</p:attrName>
                                        </p:attrNameLst>
                                      </p:cBhvr>
                                      <p:tavLst>
                                        <p:tav tm="0">
                                          <p:val>
                                            <p:strVal val="#ppt_x"/>
                                          </p:val>
                                        </p:tav>
                                        <p:tav tm="100000">
                                          <p:val>
                                            <p:strVal val="#ppt_x"/>
                                          </p:val>
                                        </p:tav>
                                      </p:tavLst>
                                    </p:anim>
                                    <p:anim calcmode="lin" valueType="num">
                                      <p:cBhvr additive="base">
                                        <p:cTn id="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8"/>
                                        </p:tgtEl>
                                        <p:attrNameLst>
                                          <p:attrName>style.visibility</p:attrName>
                                        </p:attrNameLst>
                                      </p:cBhvr>
                                      <p:to>
                                        <p:strVal val="visible"/>
                                      </p:to>
                                    </p:set>
                                    <p:anim calcmode="lin" valueType="num">
                                      <p:cBhvr additive="base">
                                        <p:cTn id="13" dur="500" fill="hold"/>
                                        <p:tgtEl>
                                          <p:spTgt spid="1028"/>
                                        </p:tgtEl>
                                        <p:attrNameLst>
                                          <p:attrName>ppt_x</p:attrName>
                                        </p:attrNameLst>
                                      </p:cBhvr>
                                      <p:tavLst>
                                        <p:tav tm="0">
                                          <p:val>
                                            <p:strVal val="#ppt_x"/>
                                          </p:val>
                                        </p:tav>
                                        <p:tav tm="100000">
                                          <p:val>
                                            <p:strVal val="#ppt_x"/>
                                          </p:val>
                                        </p:tav>
                                      </p:tavLst>
                                    </p:anim>
                                    <p:anim calcmode="lin" valueType="num">
                                      <p:cBhvr additive="base">
                                        <p:cTn id="14"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9"/>
                                        </p:tgtEl>
                                        <p:attrNameLst>
                                          <p:attrName>style.visibility</p:attrName>
                                        </p:attrNameLst>
                                      </p:cBhvr>
                                      <p:to>
                                        <p:strVal val="visible"/>
                                      </p:to>
                                    </p:set>
                                    <p:anim calcmode="lin" valueType="num">
                                      <p:cBhvr additive="base">
                                        <p:cTn id="19" dur="500" fill="hold"/>
                                        <p:tgtEl>
                                          <p:spTgt spid="1029"/>
                                        </p:tgtEl>
                                        <p:attrNameLst>
                                          <p:attrName>ppt_x</p:attrName>
                                        </p:attrNameLst>
                                      </p:cBhvr>
                                      <p:tavLst>
                                        <p:tav tm="0">
                                          <p:val>
                                            <p:strVal val="#ppt_x"/>
                                          </p:val>
                                        </p:tav>
                                        <p:tav tm="100000">
                                          <p:val>
                                            <p:strVal val="#ppt_x"/>
                                          </p:val>
                                        </p:tav>
                                      </p:tavLst>
                                    </p:anim>
                                    <p:anim calcmode="lin" valueType="num">
                                      <p:cBhvr additive="base">
                                        <p:cTn id="20" dur="500" fill="hold"/>
                                        <p:tgtEl>
                                          <p:spTgt spid="102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30"/>
                                        </p:tgtEl>
                                        <p:attrNameLst>
                                          <p:attrName>style.visibility</p:attrName>
                                        </p:attrNameLst>
                                      </p:cBhvr>
                                      <p:to>
                                        <p:strVal val="visible"/>
                                      </p:to>
                                    </p:set>
                                    <p:anim calcmode="lin" valueType="num">
                                      <p:cBhvr additive="base">
                                        <p:cTn id="25" dur="500" fill="hold"/>
                                        <p:tgtEl>
                                          <p:spTgt spid="1030"/>
                                        </p:tgtEl>
                                        <p:attrNameLst>
                                          <p:attrName>ppt_x</p:attrName>
                                        </p:attrNameLst>
                                      </p:cBhvr>
                                      <p:tavLst>
                                        <p:tav tm="0">
                                          <p:val>
                                            <p:strVal val="#ppt_x"/>
                                          </p:val>
                                        </p:tav>
                                        <p:tav tm="100000">
                                          <p:val>
                                            <p:strVal val="#ppt_x"/>
                                          </p:val>
                                        </p:tav>
                                      </p:tavLst>
                                    </p:anim>
                                    <p:anim calcmode="lin" valueType="num">
                                      <p:cBhvr additive="base">
                                        <p:cTn id="26"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31"/>
                                        </p:tgtEl>
                                        <p:attrNameLst>
                                          <p:attrName>style.visibility</p:attrName>
                                        </p:attrNameLst>
                                      </p:cBhvr>
                                      <p:to>
                                        <p:strVal val="visible"/>
                                      </p:to>
                                    </p:set>
                                    <p:anim calcmode="lin" valueType="num">
                                      <p:cBhvr additive="base">
                                        <p:cTn id="31" dur="500" fill="hold"/>
                                        <p:tgtEl>
                                          <p:spTgt spid="1031"/>
                                        </p:tgtEl>
                                        <p:attrNameLst>
                                          <p:attrName>ppt_x</p:attrName>
                                        </p:attrNameLst>
                                      </p:cBhvr>
                                      <p:tavLst>
                                        <p:tav tm="0">
                                          <p:val>
                                            <p:strVal val="#ppt_x"/>
                                          </p:val>
                                        </p:tav>
                                        <p:tav tm="100000">
                                          <p:val>
                                            <p:strVal val="#ppt_x"/>
                                          </p:val>
                                        </p:tav>
                                      </p:tavLst>
                                    </p:anim>
                                    <p:anim calcmode="lin" valueType="num">
                                      <p:cBhvr additive="base">
                                        <p:cTn id="32" dur="500" fill="hold"/>
                                        <p:tgtEl>
                                          <p:spTgt spid="103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32"/>
                                        </p:tgtEl>
                                        <p:attrNameLst>
                                          <p:attrName>style.visibility</p:attrName>
                                        </p:attrNameLst>
                                      </p:cBhvr>
                                      <p:to>
                                        <p:strVal val="visible"/>
                                      </p:to>
                                    </p:set>
                                    <p:anim calcmode="lin" valueType="num">
                                      <p:cBhvr additive="base">
                                        <p:cTn id="37" dur="500" fill="hold"/>
                                        <p:tgtEl>
                                          <p:spTgt spid="1032"/>
                                        </p:tgtEl>
                                        <p:attrNameLst>
                                          <p:attrName>ppt_x</p:attrName>
                                        </p:attrNameLst>
                                      </p:cBhvr>
                                      <p:tavLst>
                                        <p:tav tm="0">
                                          <p:val>
                                            <p:strVal val="#ppt_x"/>
                                          </p:val>
                                        </p:tav>
                                        <p:tav tm="100000">
                                          <p:val>
                                            <p:strVal val="#ppt_x"/>
                                          </p:val>
                                        </p:tav>
                                      </p:tavLst>
                                    </p:anim>
                                    <p:anim calcmode="lin" valueType="num">
                                      <p:cBhvr additive="base">
                                        <p:cTn id="38" dur="500" fill="hold"/>
                                        <p:tgtEl>
                                          <p:spTgt spid="103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33"/>
                                        </p:tgtEl>
                                        <p:attrNameLst>
                                          <p:attrName>style.visibility</p:attrName>
                                        </p:attrNameLst>
                                      </p:cBhvr>
                                      <p:to>
                                        <p:strVal val="visible"/>
                                      </p:to>
                                    </p:set>
                                    <p:anim calcmode="lin" valueType="num">
                                      <p:cBhvr additive="base">
                                        <p:cTn id="43" dur="500" fill="hold"/>
                                        <p:tgtEl>
                                          <p:spTgt spid="1033"/>
                                        </p:tgtEl>
                                        <p:attrNameLst>
                                          <p:attrName>ppt_x</p:attrName>
                                        </p:attrNameLst>
                                      </p:cBhvr>
                                      <p:tavLst>
                                        <p:tav tm="0">
                                          <p:val>
                                            <p:strVal val="#ppt_x"/>
                                          </p:val>
                                        </p:tav>
                                        <p:tav tm="100000">
                                          <p:val>
                                            <p:strVal val="#ppt_x"/>
                                          </p:val>
                                        </p:tav>
                                      </p:tavLst>
                                    </p:anim>
                                    <p:anim calcmode="lin" valueType="num">
                                      <p:cBhvr additive="base">
                                        <p:cTn id="44" dur="500" fill="hold"/>
                                        <p:tgtEl>
                                          <p:spTgt spid="103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034"/>
                                        </p:tgtEl>
                                        <p:attrNameLst>
                                          <p:attrName>style.visibility</p:attrName>
                                        </p:attrNameLst>
                                      </p:cBhvr>
                                      <p:to>
                                        <p:strVal val="visible"/>
                                      </p:to>
                                    </p:set>
                                    <p:anim calcmode="lin" valueType="num">
                                      <p:cBhvr additive="base">
                                        <p:cTn id="49" dur="500" fill="hold"/>
                                        <p:tgtEl>
                                          <p:spTgt spid="1034"/>
                                        </p:tgtEl>
                                        <p:attrNameLst>
                                          <p:attrName>ppt_x</p:attrName>
                                        </p:attrNameLst>
                                      </p:cBhvr>
                                      <p:tavLst>
                                        <p:tav tm="0">
                                          <p:val>
                                            <p:strVal val="#ppt_x"/>
                                          </p:val>
                                        </p:tav>
                                        <p:tav tm="100000">
                                          <p:val>
                                            <p:strVal val="#ppt_x"/>
                                          </p:val>
                                        </p:tav>
                                      </p:tavLst>
                                    </p:anim>
                                    <p:anim calcmode="lin" valueType="num">
                                      <p:cBhvr additive="base">
                                        <p:cTn id="50" dur="500" fill="hold"/>
                                        <p:tgtEl>
                                          <p:spTgt spid="10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r>
              <a:rPr lang="en-GB" dirty="0" smtClean="0"/>
              <a:t> </a:t>
            </a:r>
            <a:endParaRPr lang="en-GB" dirty="0"/>
          </a:p>
        </p:txBody>
      </p:sp>
      <p:sp>
        <p:nvSpPr>
          <p:cNvPr id="3" name="Content Placeholder 2"/>
          <p:cNvSpPr>
            <a:spLocks noGrp="1"/>
          </p:cNvSpPr>
          <p:nvPr>
            <p:ph idx="1"/>
          </p:nvPr>
        </p:nvSpPr>
        <p:spPr>
          <a:xfrm>
            <a:off x="179512" y="260648"/>
            <a:ext cx="8712968" cy="72008"/>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4" name="TextBox 3"/>
          <p:cNvSpPr txBox="1"/>
          <p:nvPr/>
        </p:nvSpPr>
        <p:spPr>
          <a:xfrm>
            <a:off x="2915816" y="260648"/>
            <a:ext cx="2702791" cy="369332"/>
          </a:xfrm>
          <a:prstGeom prst="rect">
            <a:avLst/>
          </a:prstGeom>
          <a:noFill/>
        </p:spPr>
        <p:txBody>
          <a:bodyPr wrap="none" rtlCol="0">
            <a:spAutoFit/>
          </a:bodyPr>
          <a:lstStyle/>
          <a:p>
            <a:r>
              <a:rPr lang="it-IT" b="1" cap="small" dirty="0" smtClean="0">
                <a:solidFill>
                  <a:srgbClr val="FF0000"/>
                </a:solidFill>
                <a:latin typeface="Times New Roman" pitchFamily="18" charset="0"/>
                <a:cs typeface="Times New Roman" pitchFamily="18" charset="0"/>
              </a:rPr>
              <a:t>Italiano Neo-standard</a:t>
            </a:r>
            <a:endParaRPr lang="en-GB" cap="small" dirty="0" smtClean="0">
              <a:solidFill>
                <a:srgbClr val="FF0000"/>
              </a:solidFill>
              <a:latin typeface="Times New Roman" pitchFamily="18" charset="0"/>
              <a:cs typeface="Times New Roman" pitchFamily="18" charset="0"/>
            </a:endParaRPr>
          </a:p>
        </p:txBody>
      </p:sp>
      <p:sp>
        <p:nvSpPr>
          <p:cNvPr id="7" name="TextBox 6"/>
          <p:cNvSpPr txBox="1"/>
          <p:nvPr/>
        </p:nvSpPr>
        <p:spPr>
          <a:xfrm>
            <a:off x="179512" y="620688"/>
            <a:ext cx="2191626"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Italiano</a:t>
            </a:r>
            <a:r>
              <a:rPr lang="en-GB" dirty="0" smtClean="0">
                <a:latin typeface="Times New Roman" pitchFamily="18" charset="0"/>
                <a:cs typeface="Times New Roman" pitchFamily="18" charset="0"/>
              </a:rPr>
              <a:t> Neo-standard</a:t>
            </a:r>
          </a:p>
        </p:txBody>
      </p:sp>
      <p:sp>
        <p:nvSpPr>
          <p:cNvPr id="8" name="Oval 7"/>
          <p:cNvSpPr/>
          <p:nvPr/>
        </p:nvSpPr>
        <p:spPr>
          <a:xfrm>
            <a:off x="2195736" y="1052736"/>
            <a:ext cx="2520280" cy="93610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179512" y="1412776"/>
            <a:ext cx="1973617" cy="369332"/>
          </a:xfrm>
          <a:prstGeom prst="rect">
            <a:avLst/>
          </a:prstGeom>
          <a:noFill/>
          <a:ln>
            <a:solidFill>
              <a:schemeClr val="bg1"/>
            </a:solidFill>
          </a:ln>
        </p:spPr>
        <p:txBody>
          <a:bodyPr wrap="none" rtlCol="0">
            <a:spAutoFit/>
          </a:bodyPr>
          <a:lstStyle/>
          <a:p>
            <a:r>
              <a:rPr lang="en-GB" dirty="0" err="1" smtClean="0">
                <a:latin typeface="Times New Roman" pitchFamily="18" charset="0"/>
                <a:cs typeface="Times New Roman" pitchFamily="18" charset="0"/>
              </a:rPr>
              <a:t>Italiano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colloquiale</a:t>
            </a:r>
            <a:endParaRPr lang="en-GB" dirty="0" smtClean="0">
              <a:latin typeface="Times New Roman" pitchFamily="18" charset="0"/>
              <a:cs typeface="Times New Roman" pitchFamily="18" charset="0"/>
            </a:endParaRPr>
          </a:p>
        </p:txBody>
      </p:sp>
      <p:sp>
        <p:nvSpPr>
          <p:cNvPr id="11" name="TextBox 10"/>
          <p:cNvSpPr txBox="1"/>
          <p:nvPr/>
        </p:nvSpPr>
        <p:spPr>
          <a:xfrm>
            <a:off x="179512" y="1124744"/>
            <a:ext cx="1871025" cy="369332"/>
          </a:xfrm>
          <a:prstGeom prst="rect">
            <a:avLst/>
          </a:prstGeom>
          <a:noFill/>
        </p:spPr>
        <p:txBody>
          <a:bodyPr wrap="none" rtlCol="0">
            <a:spAutoFit/>
          </a:bodyPr>
          <a:lstStyle/>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Italiano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popolare</a:t>
            </a:r>
            <a:endParaRPr lang="en-GB" dirty="0" smtClean="0">
              <a:latin typeface="Times New Roman" pitchFamily="18" charset="0"/>
              <a:cs typeface="Times New Roman" pitchFamily="18" charset="0"/>
            </a:endParaRPr>
          </a:p>
        </p:txBody>
      </p:sp>
      <p:sp>
        <p:nvSpPr>
          <p:cNvPr id="14" name="TextBox 13"/>
          <p:cNvSpPr txBox="1"/>
          <p:nvPr/>
        </p:nvSpPr>
        <p:spPr>
          <a:xfrm>
            <a:off x="971600" y="836712"/>
            <a:ext cx="447558" cy="369332"/>
          </a:xfrm>
          <a:prstGeom prst="rect">
            <a:avLst/>
          </a:prstGeom>
          <a:noFill/>
        </p:spPr>
        <p:txBody>
          <a:bodyPr wrap="none" rtlCol="0">
            <a:spAutoFit/>
          </a:bodyPr>
          <a:lstStyle/>
          <a:p>
            <a:r>
              <a:rPr lang="en-GB" b="1" dirty="0" smtClean="0">
                <a:solidFill>
                  <a:srgbClr val="FF0000"/>
                </a:solidFill>
                <a:latin typeface="Times New Roman" pitchFamily="18" charset="0"/>
                <a:cs typeface="Times New Roman" pitchFamily="18" charset="0"/>
              </a:rPr>
              <a:t>vs.</a:t>
            </a:r>
          </a:p>
        </p:txBody>
      </p:sp>
      <p:sp>
        <p:nvSpPr>
          <p:cNvPr id="15" name="Rectangle 14"/>
          <p:cNvSpPr/>
          <p:nvPr/>
        </p:nvSpPr>
        <p:spPr>
          <a:xfrm>
            <a:off x="971600" y="908720"/>
            <a:ext cx="432048" cy="26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179512" y="2132856"/>
            <a:ext cx="9039654" cy="923330"/>
          </a:xfrm>
          <a:prstGeom prst="rect">
            <a:avLst/>
          </a:prstGeom>
          <a:noFill/>
        </p:spPr>
        <p:txBody>
          <a:bodyPr wrap="none" rtlCol="0">
            <a:spAutoFit/>
          </a:bodyPr>
          <a:lstStyle/>
          <a:p>
            <a:r>
              <a:rPr lang="en-GB" dirty="0" smtClean="0">
                <a:latin typeface="Times New Roman" pitchFamily="18" charset="0"/>
                <a:cs typeface="Times New Roman" pitchFamily="18" charset="0"/>
              </a:rPr>
              <a:t>Il </a:t>
            </a:r>
            <a:r>
              <a:rPr lang="en-GB" dirty="0" err="1" smtClean="0">
                <a:latin typeface="Times New Roman" pitchFamily="18" charset="0"/>
                <a:cs typeface="Times New Roman" pitchFamily="18" charset="0"/>
              </a:rPr>
              <a:t>termine</a:t>
            </a:r>
            <a:r>
              <a:rPr lang="en-GB" dirty="0" smtClean="0">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neostandard</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riferisce</a:t>
            </a:r>
            <a:r>
              <a:rPr lang="en-GB" dirty="0" smtClean="0">
                <a:latin typeface="Times New Roman" pitchFamily="18" charset="0"/>
                <a:cs typeface="Times New Roman" pitchFamily="18" charset="0"/>
              </a:rPr>
              <a:t> a </a:t>
            </a:r>
            <a:r>
              <a:rPr lang="en-GB" dirty="0" err="1" smtClean="0">
                <a:latin typeface="Times New Roman" pitchFamily="18" charset="0"/>
                <a:cs typeface="Times New Roman" pitchFamily="18" charset="0"/>
              </a:rPr>
              <a:t>caratteristiche</a:t>
            </a:r>
            <a:r>
              <a:rPr lang="en-GB" dirty="0" smtClean="0">
                <a:latin typeface="Times New Roman" pitchFamily="18" charset="0"/>
                <a:cs typeface="Times New Roman" pitchFamily="18" charset="0"/>
              </a:rPr>
              <a:t> pan-</a:t>
            </a:r>
            <a:r>
              <a:rPr lang="en-GB" dirty="0" err="1" smtClean="0">
                <a:latin typeface="Times New Roman" pitchFamily="18" charset="0"/>
                <a:cs typeface="Times New Roman" pitchFamily="18" charset="0"/>
              </a:rPr>
              <a:t>italiane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ora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sono</a:t>
            </a:r>
            <a:r>
              <a:rPr lang="en-GB" dirty="0" smtClean="0">
                <a:latin typeface="Times New Roman" pitchFamily="18" charset="0"/>
                <a:cs typeface="Times New Roman" pitchFamily="18" charset="0"/>
              </a:rPr>
              <a:t> state </a:t>
            </a:r>
            <a:r>
              <a:rPr lang="en-GB" dirty="0" err="1" smtClean="0">
                <a:latin typeface="Times New Roman" pitchFamily="18" charset="0"/>
                <a:cs typeface="Times New Roman" pitchFamily="18" charset="0"/>
              </a:rPr>
              <a:t>adottate</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a </a:t>
            </a:r>
            <a:r>
              <a:rPr lang="en-GB" dirty="0" err="1" smtClean="0">
                <a:latin typeface="Times New Roman" pitchFamily="18" charset="0"/>
                <a:cs typeface="Times New Roman" pitchFamily="18" charset="0"/>
              </a:rPr>
              <a:t>tutti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livelli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sociolinguistici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ogni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tipo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livello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istruzione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ogni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provenienza</a:t>
            </a:r>
            <a:r>
              <a:rPr lang="en-GB" dirty="0" smtClean="0">
                <a:latin typeface="Times New Roman" pitchFamily="18" charset="0"/>
                <a:cs typeface="Times New Roman" pitchFamily="18" charset="0"/>
              </a:rPr>
              <a:t>), ma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non </a:t>
            </a:r>
          </a:p>
          <a:p>
            <a:r>
              <a:rPr lang="en-GB" dirty="0" err="1" smtClean="0">
                <a:latin typeface="Times New Roman" pitchFamily="18" charset="0"/>
                <a:cs typeface="Times New Roman" pitchFamily="18" charset="0"/>
              </a:rPr>
              <a:t>sono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ancora</a:t>
            </a:r>
            <a:r>
              <a:rPr lang="en-GB" dirty="0" smtClean="0">
                <a:latin typeface="Times New Roman" pitchFamily="18" charset="0"/>
                <a:cs typeface="Times New Roman" pitchFamily="18" charset="0"/>
              </a:rPr>
              <a:t> state </a:t>
            </a:r>
            <a:r>
              <a:rPr lang="en-GB" dirty="0" err="1" smtClean="0">
                <a:latin typeface="Times New Roman" pitchFamily="18" charset="0"/>
                <a:cs typeface="Times New Roman" pitchFamily="18" charset="0"/>
              </a:rPr>
              <a:t>riconosciute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dalle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grammatiche</a:t>
            </a:r>
            <a:r>
              <a:rPr lang="en-GB" dirty="0" smtClean="0">
                <a:latin typeface="Times New Roman" pitchFamily="18" charset="0"/>
                <a:cs typeface="Times New Roman" pitchFamily="18" charset="0"/>
              </a:rPr>
              <a:t> e </a:t>
            </a:r>
            <a:r>
              <a:rPr lang="en-GB" dirty="0" err="1" smtClean="0">
                <a:latin typeface="Times New Roman" pitchFamily="18" charset="0"/>
                <a:cs typeface="Times New Roman" pitchFamily="18" charset="0"/>
              </a:rPr>
              <a:t>dai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dizionari</a:t>
            </a:r>
            <a:r>
              <a:rPr lang="en-GB" dirty="0" smtClean="0">
                <a:latin typeface="Times New Roman" pitchFamily="18" charset="0"/>
                <a:cs typeface="Times New Roman" pitchFamily="18" charset="0"/>
              </a:rPr>
              <a:t> come  </a:t>
            </a:r>
            <a:r>
              <a:rPr lang="en-GB" b="1" dirty="0" err="1" smtClean="0">
                <a:solidFill>
                  <a:srgbClr val="040AFC"/>
                </a:solidFill>
                <a:latin typeface="Times New Roman" pitchFamily="18" charset="0"/>
                <a:cs typeface="Times New Roman" pitchFamily="18" charset="0"/>
              </a:rPr>
              <a:t>Italiano</a:t>
            </a:r>
            <a:r>
              <a:rPr lang="en-GB" b="1" dirty="0" smtClean="0">
                <a:solidFill>
                  <a:srgbClr val="040AFC"/>
                </a:solidFill>
                <a:latin typeface="Times New Roman" pitchFamily="18" charset="0"/>
                <a:cs typeface="Times New Roman" pitchFamily="18" charset="0"/>
              </a:rPr>
              <a:t> Standard</a:t>
            </a:r>
            <a:r>
              <a:rPr lang="en-GB" dirty="0" smtClean="0">
                <a:latin typeface="Times New Roman" pitchFamily="18" charset="0"/>
                <a:cs typeface="Times New Roman" pitchFamily="18" charset="0"/>
              </a:rPr>
              <a:t>.</a:t>
            </a:r>
          </a:p>
        </p:txBody>
      </p:sp>
      <p:sp>
        <p:nvSpPr>
          <p:cNvPr id="17" name="TextBox 16"/>
          <p:cNvSpPr txBox="1"/>
          <p:nvPr/>
        </p:nvSpPr>
        <p:spPr>
          <a:xfrm>
            <a:off x="1691680" y="3212976"/>
            <a:ext cx="1935145" cy="369332"/>
          </a:xfrm>
          <a:prstGeom prst="rect">
            <a:avLst/>
          </a:prstGeom>
          <a:noFill/>
          <a:ln>
            <a:solidFill>
              <a:srgbClr val="040AFC"/>
            </a:solidFill>
          </a:ln>
        </p:spPr>
        <p:txBody>
          <a:bodyPr wrap="none" rtlCol="0">
            <a:spAutoFit/>
          </a:bodyPr>
          <a:lstStyle/>
          <a:p>
            <a:r>
              <a:rPr lang="en-GB" b="1" dirty="0" err="1" smtClean="0">
                <a:solidFill>
                  <a:srgbClr val="040AFC"/>
                </a:solidFill>
                <a:latin typeface="Times New Roman" pitchFamily="18" charset="0"/>
                <a:cs typeface="Times New Roman" pitchFamily="18" charset="0"/>
              </a:rPr>
              <a:t>Italiano</a:t>
            </a:r>
            <a:r>
              <a:rPr lang="en-GB" b="1" dirty="0" smtClean="0">
                <a:solidFill>
                  <a:srgbClr val="040AFC"/>
                </a:solidFill>
                <a:latin typeface="Times New Roman" pitchFamily="18" charset="0"/>
                <a:cs typeface="Times New Roman" pitchFamily="18" charset="0"/>
              </a:rPr>
              <a:t> Standard</a:t>
            </a:r>
          </a:p>
        </p:txBody>
      </p:sp>
      <p:sp>
        <p:nvSpPr>
          <p:cNvPr id="18" name="TextBox 17"/>
          <p:cNvSpPr txBox="1"/>
          <p:nvPr/>
        </p:nvSpPr>
        <p:spPr>
          <a:xfrm>
            <a:off x="912671" y="3717032"/>
            <a:ext cx="3294492" cy="1754326"/>
          </a:xfrm>
          <a:prstGeom prst="rect">
            <a:avLst/>
          </a:prstGeom>
          <a:noFill/>
        </p:spPr>
        <p:txBody>
          <a:bodyPr wrap="none" rtlCol="0">
            <a:spAutoFit/>
          </a:bodyPr>
          <a:lstStyle/>
          <a:p>
            <a:pPr algn="ctr"/>
            <a:r>
              <a:rPr lang="en-GB" dirty="0" err="1" smtClean="0">
                <a:latin typeface="Times New Roman" pitchFamily="18" charset="0"/>
                <a:cs typeface="Times New Roman" pitchFamily="18" charset="0"/>
              </a:rPr>
              <a:t>Neutro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fonetica</a:t>
            </a:r>
            <a:r>
              <a:rPr lang="en-GB" dirty="0" smtClean="0">
                <a:latin typeface="Times New Roman" pitchFamily="18" charset="0"/>
                <a:cs typeface="Times New Roman" pitchFamily="18" charset="0"/>
              </a:rPr>
              <a:t> e </a:t>
            </a:r>
            <a:r>
              <a:rPr lang="en-GB" dirty="0" err="1" smtClean="0">
                <a:latin typeface="Times New Roman" pitchFamily="18" charset="0"/>
                <a:cs typeface="Times New Roman" pitchFamily="18" charset="0"/>
              </a:rPr>
              <a:t>morfologia</a:t>
            </a:r>
            <a:r>
              <a:rPr lang="en-GB" dirty="0" smtClean="0">
                <a:latin typeface="Times New Roman" pitchFamily="18" charset="0"/>
                <a:cs typeface="Times New Roman" pitchFamily="18" charset="0"/>
              </a:rPr>
              <a:t>)</a:t>
            </a:r>
          </a:p>
          <a:p>
            <a:pPr algn="ctr"/>
            <a:r>
              <a:rPr lang="en-GB" dirty="0" err="1" smtClean="0">
                <a:latin typeface="Times New Roman" pitchFamily="18" charset="0"/>
                <a:cs typeface="Times New Roman" pitchFamily="18" charset="0"/>
              </a:rPr>
              <a:t>Normativo</a:t>
            </a:r>
            <a:r>
              <a:rPr lang="en-GB" dirty="0" smtClean="0">
                <a:latin typeface="Times New Roman" pitchFamily="18" charset="0"/>
                <a:cs typeface="Times New Roman" pitchFamily="18" charset="0"/>
              </a:rPr>
              <a:t> and </a:t>
            </a:r>
            <a:r>
              <a:rPr lang="en-GB" dirty="0" err="1" smtClean="0">
                <a:latin typeface="Times New Roman" pitchFamily="18" charset="0"/>
                <a:cs typeface="Times New Roman" pitchFamily="18" charset="0"/>
              </a:rPr>
              <a:t>prescrittivo</a:t>
            </a:r>
            <a:endParaRPr lang="en-GB" dirty="0" smtClean="0">
              <a:latin typeface="Times New Roman" pitchFamily="18" charset="0"/>
              <a:cs typeface="Times New Roman" pitchFamily="18" charset="0"/>
            </a:endParaRPr>
          </a:p>
          <a:p>
            <a:pPr algn="ctr"/>
            <a:r>
              <a:rPr lang="en-GB" dirty="0" smtClean="0">
                <a:latin typeface="Times New Roman" pitchFamily="18" charset="0"/>
                <a:cs typeface="Times New Roman" pitchFamily="18" charset="0"/>
              </a:rPr>
              <a:t>Non </a:t>
            </a:r>
            <a:r>
              <a:rPr lang="en-GB" dirty="0" err="1" smtClean="0">
                <a:latin typeface="Times New Roman" pitchFamily="18" charset="0"/>
                <a:cs typeface="Times New Roman" pitchFamily="18" charset="0"/>
              </a:rPr>
              <a:t>marcato</a:t>
            </a:r>
            <a:endParaRPr lang="en-GB" dirty="0" smtClean="0">
              <a:latin typeface="Times New Roman" pitchFamily="18" charset="0"/>
              <a:cs typeface="Times New Roman" pitchFamily="18" charset="0"/>
            </a:endParaRPr>
          </a:p>
          <a:p>
            <a:pPr algn="ctr"/>
            <a:r>
              <a:rPr lang="en-GB" dirty="0" err="1" smtClean="0">
                <a:latin typeface="Times New Roman" pitchFamily="18" charset="0"/>
                <a:cs typeface="Times New Roman" pitchFamily="18" charset="0"/>
              </a:rPr>
              <a:t>Insegnato</a:t>
            </a:r>
            <a:r>
              <a:rPr lang="en-GB" dirty="0" smtClean="0">
                <a:latin typeface="Times New Roman" pitchFamily="18" charset="0"/>
                <a:cs typeface="Times New Roman" pitchFamily="18" charset="0"/>
              </a:rPr>
              <a:t> a </a:t>
            </a:r>
            <a:r>
              <a:rPr lang="en-GB" dirty="0" err="1" smtClean="0">
                <a:latin typeface="Times New Roman" pitchFamily="18" charset="0"/>
                <a:cs typeface="Times New Roman" pitchFamily="18" charset="0"/>
              </a:rPr>
              <a:t>scuola</a:t>
            </a:r>
            <a:endParaRPr lang="en-GB" dirty="0" smtClean="0">
              <a:latin typeface="Times New Roman" pitchFamily="18" charset="0"/>
              <a:cs typeface="Times New Roman" pitchFamily="18" charset="0"/>
            </a:endParaRPr>
          </a:p>
          <a:p>
            <a:pPr algn="ctr"/>
            <a:r>
              <a:rPr lang="en-GB" dirty="0" err="1" smtClean="0">
                <a:latin typeface="Times New Roman" pitchFamily="18" charset="0"/>
                <a:cs typeface="Times New Roman" pitchFamily="18" charset="0"/>
              </a:rPr>
              <a:t>Modello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paradigmatico</a:t>
            </a:r>
            <a:endParaRPr lang="en-GB" dirty="0" smtClean="0">
              <a:latin typeface="Times New Roman" pitchFamily="18" charset="0"/>
              <a:cs typeface="Times New Roman" pitchFamily="18" charset="0"/>
            </a:endParaRPr>
          </a:p>
          <a:p>
            <a:pPr algn="ctr"/>
            <a:r>
              <a:rPr lang="en-GB" dirty="0" smtClean="0">
                <a:latin typeface="Times New Roman" pitchFamily="18" charset="0"/>
                <a:cs typeface="Times New Roman" pitchFamily="18" charset="0"/>
              </a:rPr>
              <a:t>Di </a:t>
            </a:r>
            <a:r>
              <a:rPr lang="en-GB" dirty="0" err="1" smtClean="0">
                <a:latin typeface="Times New Roman" pitchFamily="18" charset="0"/>
                <a:cs typeface="Times New Roman" pitchFamily="18" charset="0"/>
              </a:rPr>
              <a:t>prestigio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tradizione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letteraria</a:t>
            </a:r>
            <a:r>
              <a:rPr lang="en-GB" dirty="0" smtClean="0">
                <a:latin typeface="Times New Roman" pitchFamily="18" charset="0"/>
                <a:cs typeface="Times New Roman" pitchFamily="18" charset="0"/>
              </a:rPr>
              <a:t>)</a:t>
            </a:r>
          </a:p>
        </p:txBody>
      </p:sp>
      <p:sp>
        <p:nvSpPr>
          <p:cNvPr id="19" name="TextBox 18"/>
          <p:cNvSpPr txBox="1"/>
          <p:nvPr/>
        </p:nvSpPr>
        <p:spPr>
          <a:xfrm>
            <a:off x="5292080" y="3212976"/>
            <a:ext cx="2416046" cy="369332"/>
          </a:xfrm>
          <a:prstGeom prst="rect">
            <a:avLst/>
          </a:prstGeom>
          <a:noFill/>
          <a:ln>
            <a:solidFill>
              <a:srgbClr val="FF0000"/>
            </a:solidFill>
          </a:ln>
        </p:spPr>
        <p:txBody>
          <a:bodyPr wrap="none" rtlCol="0">
            <a:spAutoFit/>
          </a:bodyPr>
          <a:lstStyle/>
          <a:p>
            <a:r>
              <a:rPr lang="en-GB" b="1" dirty="0" err="1" smtClean="0">
                <a:solidFill>
                  <a:srgbClr val="FF0000"/>
                </a:solidFill>
                <a:latin typeface="Times New Roman" pitchFamily="18" charset="0"/>
                <a:cs typeface="Times New Roman" pitchFamily="18" charset="0"/>
              </a:rPr>
              <a:t>Italiano</a:t>
            </a:r>
            <a:r>
              <a:rPr lang="en-GB" b="1" dirty="0" smtClean="0">
                <a:solidFill>
                  <a:srgbClr val="FF0000"/>
                </a:solidFill>
                <a:latin typeface="Times New Roman" pitchFamily="18" charset="0"/>
                <a:cs typeface="Times New Roman" pitchFamily="18" charset="0"/>
              </a:rPr>
              <a:t> Neo-standard</a:t>
            </a:r>
          </a:p>
        </p:txBody>
      </p:sp>
      <p:sp>
        <p:nvSpPr>
          <p:cNvPr id="20" name="TextBox 19"/>
          <p:cNvSpPr txBox="1"/>
          <p:nvPr/>
        </p:nvSpPr>
        <p:spPr>
          <a:xfrm>
            <a:off x="4603806" y="3717032"/>
            <a:ext cx="3621505" cy="1754326"/>
          </a:xfrm>
          <a:prstGeom prst="rect">
            <a:avLst/>
          </a:prstGeom>
          <a:noFill/>
        </p:spPr>
        <p:txBody>
          <a:bodyPr wrap="none" rtlCol="0">
            <a:spAutoFit/>
          </a:bodyPr>
          <a:lstStyle/>
          <a:p>
            <a:pPr algn="ctr"/>
            <a:r>
              <a:rPr lang="en-GB" dirty="0" smtClean="0">
                <a:latin typeface="Times New Roman" pitchFamily="18" charset="0"/>
                <a:cs typeface="Times New Roman" pitchFamily="18" charset="0"/>
              </a:rPr>
              <a:t>Pan-</a:t>
            </a:r>
            <a:r>
              <a:rPr lang="en-GB" dirty="0" err="1" smtClean="0">
                <a:latin typeface="Times New Roman" pitchFamily="18" charset="0"/>
                <a:cs typeface="Times New Roman" pitchFamily="18" charset="0"/>
              </a:rPr>
              <a:t>caratterizzato</a:t>
            </a:r>
            <a:endParaRPr lang="en-GB" dirty="0" smtClean="0">
              <a:latin typeface="Times New Roman" pitchFamily="18" charset="0"/>
              <a:cs typeface="Times New Roman" pitchFamily="18" charset="0"/>
            </a:endParaRPr>
          </a:p>
          <a:p>
            <a:pPr algn="ctr"/>
            <a:r>
              <a:rPr lang="en-GB" dirty="0" smtClean="0">
                <a:latin typeface="Times New Roman" pitchFamily="18" charset="0"/>
                <a:cs typeface="Times New Roman" pitchFamily="18" charset="0"/>
              </a:rPr>
              <a:t>Non-</a:t>
            </a:r>
            <a:r>
              <a:rPr lang="en-GB" dirty="0" err="1" smtClean="0">
                <a:latin typeface="Times New Roman" pitchFamily="18" charset="0"/>
                <a:cs typeface="Times New Roman" pitchFamily="18" charset="0"/>
              </a:rPr>
              <a:t>normativo</a:t>
            </a:r>
            <a:r>
              <a:rPr lang="en-GB" dirty="0" smtClean="0">
                <a:latin typeface="Times New Roman" pitchFamily="18" charset="0"/>
                <a:cs typeface="Times New Roman" pitchFamily="18" charset="0"/>
              </a:rPr>
              <a:t> (ma la </a:t>
            </a:r>
            <a:r>
              <a:rPr lang="en-GB" dirty="0" err="1" smtClean="0">
                <a:latin typeface="Times New Roman" pitchFamily="18" charset="0"/>
                <a:cs typeface="Times New Roman" pitchFamily="18" charset="0"/>
              </a:rPr>
              <a:t>normalit</a:t>
            </a:r>
            <a:r>
              <a:rPr lang="en-GB" dirty="0" err="1" smtClean="0">
                <a:latin typeface="Times New Roman"/>
                <a:cs typeface="Times New Roman"/>
              </a:rPr>
              <a:t>à</a:t>
            </a:r>
            <a:r>
              <a:rPr lang="en-GB" dirty="0" smtClean="0">
                <a:latin typeface="Times New Roman" pitchFamily="18" charset="0"/>
                <a:cs typeface="Times New Roman" pitchFamily="18" charset="0"/>
              </a:rPr>
              <a:t>)</a:t>
            </a:r>
          </a:p>
          <a:p>
            <a:pPr algn="ctr"/>
            <a:r>
              <a:rPr lang="en-GB" dirty="0" err="1" smtClean="0">
                <a:latin typeface="Times New Roman" pitchFamily="18" charset="0"/>
                <a:cs typeface="Times New Roman" pitchFamily="18" charset="0"/>
              </a:rPr>
              <a:t>Pu</a:t>
            </a:r>
            <a:r>
              <a:rPr lang="en-GB" dirty="0" err="1" smtClean="0">
                <a:latin typeface="Times New Roman"/>
                <a:cs typeface="Times New Roman"/>
              </a:rPr>
              <a:t>ò</a:t>
            </a:r>
            <a:r>
              <a:rPr lang="en-GB" dirty="0" smtClean="0">
                <a:latin typeface="Times New Roman"/>
                <a:cs typeface="Times New Roman"/>
              </a:rPr>
              <a:t> </a:t>
            </a:r>
            <a:r>
              <a:rPr lang="en-GB" dirty="0" err="1" smtClean="0">
                <a:latin typeface="Times New Roman"/>
                <a:cs typeface="Times New Roman"/>
              </a:rPr>
              <a:t>essere</a:t>
            </a:r>
            <a:r>
              <a:rPr lang="en-GB" dirty="0" smtClean="0">
                <a:latin typeface="Times New Roman"/>
                <a:cs typeface="Times New Roman"/>
              </a:rPr>
              <a:t> </a:t>
            </a:r>
            <a:r>
              <a:rPr lang="en-GB" dirty="0" err="1" smtClean="0">
                <a:latin typeface="Times New Roman"/>
                <a:cs typeface="Times New Roman"/>
              </a:rPr>
              <a:t>marcato</a:t>
            </a:r>
            <a:endParaRPr lang="en-GB" dirty="0" smtClean="0">
              <a:latin typeface="Times New Roman" pitchFamily="18" charset="0"/>
              <a:cs typeface="Times New Roman" pitchFamily="18" charset="0"/>
            </a:endParaRPr>
          </a:p>
          <a:p>
            <a:pPr algn="ctr"/>
            <a:r>
              <a:rPr lang="en-GB" dirty="0" err="1" smtClean="0">
                <a:latin typeface="Times New Roman" pitchFamily="18" charset="0"/>
                <a:cs typeface="Times New Roman" pitchFamily="18" charset="0"/>
              </a:rPr>
              <a:t>Disponibile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nei</a:t>
            </a:r>
            <a:r>
              <a:rPr lang="en-GB" dirty="0" smtClean="0">
                <a:latin typeface="Times New Roman" pitchFamily="18" charset="0"/>
                <a:cs typeface="Times New Roman" pitchFamily="18" charset="0"/>
              </a:rPr>
              <a:t> mass media</a:t>
            </a:r>
          </a:p>
          <a:p>
            <a:pPr algn="ctr"/>
            <a:r>
              <a:rPr lang="en-GB" dirty="0" err="1" smtClean="0">
                <a:latin typeface="Times New Roman" pitchFamily="18" charset="0"/>
                <a:cs typeface="Times New Roman" pitchFamily="18" charset="0"/>
              </a:rPr>
              <a:t>Modello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pragmatico</a:t>
            </a:r>
            <a:r>
              <a:rPr lang="en-GB" dirty="0" smtClean="0">
                <a:latin typeface="Times New Roman" pitchFamily="18" charset="0"/>
                <a:cs typeface="Times New Roman" pitchFamily="18" charset="0"/>
              </a:rPr>
              <a:t> (utile, </a:t>
            </a:r>
            <a:r>
              <a:rPr lang="en-GB" dirty="0" err="1" smtClean="0">
                <a:latin typeface="Times New Roman" pitchFamily="18" charset="0"/>
                <a:cs typeface="Times New Roman" pitchFamily="18" charset="0"/>
              </a:rPr>
              <a:t>semplice</a:t>
            </a:r>
            <a:r>
              <a:rPr lang="en-GB" dirty="0" smtClean="0">
                <a:latin typeface="Times New Roman" pitchFamily="18" charset="0"/>
                <a:cs typeface="Times New Roman" pitchFamily="18" charset="0"/>
              </a:rPr>
              <a:t>)</a:t>
            </a:r>
          </a:p>
          <a:p>
            <a:pPr algn="ctr"/>
            <a:r>
              <a:rPr lang="en-GB" dirty="0" err="1" smtClean="0">
                <a:latin typeface="Times New Roman" pitchFamily="18" charset="0"/>
                <a:cs typeface="Times New Roman" pitchFamily="18" charset="0"/>
              </a:rPr>
              <a:t>Comune</a:t>
            </a:r>
            <a:endParaRPr lang="en-GB" dirty="0" smtClean="0">
              <a:latin typeface="Times New Roman" pitchFamily="18" charset="0"/>
              <a:cs typeface="Times New Roman" pitchFamily="18" charset="0"/>
            </a:endParaRPr>
          </a:p>
        </p:txBody>
      </p:sp>
      <p:sp>
        <p:nvSpPr>
          <p:cNvPr id="21" name="TextBox 20"/>
          <p:cNvSpPr txBox="1"/>
          <p:nvPr/>
        </p:nvSpPr>
        <p:spPr>
          <a:xfrm>
            <a:off x="4975205" y="5589240"/>
            <a:ext cx="3758400" cy="923330"/>
          </a:xfrm>
          <a:prstGeom prst="rect">
            <a:avLst/>
          </a:prstGeom>
          <a:noFill/>
          <a:ln>
            <a:solidFill>
              <a:srgbClr val="FF0000"/>
            </a:solidFill>
          </a:ln>
        </p:spPr>
        <p:txBody>
          <a:bodyPr wrap="none" rtlCol="0">
            <a:spAutoFit/>
          </a:bodyPr>
          <a:lstStyle/>
          <a:p>
            <a:pPr algn="ctr"/>
            <a:r>
              <a:rPr lang="en-GB" dirty="0" err="1" smtClean="0">
                <a:latin typeface="Times New Roman" pitchFamily="18" charset="0"/>
                <a:cs typeface="Times New Roman" pitchFamily="18" charset="0"/>
              </a:rPr>
              <a:t>Convergenza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implicita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della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comunit</a:t>
            </a:r>
            <a:r>
              <a:rPr lang="en-GB" dirty="0" err="1" smtClean="0">
                <a:latin typeface="Times New Roman"/>
                <a:cs typeface="Times New Roman"/>
              </a:rPr>
              <a:t>à</a:t>
            </a:r>
            <a:r>
              <a:rPr lang="en-GB" dirty="0" smtClean="0">
                <a:latin typeface="Times New Roman"/>
                <a:cs typeface="Times New Roman"/>
              </a:rPr>
              <a:t> </a:t>
            </a:r>
          </a:p>
          <a:p>
            <a:pPr algn="ctr"/>
            <a:r>
              <a:rPr lang="en-GB" dirty="0" smtClean="0">
                <a:latin typeface="Times New Roman"/>
                <a:cs typeface="Times New Roman"/>
              </a:rPr>
              <a:t>ad </a:t>
            </a:r>
            <a:r>
              <a:rPr lang="en-GB" dirty="0" err="1" smtClean="0">
                <a:latin typeface="Times New Roman"/>
                <a:cs typeface="Times New Roman"/>
              </a:rPr>
              <a:t>avere</a:t>
            </a:r>
            <a:r>
              <a:rPr lang="en-GB" dirty="0" smtClean="0">
                <a:latin typeface="Times New Roman"/>
                <a:cs typeface="Times New Roman"/>
              </a:rPr>
              <a:t> un </a:t>
            </a:r>
            <a:r>
              <a:rPr lang="en-GB" dirty="0" err="1" smtClean="0">
                <a:latin typeface="Times New Roman"/>
                <a:cs typeface="Times New Roman"/>
              </a:rPr>
              <a:t>nuovo</a:t>
            </a:r>
            <a:r>
              <a:rPr lang="en-GB" dirty="0" smtClean="0">
                <a:latin typeface="Times New Roman"/>
                <a:cs typeface="Times New Roman"/>
              </a:rPr>
              <a:t> </a:t>
            </a:r>
            <a:r>
              <a:rPr lang="en-GB" dirty="0" err="1" smtClean="0">
                <a:latin typeface="Times New Roman"/>
                <a:cs typeface="Times New Roman"/>
              </a:rPr>
              <a:t>modello</a:t>
            </a:r>
            <a:r>
              <a:rPr lang="en-GB" dirty="0" smtClean="0">
                <a:latin typeface="Times New Roman"/>
                <a:cs typeface="Times New Roman"/>
              </a:rPr>
              <a:t> </a:t>
            </a:r>
            <a:r>
              <a:rPr lang="en-GB" dirty="0" err="1" smtClean="0">
                <a:latin typeface="Times New Roman"/>
                <a:cs typeface="Times New Roman"/>
              </a:rPr>
              <a:t>normativo</a:t>
            </a:r>
            <a:r>
              <a:rPr lang="en-GB" dirty="0" smtClean="0">
                <a:latin typeface="Times New Roman"/>
                <a:cs typeface="Times New Roman"/>
              </a:rPr>
              <a:t>,</a:t>
            </a:r>
            <a:endParaRPr lang="en-GB" dirty="0" smtClean="0">
              <a:latin typeface="Times New Roman" pitchFamily="18" charset="0"/>
              <a:cs typeface="Times New Roman" pitchFamily="18" charset="0"/>
            </a:endParaRPr>
          </a:p>
          <a:p>
            <a:pPr algn="ctr"/>
            <a:r>
              <a:rPr lang="en-GB" dirty="0" err="1" smtClean="0">
                <a:latin typeface="Times New Roman" pitchFamily="18" charset="0"/>
                <a:cs typeface="Times New Roman" pitchFamily="18" charset="0"/>
              </a:rPr>
              <a:t>cio</a:t>
            </a:r>
            <a:r>
              <a:rPr lang="en-GB" dirty="0" err="1" smtClean="0">
                <a:latin typeface="Times New Roman"/>
                <a:cs typeface="Times New Roman"/>
              </a:rPr>
              <a:t>è</a:t>
            </a:r>
            <a:r>
              <a:rPr lang="en-GB" dirty="0" smtClean="0">
                <a:latin typeface="Times New Roman" pitchFamily="18" charset="0"/>
                <a:cs typeface="Times New Roman" pitchFamily="18" charset="0"/>
              </a:rPr>
              <a:t> un </a:t>
            </a:r>
            <a:r>
              <a:rPr lang="en-GB" dirty="0" err="1" smtClean="0">
                <a:latin typeface="Times New Roman" pitchFamily="18" charset="0"/>
                <a:cs typeface="Times New Roman" pitchFamily="18" charset="0"/>
              </a:rPr>
              <a:t>modello</a:t>
            </a:r>
            <a:r>
              <a:rPr lang="en-GB" dirty="0" smtClean="0">
                <a:latin typeface="Times New Roman" pitchFamily="18" charset="0"/>
                <a:cs typeface="Times New Roman" pitchFamily="18" charset="0"/>
              </a:rPr>
              <a:t> </a:t>
            </a:r>
            <a:r>
              <a:rPr lang="en-GB" b="1" i="1" dirty="0" err="1" smtClean="0">
                <a:solidFill>
                  <a:srgbClr val="FF0000"/>
                </a:solidFill>
                <a:latin typeface="Times New Roman" pitchFamily="18" charset="0"/>
                <a:cs typeface="Times New Roman" pitchFamily="18" charset="0"/>
              </a:rPr>
              <a:t>normalizzato</a:t>
            </a:r>
            <a:endParaRPr lang="en-GB" dirty="0" smtClean="0">
              <a:latin typeface="Times New Roman" pitchFamily="18" charset="0"/>
              <a:cs typeface="Times New Roman" pitchFamily="18" charset="0"/>
            </a:endParaRPr>
          </a:p>
        </p:txBody>
      </p:sp>
      <p:sp>
        <p:nvSpPr>
          <p:cNvPr id="22" name="TextBox 21"/>
          <p:cNvSpPr txBox="1"/>
          <p:nvPr/>
        </p:nvSpPr>
        <p:spPr>
          <a:xfrm>
            <a:off x="323528" y="5733256"/>
            <a:ext cx="3916457" cy="646331"/>
          </a:xfrm>
          <a:prstGeom prst="rect">
            <a:avLst/>
          </a:prstGeom>
          <a:noFill/>
        </p:spPr>
        <p:txBody>
          <a:bodyPr wrap="none" rtlCol="0">
            <a:spAutoFit/>
          </a:bodyPr>
          <a:lstStyle/>
          <a:p>
            <a:r>
              <a:rPr lang="en-GB" b="1" i="1" dirty="0" err="1" smtClean="0">
                <a:latin typeface="Times New Roman" pitchFamily="18" charset="0"/>
                <a:cs typeface="Times New Roman" pitchFamily="18" charset="0"/>
              </a:rPr>
              <a:t>Italiano</a:t>
            </a:r>
            <a:r>
              <a:rPr lang="en-GB" b="1" i="1" dirty="0" smtClean="0">
                <a:latin typeface="Times New Roman" pitchFamily="18" charset="0"/>
                <a:cs typeface="Times New Roman" pitchFamily="18" charset="0"/>
              </a:rPr>
              <a:t> </a:t>
            </a:r>
            <a:r>
              <a:rPr lang="en-GB" b="1" i="1" dirty="0" err="1" smtClean="0">
                <a:latin typeface="Times New Roman" pitchFamily="18" charset="0"/>
                <a:cs typeface="Times New Roman" pitchFamily="18" charset="0"/>
              </a:rPr>
              <a:t>dell’uso</a:t>
            </a:r>
            <a:r>
              <a:rPr lang="en-GB" b="1" i="1" dirty="0" smtClean="0">
                <a:latin typeface="Times New Roman" pitchFamily="18" charset="0"/>
                <a:cs typeface="Times New Roman" pitchFamily="18" charset="0"/>
              </a:rPr>
              <a:t> </a:t>
            </a:r>
            <a:r>
              <a:rPr lang="en-GB" b="1" i="1" dirty="0" err="1" smtClean="0">
                <a:latin typeface="Times New Roman" pitchFamily="18" charset="0"/>
                <a:cs typeface="Times New Roman" pitchFamily="18" charset="0"/>
              </a:rPr>
              <a:t>medio</a:t>
            </a:r>
            <a:r>
              <a:rPr lang="en-GB" b="1"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(Sabatini 1985)</a:t>
            </a:r>
          </a:p>
          <a:p>
            <a:r>
              <a:rPr lang="en-GB" b="1" i="1" dirty="0" err="1" smtClean="0">
                <a:latin typeface="Times New Roman" pitchFamily="18" charset="0"/>
                <a:cs typeface="Times New Roman" pitchFamily="18" charset="0"/>
              </a:rPr>
              <a:t>Italiano</a:t>
            </a:r>
            <a:r>
              <a:rPr lang="en-GB" b="1" i="1" dirty="0" smtClean="0">
                <a:latin typeface="Times New Roman" pitchFamily="18" charset="0"/>
                <a:cs typeface="Times New Roman" pitchFamily="18" charset="0"/>
              </a:rPr>
              <a:t> </a:t>
            </a:r>
            <a:r>
              <a:rPr lang="en-GB" b="1" i="1" dirty="0" err="1" smtClean="0">
                <a:latin typeface="Times New Roman" pitchFamily="18" charset="0"/>
                <a:cs typeface="Times New Roman" pitchFamily="18" charset="0"/>
              </a:rPr>
              <a:t>Neostandard</a:t>
            </a:r>
            <a:r>
              <a:rPr lang="en-GB" b="1"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Berruto</a:t>
            </a:r>
            <a:r>
              <a:rPr lang="en-GB" dirty="0" smtClean="0">
                <a:latin typeface="Times New Roman" pitchFamily="18" charset="0"/>
                <a:cs typeface="Times New Roman" pitchFamily="18" charset="0"/>
              </a:rPr>
              <a:t> 1987)</a:t>
            </a:r>
          </a:p>
        </p:txBody>
      </p:sp>
      <p:sp>
        <p:nvSpPr>
          <p:cNvPr id="23" name="Right Arrow 22"/>
          <p:cNvSpPr/>
          <p:nvPr/>
        </p:nvSpPr>
        <p:spPr>
          <a:xfrm>
            <a:off x="4283968" y="5949280"/>
            <a:ext cx="576064" cy="216024"/>
          </a:xfrm>
          <a:prstGeom prst="rightArrow">
            <a:avLst/>
          </a:prstGeom>
          <a:solidFill>
            <a:srgbClr val="FF0000"/>
          </a:solidFill>
          <a:ln>
            <a:solidFill>
              <a:srgbClr val="040A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0 0  L 0.25 0  E" pathEditMode="relative" ptsTypes="">
                                      <p:cBhvr>
                                        <p:cTn id="6" dur="1000" fill="hold"/>
                                        <p:tgtEl>
                                          <p:spTgt spid="7"/>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63" presetClass="path" presetSubtype="0" accel="50000" decel="50000" fill="hold" grpId="0" nodeType="clickEffect">
                                  <p:stCondLst>
                                    <p:cond delay="0"/>
                                  </p:stCondLst>
                                  <p:childTnLst>
                                    <p:animMotion origin="layout" path="M 0 0  L 0.25 0  E" pathEditMode="relative" ptsTypes="">
                                      <p:cBhvr>
                                        <p:cTn id="14" dur="1000" fill="hold"/>
                                        <p:tgtEl>
                                          <p:spTgt spid="11"/>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63" presetClass="path" presetSubtype="0" accel="50000" decel="50000" fill="hold" grpId="0" nodeType="clickEffect">
                                  <p:stCondLst>
                                    <p:cond delay="0"/>
                                  </p:stCondLst>
                                  <p:childTnLst>
                                    <p:animMotion origin="layout" path="M 0 0  L 0.25 0  E" pathEditMode="relative" ptsTypes="">
                                      <p:cBhvr>
                                        <p:cTn id="18" dur="1000" fill="hold"/>
                                        <p:tgtEl>
                                          <p:spTgt spid="10"/>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mph" presetSubtype="2" fill="hold" grpId="1" nodeType="clickEffect">
                                  <p:stCondLst>
                                    <p:cond delay="0"/>
                                  </p:stCondLst>
                                  <p:childTnLst>
                                    <p:animClr clrSpc="rgb">
                                      <p:cBhvr override="childStyle">
                                        <p:cTn id="26" dur="500" fill="hold"/>
                                        <p:tgtEl>
                                          <p:spTgt spid="7"/>
                                        </p:tgtEl>
                                        <p:attrNameLst>
                                          <p:attrName>style.color</p:attrName>
                                        </p:attrNameLst>
                                      </p:cBhvr>
                                      <p:to>
                                        <a:srgbClr val="EF241F"/>
                                      </p:to>
                                    </p:animClr>
                                  </p:childTnLst>
                                </p:cTn>
                              </p:par>
                            </p:childTnLst>
                          </p:cTn>
                        </p:par>
                      </p:childTnLst>
                    </p:cTn>
                  </p:par>
                  <p:par>
                    <p:cTn id="27" fill="hold">
                      <p:stCondLst>
                        <p:cond delay="indefinite"/>
                      </p:stCondLst>
                      <p:childTnLst>
                        <p:par>
                          <p:cTn id="28" fill="hold">
                            <p:stCondLst>
                              <p:cond delay="0"/>
                            </p:stCondLst>
                            <p:childTnLst>
                              <p:par>
                                <p:cTn id="29" presetID="5" presetClass="emph" presetSubtype="1" grpId="2" nodeType="clickEffect">
                                  <p:stCondLst>
                                    <p:cond delay="0"/>
                                  </p:stCondLst>
                                  <p:childTnLst>
                                    <p:set>
                                      <p:cBhvr override="childStyle">
                                        <p:cTn id="30" dur="indefinite"/>
                                        <p:tgtEl>
                                          <p:spTgt spid="7"/>
                                        </p:tgtEl>
                                        <p:attrNameLst>
                                          <p:attrName>style.fontStyle</p:attrName>
                                        </p:attrNameLst>
                                      </p:cBhvr>
                                      <p:to>
                                        <p:strVal val="normal"/>
                                      </p:to>
                                    </p:set>
                                    <p:set>
                                      <p:cBhvr override="childStyle">
                                        <p:cTn id="31" dur="indefinite"/>
                                        <p:tgtEl>
                                          <p:spTgt spid="7"/>
                                        </p:tgtEl>
                                        <p:attrNameLst>
                                          <p:attrName>style.fontWeight</p:attrName>
                                        </p:attrNameLst>
                                      </p:cBhvr>
                                      <p:to>
                                        <p:strVal val="bold"/>
                                      </p:to>
                                    </p:set>
                                    <p:set>
                                      <p:cBhvr override="childStyle">
                                        <p:cTn id="32" dur="indefinite"/>
                                        <p:tgtEl>
                                          <p:spTgt spid="7"/>
                                        </p:tgtEl>
                                        <p:attrNameLst>
                                          <p:attrName>style.textDecorationUnderline</p:attrName>
                                        </p:attrNameLst>
                                      </p:cBhvr>
                                      <p:to>
                                        <p:strVal val="fals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8">
                                            <p:txEl>
                                              <p:pRg st="0" end="0"/>
                                            </p:txEl>
                                          </p:spTgt>
                                        </p:tgtEl>
                                        <p:attrNameLst>
                                          <p:attrName>style.visibility</p:attrName>
                                        </p:attrNameLst>
                                      </p:cBhvr>
                                      <p:to>
                                        <p:strVal val="visible"/>
                                      </p:to>
                                    </p:set>
                                    <p:anim calcmode="lin" valueType="num">
                                      <p:cBhvr additive="base">
                                        <p:cTn id="49"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0">
                                            <p:txEl>
                                              <p:pRg st="0" end="0"/>
                                            </p:txEl>
                                          </p:spTgt>
                                        </p:tgtEl>
                                        <p:attrNameLst>
                                          <p:attrName>style.visibility</p:attrName>
                                        </p:attrNameLst>
                                      </p:cBhvr>
                                      <p:to>
                                        <p:strVal val="visible"/>
                                      </p:to>
                                    </p:set>
                                    <p:anim calcmode="lin" valueType="num">
                                      <p:cBhvr additive="base">
                                        <p:cTn id="55"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8">
                                            <p:txEl>
                                              <p:pRg st="1" end="1"/>
                                            </p:txEl>
                                          </p:spTgt>
                                        </p:tgtEl>
                                        <p:attrNameLst>
                                          <p:attrName>style.visibility</p:attrName>
                                        </p:attrNameLst>
                                      </p:cBhvr>
                                      <p:to>
                                        <p:strVal val="visible"/>
                                      </p:to>
                                    </p:set>
                                    <p:anim calcmode="lin" valueType="num">
                                      <p:cBhvr additive="base">
                                        <p:cTn id="61"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0">
                                            <p:txEl>
                                              <p:pRg st="1" end="1"/>
                                            </p:txEl>
                                          </p:spTgt>
                                        </p:tgtEl>
                                        <p:attrNameLst>
                                          <p:attrName>style.visibility</p:attrName>
                                        </p:attrNameLst>
                                      </p:cBhvr>
                                      <p:to>
                                        <p:strVal val="visible"/>
                                      </p:to>
                                    </p:set>
                                    <p:anim calcmode="lin" valueType="num">
                                      <p:cBhvr additive="base">
                                        <p:cTn id="67" dur="500" fill="hold"/>
                                        <p:tgtEl>
                                          <p:spTgt spid="20">
                                            <p:txEl>
                                              <p:pRg st="1" end="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8">
                                            <p:txEl>
                                              <p:pRg st="2" end="2"/>
                                            </p:txEl>
                                          </p:spTgt>
                                        </p:tgtEl>
                                        <p:attrNameLst>
                                          <p:attrName>style.visibility</p:attrName>
                                        </p:attrNameLst>
                                      </p:cBhvr>
                                      <p:to>
                                        <p:strVal val="visible"/>
                                      </p:to>
                                    </p:set>
                                    <p:anim calcmode="lin" valueType="num">
                                      <p:cBhvr additive="base">
                                        <p:cTn id="73"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0">
                                            <p:txEl>
                                              <p:pRg st="2" end="2"/>
                                            </p:txEl>
                                          </p:spTgt>
                                        </p:tgtEl>
                                        <p:attrNameLst>
                                          <p:attrName>style.visibility</p:attrName>
                                        </p:attrNameLst>
                                      </p:cBhvr>
                                      <p:to>
                                        <p:strVal val="visible"/>
                                      </p:to>
                                    </p:set>
                                    <p:anim calcmode="lin" valueType="num">
                                      <p:cBhvr additive="base">
                                        <p:cTn id="79"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8">
                                            <p:txEl>
                                              <p:pRg st="3" end="3"/>
                                            </p:txEl>
                                          </p:spTgt>
                                        </p:tgtEl>
                                        <p:attrNameLst>
                                          <p:attrName>style.visibility</p:attrName>
                                        </p:attrNameLst>
                                      </p:cBhvr>
                                      <p:to>
                                        <p:strVal val="visible"/>
                                      </p:to>
                                    </p:set>
                                    <p:anim calcmode="lin" valueType="num">
                                      <p:cBhvr additive="base">
                                        <p:cTn id="85"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20">
                                            <p:txEl>
                                              <p:pRg st="3" end="3"/>
                                            </p:txEl>
                                          </p:spTgt>
                                        </p:tgtEl>
                                        <p:attrNameLst>
                                          <p:attrName>style.visibility</p:attrName>
                                        </p:attrNameLst>
                                      </p:cBhvr>
                                      <p:to>
                                        <p:strVal val="visible"/>
                                      </p:to>
                                    </p:set>
                                    <p:anim calcmode="lin" valueType="num">
                                      <p:cBhvr additive="base">
                                        <p:cTn id="91"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2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18">
                                            <p:txEl>
                                              <p:pRg st="4" end="4"/>
                                            </p:txEl>
                                          </p:spTgt>
                                        </p:tgtEl>
                                        <p:attrNameLst>
                                          <p:attrName>style.visibility</p:attrName>
                                        </p:attrNameLst>
                                      </p:cBhvr>
                                      <p:to>
                                        <p:strVal val="visible"/>
                                      </p:to>
                                    </p:set>
                                    <p:anim calcmode="lin" valueType="num">
                                      <p:cBhvr additive="base">
                                        <p:cTn id="97"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20">
                                            <p:txEl>
                                              <p:pRg st="4" end="4"/>
                                            </p:txEl>
                                          </p:spTgt>
                                        </p:tgtEl>
                                        <p:attrNameLst>
                                          <p:attrName>style.visibility</p:attrName>
                                        </p:attrNameLst>
                                      </p:cBhvr>
                                      <p:to>
                                        <p:strVal val="visible"/>
                                      </p:to>
                                    </p:set>
                                    <p:anim calcmode="lin" valueType="num">
                                      <p:cBhvr additive="base">
                                        <p:cTn id="103" dur="500" fill="hold"/>
                                        <p:tgtEl>
                                          <p:spTgt spid="20">
                                            <p:txEl>
                                              <p:pRg st="4" end="4"/>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2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18">
                                            <p:txEl>
                                              <p:pRg st="5" end="5"/>
                                            </p:txEl>
                                          </p:spTgt>
                                        </p:tgtEl>
                                        <p:attrNameLst>
                                          <p:attrName>style.visibility</p:attrName>
                                        </p:attrNameLst>
                                      </p:cBhvr>
                                      <p:to>
                                        <p:strVal val="visible"/>
                                      </p:to>
                                    </p:set>
                                    <p:anim calcmode="lin" valueType="num">
                                      <p:cBhvr additive="base">
                                        <p:cTn id="109" dur="500" fill="hold"/>
                                        <p:tgtEl>
                                          <p:spTgt spid="18">
                                            <p:txEl>
                                              <p:pRg st="5" end="5"/>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1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20">
                                            <p:txEl>
                                              <p:pRg st="5" end="5"/>
                                            </p:txEl>
                                          </p:spTgt>
                                        </p:tgtEl>
                                        <p:attrNameLst>
                                          <p:attrName>style.visibility</p:attrName>
                                        </p:attrNameLst>
                                      </p:cBhvr>
                                      <p:to>
                                        <p:strVal val="visible"/>
                                      </p:to>
                                    </p:set>
                                    <p:anim calcmode="lin" valueType="num">
                                      <p:cBhvr additive="base">
                                        <p:cTn id="115" dur="500" fill="hold"/>
                                        <p:tgtEl>
                                          <p:spTgt spid="20">
                                            <p:txEl>
                                              <p:pRg st="5" end="5"/>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2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22"/>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23"/>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7" grpId="2"/>
      <p:bldP spid="8" grpId="0" animBg="1"/>
      <p:bldP spid="10" grpId="0" animBg="1"/>
      <p:bldP spid="11" grpId="0"/>
      <p:bldP spid="15" grpId="0" animBg="1"/>
      <p:bldP spid="16" grpId="0"/>
      <p:bldP spid="17" grpId="0" animBg="1"/>
      <p:bldP spid="19" grpId="0" animBg="1"/>
      <p:bldP spid="21" grpId="0" animBg="1"/>
      <p:bldP spid="22" grpId="0"/>
      <p:bldP spid="2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179512" y="260648"/>
            <a:ext cx="8712968" cy="72008"/>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6" name="TextBox 5"/>
          <p:cNvSpPr txBox="1"/>
          <p:nvPr/>
        </p:nvSpPr>
        <p:spPr>
          <a:xfrm>
            <a:off x="179512" y="260648"/>
            <a:ext cx="6442789"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Alcune</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caratteristiche</a:t>
            </a:r>
            <a:r>
              <a:rPr lang="en-GB" b="1" dirty="0" smtClean="0">
                <a:latin typeface="Times New Roman" pitchFamily="18" charset="0"/>
                <a:cs typeface="Times New Roman" pitchFamily="18" charset="0"/>
              </a:rPr>
              <a:t> (pan-</a:t>
            </a:r>
            <a:r>
              <a:rPr lang="en-GB" b="1" dirty="0" err="1" smtClean="0">
                <a:latin typeface="Times New Roman" pitchFamily="18" charset="0"/>
                <a:cs typeface="Times New Roman" pitchFamily="18" charset="0"/>
              </a:rPr>
              <a:t>Italiane</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dell’Italiano</a:t>
            </a:r>
            <a:r>
              <a:rPr lang="en-GB" b="1" dirty="0" smtClean="0">
                <a:latin typeface="Times New Roman" pitchFamily="18" charset="0"/>
                <a:cs typeface="Times New Roman" pitchFamily="18" charset="0"/>
              </a:rPr>
              <a:t> Neo-standard</a:t>
            </a:r>
          </a:p>
        </p:txBody>
      </p:sp>
      <p:sp>
        <p:nvSpPr>
          <p:cNvPr id="7" name="TextBox 6"/>
          <p:cNvSpPr txBox="1"/>
          <p:nvPr/>
        </p:nvSpPr>
        <p:spPr>
          <a:xfrm>
            <a:off x="179512" y="620688"/>
            <a:ext cx="1170513" cy="369332"/>
          </a:xfrm>
          <a:prstGeom prst="rect">
            <a:avLst/>
          </a:prstGeom>
          <a:noFill/>
        </p:spPr>
        <p:txBody>
          <a:bodyPr wrap="none" rtlCol="0">
            <a:spAutoFit/>
          </a:bodyPr>
          <a:lstStyle/>
          <a:p>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Fonetica</a:t>
            </a:r>
            <a:endParaRPr lang="en-GB" b="1" dirty="0" smtClean="0">
              <a:solidFill>
                <a:srgbClr val="040AFC"/>
              </a:solidFill>
              <a:latin typeface="Times New Roman" pitchFamily="18" charset="0"/>
              <a:cs typeface="Times New Roman" pitchFamily="18" charset="0"/>
            </a:endParaRPr>
          </a:p>
        </p:txBody>
      </p:sp>
      <p:sp>
        <p:nvSpPr>
          <p:cNvPr id="8" name="TextBox 7"/>
          <p:cNvSpPr txBox="1"/>
          <p:nvPr/>
        </p:nvSpPr>
        <p:spPr>
          <a:xfrm>
            <a:off x="323528" y="908720"/>
            <a:ext cx="6904454" cy="369332"/>
          </a:xfrm>
          <a:prstGeom prst="rect">
            <a:avLst/>
          </a:prstGeom>
          <a:noFill/>
        </p:spPr>
        <p:txBody>
          <a:bodyPr wrap="none" rtlCol="0">
            <a:spAutoFit/>
          </a:bodyPr>
          <a:lstStyle/>
          <a:p>
            <a:r>
              <a:rPr lang="en-GB" dirty="0" smtClean="0">
                <a:latin typeface="Times New Roman" pitchFamily="18" charset="0"/>
                <a:cs typeface="Times New Roman" pitchFamily="18" charset="0"/>
              </a:rPr>
              <a:t>Non </a:t>
            </a:r>
            <a:r>
              <a:rPr lang="en-GB" dirty="0" err="1" smtClean="0">
                <a:latin typeface="Times New Roman" pitchFamily="18" charset="0"/>
                <a:cs typeface="Times New Roman" pitchFamily="18" charset="0"/>
              </a:rPr>
              <a:t>c’</a:t>
            </a:r>
            <a:r>
              <a:rPr lang="en-GB" dirty="0" err="1" smtClean="0">
                <a:latin typeface="Times New Roman"/>
                <a:cs typeface="Times New Roman"/>
              </a:rPr>
              <a:t>è</a:t>
            </a:r>
            <a:r>
              <a:rPr lang="en-GB" dirty="0" smtClean="0">
                <a:latin typeface="Times New Roman"/>
                <a:cs typeface="Times New Roman"/>
              </a:rPr>
              <a:t> la </a:t>
            </a:r>
            <a:r>
              <a:rPr lang="en-GB" dirty="0" err="1" smtClean="0">
                <a:latin typeface="Times New Roman"/>
                <a:cs typeface="Times New Roman"/>
              </a:rPr>
              <a:t>distinzione</a:t>
            </a:r>
            <a:r>
              <a:rPr lang="en-GB" dirty="0" smtClean="0">
                <a:latin typeface="Times New Roman"/>
                <a:cs typeface="Times New Roman"/>
              </a:rPr>
              <a:t> </a:t>
            </a:r>
            <a:r>
              <a:rPr lang="en-GB" dirty="0" err="1" smtClean="0">
                <a:latin typeface="Times New Roman"/>
                <a:cs typeface="Times New Roman"/>
              </a:rPr>
              <a:t>sistematica</a:t>
            </a:r>
            <a:r>
              <a:rPr lang="en-GB" dirty="0" smtClean="0">
                <a:latin typeface="Times New Roman"/>
                <a:cs typeface="Times New Roman"/>
              </a:rPr>
              <a:t> </a:t>
            </a:r>
            <a:r>
              <a:rPr lang="en-GB" dirty="0" err="1" smtClean="0">
                <a:latin typeface="Times New Roman"/>
                <a:cs typeface="Times New Roman"/>
              </a:rPr>
              <a:t>tra</a:t>
            </a:r>
            <a:r>
              <a:rPr lang="en-GB" dirty="0" smtClean="0">
                <a:latin typeface="Times New Roman"/>
                <a:cs typeface="Times New Roman"/>
              </a:rPr>
              <a:t> </a:t>
            </a:r>
            <a:r>
              <a:rPr lang="en-GB" dirty="0" err="1" smtClean="0">
                <a:latin typeface="Times New Roman"/>
                <a:cs typeface="Times New Roman"/>
              </a:rPr>
              <a:t>vocali</a:t>
            </a:r>
            <a:r>
              <a:rPr lang="en-GB" dirty="0" smtClean="0">
                <a:latin typeface="Times New Roman"/>
                <a:cs typeface="Times New Roman"/>
              </a:rPr>
              <a:t> </a:t>
            </a:r>
            <a:r>
              <a:rPr lang="en-GB" dirty="0" err="1" smtClean="0">
                <a:latin typeface="Times New Roman"/>
                <a:cs typeface="Times New Roman"/>
              </a:rPr>
              <a:t>aperte</a:t>
            </a:r>
            <a:r>
              <a:rPr lang="en-GB" dirty="0" smtClean="0">
                <a:latin typeface="Times New Roman"/>
                <a:cs typeface="Times New Roman"/>
              </a:rPr>
              <a:t> </a:t>
            </a:r>
            <a:r>
              <a:rPr lang="en-GB" dirty="0" smtClean="0">
                <a:latin typeface="Times New Roman" pitchFamily="18" charset="0"/>
                <a:cs typeface="Times New Roman" pitchFamily="18" charset="0"/>
              </a:rPr>
              <a:t>/ ɛ, ɔ / e </a:t>
            </a:r>
            <a:r>
              <a:rPr lang="en-GB" dirty="0" err="1" smtClean="0">
                <a:latin typeface="Times New Roman" pitchFamily="18" charset="0"/>
                <a:cs typeface="Times New Roman" pitchFamily="18" charset="0"/>
              </a:rPr>
              <a:t>chiuse</a:t>
            </a:r>
            <a:r>
              <a:rPr lang="en-GB" dirty="0" smtClean="0">
                <a:latin typeface="Times New Roman" pitchFamily="18" charset="0"/>
                <a:cs typeface="Times New Roman" pitchFamily="18" charset="0"/>
              </a:rPr>
              <a:t> / e, o /</a:t>
            </a:r>
          </a:p>
        </p:txBody>
      </p:sp>
      <p:sp>
        <p:nvSpPr>
          <p:cNvPr id="9" name="TextBox 8"/>
          <p:cNvSpPr txBox="1"/>
          <p:nvPr/>
        </p:nvSpPr>
        <p:spPr>
          <a:xfrm>
            <a:off x="323528" y="1196752"/>
            <a:ext cx="8526693" cy="369332"/>
          </a:xfrm>
          <a:prstGeom prst="rect">
            <a:avLst/>
          </a:prstGeom>
          <a:noFill/>
        </p:spPr>
        <p:txBody>
          <a:bodyPr wrap="none" rtlCol="0">
            <a:spAutoFit/>
          </a:bodyPr>
          <a:lstStyle/>
          <a:p>
            <a:r>
              <a:rPr lang="en-GB" dirty="0" smtClean="0">
                <a:latin typeface="Times New Roman" pitchFamily="18" charset="0"/>
                <a:cs typeface="Times New Roman" pitchFamily="18" charset="0"/>
              </a:rPr>
              <a:t>Non </a:t>
            </a:r>
            <a:r>
              <a:rPr lang="en-GB" dirty="0" err="1" smtClean="0">
                <a:latin typeface="Times New Roman" pitchFamily="18" charset="0"/>
                <a:cs typeface="Times New Roman" pitchFamily="18" charset="0"/>
              </a:rPr>
              <a:t>c’</a:t>
            </a:r>
            <a:r>
              <a:rPr lang="en-GB" dirty="0" err="1" smtClean="0">
                <a:latin typeface="Times New Roman"/>
                <a:cs typeface="Times New Roman"/>
              </a:rPr>
              <a:t>è</a:t>
            </a:r>
            <a:r>
              <a:rPr lang="en-GB" dirty="0" smtClean="0">
                <a:latin typeface="Times New Roman"/>
                <a:cs typeface="Times New Roman"/>
              </a:rPr>
              <a:t> la </a:t>
            </a:r>
            <a:r>
              <a:rPr lang="en-GB" dirty="0" err="1" smtClean="0">
                <a:latin typeface="Times New Roman"/>
                <a:cs typeface="Times New Roman"/>
              </a:rPr>
              <a:t>distinzione</a:t>
            </a:r>
            <a:r>
              <a:rPr lang="en-GB" dirty="0" smtClean="0">
                <a:latin typeface="Times New Roman"/>
                <a:cs typeface="Times New Roman"/>
              </a:rPr>
              <a:t> </a:t>
            </a:r>
            <a:r>
              <a:rPr lang="en-GB" dirty="0" err="1" smtClean="0">
                <a:latin typeface="Times New Roman"/>
                <a:cs typeface="Times New Roman"/>
              </a:rPr>
              <a:t>sistematica</a:t>
            </a:r>
            <a:r>
              <a:rPr lang="en-GB" dirty="0" smtClean="0">
                <a:latin typeface="Times New Roman"/>
                <a:cs typeface="Times New Roman"/>
              </a:rPr>
              <a:t> </a:t>
            </a:r>
            <a:r>
              <a:rPr lang="en-GB" dirty="0" err="1" smtClean="0">
                <a:latin typeface="Times New Roman" pitchFamily="18" charset="0"/>
                <a:cs typeface="Times New Roman" pitchFamily="18" charset="0"/>
              </a:rPr>
              <a:t>tra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sorda</a:t>
            </a:r>
            <a:r>
              <a:rPr lang="en-GB" dirty="0" smtClean="0">
                <a:latin typeface="Times New Roman" pitchFamily="18" charset="0"/>
                <a:cs typeface="Times New Roman" pitchFamily="18" charset="0"/>
              </a:rPr>
              <a:t> / s / e </a:t>
            </a:r>
            <a:r>
              <a:rPr lang="en-GB" dirty="0" err="1" smtClean="0">
                <a:latin typeface="Times New Roman" pitchFamily="18" charset="0"/>
                <a:cs typeface="Times New Roman" pitchFamily="18" charset="0"/>
              </a:rPr>
              <a:t>sonora</a:t>
            </a:r>
            <a:r>
              <a:rPr lang="en-GB" dirty="0" smtClean="0">
                <a:latin typeface="Times New Roman" pitchFamily="18" charset="0"/>
                <a:cs typeface="Times New Roman" pitchFamily="18" charset="0"/>
              </a:rPr>
              <a:t> / z /. In </a:t>
            </a:r>
            <a:r>
              <a:rPr lang="en-GB" dirty="0" err="1" smtClean="0">
                <a:latin typeface="Times New Roman" pitchFamily="18" charset="0"/>
                <a:cs typeface="Times New Roman" pitchFamily="18" charset="0"/>
              </a:rPr>
              <a:t>generale</a:t>
            </a:r>
            <a:r>
              <a:rPr lang="en-GB" dirty="0" smtClean="0">
                <a:latin typeface="Times New Roman" pitchFamily="18" charset="0"/>
                <a:cs typeface="Times New Roman" pitchFamily="18" charset="0"/>
              </a:rPr>
              <a:t>, / z/ </a:t>
            </a:r>
            <a:r>
              <a:rPr lang="en-GB" dirty="0" smtClean="0">
                <a:latin typeface="Times New Roman"/>
                <a:cs typeface="Times New Roman"/>
              </a:rPr>
              <a:t>è</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prevalente</a:t>
            </a:r>
            <a:endParaRPr lang="en-GB" dirty="0" smtClean="0">
              <a:latin typeface="Times New Roman" pitchFamily="18" charset="0"/>
              <a:cs typeface="Times New Roman" pitchFamily="18" charset="0"/>
            </a:endParaRPr>
          </a:p>
        </p:txBody>
      </p:sp>
      <p:sp>
        <p:nvSpPr>
          <p:cNvPr id="11" name="TextBox 10"/>
          <p:cNvSpPr txBox="1"/>
          <p:nvPr/>
        </p:nvSpPr>
        <p:spPr>
          <a:xfrm>
            <a:off x="323528" y="1484784"/>
            <a:ext cx="7334059" cy="369332"/>
          </a:xfrm>
          <a:prstGeom prst="rect">
            <a:avLst/>
          </a:prstGeom>
          <a:noFill/>
        </p:spPr>
        <p:txBody>
          <a:bodyPr wrap="none" rtlCol="0">
            <a:spAutoFit/>
          </a:bodyPr>
          <a:lstStyle/>
          <a:p>
            <a:r>
              <a:rPr lang="en-GB" dirty="0" smtClean="0">
                <a:latin typeface="Times New Roman" pitchFamily="18" charset="0"/>
                <a:cs typeface="Times New Roman" pitchFamily="18" charset="0"/>
              </a:rPr>
              <a:t>Si </a:t>
            </a:r>
            <a:r>
              <a:rPr lang="en-GB" dirty="0" err="1" smtClean="0">
                <a:latin typeface="Times New Roman" pitchFamily="18" charset="0"/>
                <a:cs typeface="Times New Roman" pitchFamily="18" charset="0"/>
              </a:rPr>
              <a:t>evitano</a:t>
            </a:r>
            <a:r>
              <a:rPr lang="en-GB" dirty="0" smtClean="0">
                <a:latin typeface="Times New Roman" pitchFamily="18" charset="0"/>
                <a:cs typeface="Times New Roman" pitchFamily="18" charset="0"/>
              </a:rPr>
              <a:t> le </a:t>
            </a:r>
            <a:r>
              <a:rPr lang="en-GB" dirty="0" err="1" smtClean="0">
                <a:latin typeface="Times New Roman" pitchFamily="18" charset="0"/>
                <a:cs typeface="Times New Roman" pitchFamily="18" charset="0"/>
              </a:rPr>
              <a:t>congiunzioni</a:t>
            </a:r>
            <a:r>
              <a:rPr lang="en-GB" dirty="0" smtClean="0">
                <a:latin typeface="Times New Roman" pitchFamily="18" charset="0"/>
                <a:cs typeface="Times New Roman" pitchFamily="18" charset="0"/>
              </a:rPr>
              <a:t> coordinative e le </a:t>
            </a:r>
            <a:r>
              <a:rPr lang="en-GB" dirty="0" err="1" smtClean="0">
                <a:latin typeface="Times New Roman" pitchFamily="18" charset="0"/>
                <a:cs typeface="Times New Roman" pitchFamily="18" charset="0"/>
              </a:rPr>
              <a:t>preposizioni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eufoniche</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ed</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od</a:t>
            </a:r>
            <a:r>
              <a:rPr lang="en-GB" dirty="0" smtClean="0">
                <a:latin typeface="Times New Roman" pitchFamily="18" charset="0"/>
                <a:cs typeface="Times New Roman" pitchFamily="18" charset="0"/>
              </a:rPr>
              <a:t>, </a:t>
            </a:r>
            <a:r>
              <a:rPr lang="en-GB" i="1" dirty="0" smtClean="0">
                <a:latin typeface="Times New Roman" pitchFamily="18" charset="0"/>
                <a:cs typeface="Times New Roman" pitchFamily="18" charset="0"/>
              </a:rPr>
              <a:t>ad</a:t>
            </a:r>
          </a:p>
        </p:txBody>
      </p:sp>
      <p:sp>
        <p:nvSpPr>
          <p:cNvPr id="12" name="TextBox 11"/>
          <p:cNvSpPr txBox="1"/>
          <p:nvPr/>
        </p:nvSpPr>
        <p:spPr>
          <a:xfrm>
            <a:off x="539552" y="1772816"/>
            <a:ext cx="2037802" cy="646331"/>
          </a:xfrm>
          <a:prstGeom prst="rect">
            <a:avLst/>
          </a:prstGeom>
          <a:noFill/>
        </p:spPr>
        <p:txBody>
          <a:bodyPr wrap="none" rtlCol="0">
            <a:spAutoFit/>
          </a:bodyPr>
          <a:lstStyle/>
          <a:p>
            <a:r>
              <a:rPr lang="en-GB" dirty="0" smtClean="0">
                <a:latin typeface="Times New Roman" pitchFamily="18" charset="0"/>
                <a:cs typeface="Times New Roman" pitchFamily="18" charset="0"/>
              </a:rPr>
              <a:t>(16a) Marco </a:t>
            </a:r>
            <a:r>
              <a:rPr lang="en-GB" b="1" dirty="0" smtClean="0">
                <a:solidFill>
                  <a:srgbClr val="040AFC"/>
                </a:solidFill>
                <a:latin typeface="Times New Roman" pitchFamily="18" charset="0"/>
                <a:cs typeface="Times New Roman" pitchFamily="18" charset="0"/>
              </a:rPr>
              <a:t>e</a:t>
            </a:r>
            <a:r>
              <a:rPr lang="en-GB" dirty="0" smtClean="0">
                <a:latin typeface="Times New Roman" pitchFamily="18" charset="0"/>
                <a:cs typeface="Times New Roman" pitchFamily="18" charset="0"/>
              </a:rPr>
              <a:t> Anna</a:t>
            </a:r>
          </a:p>
          <a:p>
            <a:r>
              <a:rPr lang="en-GB" dirty="0" smtClean="0">
                <a:latin typeface="Times New Roman" pitchFamily="18" charset="0"/>
                <a:cs typeface="Times New Roman" pitchFamily="18" charset="0"/>
              </a:rPr>
              <a:t>(16b) </a:t>
            </a:r>
            <a:r>
              <a:rPr lang="en-GB" dirty="0" err="1" smtClean="0">
                <a:latin typeface="Times New Roman" pitchFamily="18" charset="0"/>
                <a:cs typeface="Times New Roman" pitchFamily="18" charset="0"/>
              </a:rPr>
              <a:t>scrivo</a:t>
            </a:r>
            <a:r>
              <a:rPr lang="en-GB" dirty="0" smtClean="0">
                <a:latin typeface="Times New Roman" pitchFamily="18" charset="0"/>
                <a:cs typeface="Times New Roman" pitchFamily="18" charset="0"/>
              </a:rPr>
              <a:t> </a:t>
            </a:r>
            <a:r>
              <a:rPr lang="en-GB" b="1" dirty="0" smtClean="0">
                <a:solidFill>
                  <a:srgbClr val="040AFC"/>
                </a:solidFill>
                <a:latin typeface="Times New Roman" pitchFamily="18" charset="0"/>
                <a:cs typeface="Times New Roman" pitchFamily="18" charset="0"/>
              </a:rPr>
              <a:t>a</a:t>
            </a:r>
            <a:r>
              <a:rPr lang="en-GB" dirty="0" smtClean="0">
                <a:latin typeface="Times New Roman" pitchFamily="18" charset="0"/>
                <a:cs typeface="Times New Roman" pitchFamily="18" charset="0"/>
              </a:rPr>
              <a:t> Ida</a:t>
            </a:r>
          </a:p>
        </p:txBody>
      </p:sp>
      <p:sp>
        <p:nvSpPr>
          <p:cNvPr id="13" name="TextBox 12"/>
          <p:cNvSpPr txBox="1"/>
          <p:nvPr/>
        </p:nvSpPr>
        <p:spPr>
          <a:xfrm>
            <a:off x="2915816" y="1772816"/>
            <a:ext cx="1608197" cy="646331"/>
          </a:xfrm>
          <a:prstGeom prst="rect">
            <a:avLst/>
          </a:prstGeom>
          <a:noFill/>
        </p:spPr>
        <p:txBody>
          <a:bodyPr wrap="none" rtlCol="0">
            <a:spAutoFit/>
          </a:bodyPr>
          <a:lstStyle/>
          <a:p>
            <a:r>
              <a:rPr lang="en-GB" dirty="0" smtClean="0">
                <a:latin typeface="Times New Roman" pitchFamily="18" charset="0"/>
                <a:cs typeface="Times New Roman" pitchFamily="18" charset="0"/>
              </a:rPr>
              <a:t>Marco </a:t>
            </a:r>
            <a:r>
              <a:rPr lang="en-GB" b="1" dirty="0" err="1" smtClean="0">
                <a:solidFill>
                  <a:srgbClr val="FF0000"/>
                </a:solidFill>
                <a:latin typeface="Times New Roman" pitchFamily="18" charset="0"/>
                <a:cs typeface="Times New Roman" pitchFamily="18" charset="0"/>
              </a:rPr>
              <a:t>ed</a:t>
            </a:r>
            <a:r>
              <a:rPr lang="en-GB" dirty="0" smtClean="0">
                <a:latin typeface="Times New Roman" pitchFamily="18" charset="0"/>
                <a:cs typeface="Times New Roman" pitchFamily="18" charset="0"/>
              </a:rPr>
              <a:t> Anna</a:t>
            </a:r>
          </a:p>
          <a:p>
            <a:r>
              <a:rPr lang="en-GB" dirty="0" err="1" smtClean="0">
                <a:latin typeface="Times New Roman" pitchFamily="18" charset="0"/>
                <a:cs typeface="Times New Roman" pitchFamily="18" charset="0"/>
              </a:rPr>
              <a:t>Scrivo</a:t>
            </a:r>
            <a:r>
              <a:rPr lang="en-GB"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ad </a:t>
            </a:r>
            <a:r>
              <a:rPr lang="en-GB" dirty="0" smtClean="0">
                <a:latin typeface="Times New Roman" pitchFamily="18" charset="0"/>
                <a:cs typeface="Times New Roman" pitchFamily="18" charset="0"/>
              </a:rPr>
              <a:t>Ida</a:t>
            </a:r>
          </a:p>
        </p:txBody>
      </p:sp>
      <p:sp>
        <p:nvSpPr>
          <p:cNvPr id="14" name="TextBox 13"/>
          <p:cNvSpPr txBox="1"/>
          <p:nvPr/>
        </p:nvSpPr>
        <p:spPr>
          <a:xfrm>
            <a:off x="323528" y="2420888"/>
            <a:ext cx="3791359"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Tendenza</a:t>
            </a:r>
            <a:r>
              <a:rPr lang="en-GB" dirty="0" smtClean="0">
                <a:latin typeface="Times New Roman" pitchFamily="18" charset="0"/>
                <a:cs typeface="Times New Roman" pitchFamily="18" charset="0"/>
              </a:rPr>
              <a:t> ad </a:t>
            </a:r>
            <a:r>
              <a:rPr lang="en-GB" dirty="0" err="1" smtClean="0">
                <a:latin typeface="Times New Roman" pitchFamily="18" charset="0"/>
                <a:cs typeface="Times New Roman" pitchFamily="18" charset="0"/>
              </a:rPr>
              <a:t>evitare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elisione</a:t>
            </a:r>
            <a:r>
              <a:rPr lang="en-GB" dirty="0" smtClean="0">
                <a:latin typeface="Times New Roman" pitchFamily="18" charset="0"/>
                <a:cs typeface="Times New Roman" pitchFamily="18" charset="0"/>
              </a:rPr>
              <a:t> e </a:t>
            </a:r>
            <a:r>
              <a:rPr lang="en-GB" dirty="0" err="1" smtClean="0">
                <a:latin typeface="Times New Roman" pitchFamily="18" charset="0"/>
                <a:cs typeface="Times New Roman" pitchFamily="18" charset="0"/>
              </a:rPr>
              <a:t>apocope</a:t>
            </a:r>
            <a:endParaRPr lang="en-GB" dirty="0" smtClean="0">
              <a:latin typeface="Times New Roman" pitchFamily="18" charset="0"/>
              <a:cs typeface="Times New Roman" pitchFamily="18" charset="0"/>
            </a:endParaRPr>
          </a:p>
        </p:txBody>
      </p:sp>
      <p:sp>
        <p:nvSpPr>
          <p:cNvPr id="15" name="TextBox 14"/>
          <p:cNvSpPr txBox="1"/>
          <p:nvPr/>
        </p:nvSpPr>
        <p:spPr>
          <a:xfrm>
            <a:off x="539552" y="2708920"/>
            <a:ext cx="2230098" cy="646331"/>
          </a:xfrm>
          <a:prstGeom prst="rect">
            <a:avLst/>
          </a:prstGeom>
          <a:noFill/>
        </p:spPr>
        <p:txBody>
          <a:bodyPr wrap="none" rtlCol="0">
            <a:spAutoFit/>
          </a:bodyPr>
          <a:lstStyle/>
          <a:p>
            <a:r>
              <a:rPr lang="en-GB" dirty="0" smtClean="0">
                <a:latin typeface="Times New Roman" pitchFamily="18" charset="0"/>
                <a:cs typeface="Times New Roman" pitchFamily="18" charset="0"/>
              </a:rPr>
              <a:t>(17a) </a:t>
            </a:r>
            <a:r>
              <a:rPr lang="en-GB" dirty="0" err="1" smtClean="0">
                <a:latin typeface="Times New Roman" pitchFamily="18" charset="0"/>
                <a:cs typeface="Times New Roman" pitchFamily="18" charset="0"/>
              </a:rPr>
              <a:t>l’età</a:t>
            </a:r>
            <a:r>
              <a:rPr lang="en-GB" dirty="0" smtClean="0">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avanza</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(17b) far</a:t>
            </a:r>
            <a:r>
              <a:rPr lang="en-GB" b="1" dirty="0" smtClean="0">
                <a:solidFill>
                  <a:srgbClr val="040AFC"/>
                </a:solidFill>
                <a:latin typeface="Times New Roman" pitchFamily="18" charset="0"/>
                <a:cs typeface="Times New Roman" pitchFamily="18" charset="0"/>
              </a:rPr>
              <a:t>e</a:t>
            </a:r>
            <a:r>
              <a:rPr lang="en-GB" dirty="0" smtClean="0">
                <a:latin typeface="Times New Roman" pitchFamily="18" charset="0"/>
                <a:cs typeface="Times New Roman" pitchFamily="18" charset="0"/>
              </a:rPr>
              <a:t> casino</a:t>
            </a:r>
          </a:p>
        </p:txBody>
      </p:sp>
      <p:sp>
        <p:nvSpPr>
          <p:cNvPr id="16" name="TextBox 15"/>
          <p:cNvSpPr txBox="1"/>
          <p:nvPr/>
        </p:nvSpPr>
        <p:spPr>
          <a:xfrm>
            <a:off x="2915816" y="2708920"/>
            <a:ext cx="1601721" cy="646331"/>
          </a:xfrm>
          <a:prstGeom prst="rect">
            <a:avLst/>
          </a:prstGeom>
          <a:noFill/>
        </p:spPr>
        <p:txBody>
          <a:bodyPr wrap="none" rtlCol="0">
            <a:spAutoFit/>
          </a:bodyPr>
          <a:lstStyle/>
          <a:p>
            <a:r>
              <a:rPr lang="en-GB" dirty="0" err="1" smtClean="0">
                <a:latin typeface="Times New Roman" pitchFamily="18" charset="0"/>
                <a:cs typeface="Times New Roman" pitchFamily="18" charset="0"/>
              </a:rPr>
              <a:t>l’età</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ch’</a:t>
            </a:r>
            <a:r>
              <a:rPr lang="en-GB" dirty="0" err="1" smtClean="0">
                <a:latin typeface="Times New Roman" pitchFamily="18" charset="0"/>
                <a:cs typeface="Times New Roman" pitchFamily="18" charset="0"/>
              </a:rPr>
              <a:t>avanza</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far</a:t>
            </a:r>
            <a:r>
              <a:rPr lang="en-GB" sz="1200" b="1" dirty="0" smtClean="0">
                <a:solidFill>
                  <a:srgbClr val="FF0000"/>
                </a:solidFill>
                <a:latin typeface="Times New Roman" pitchFamily="18" charset="0"/>
                <a:cs typeface="Times New Roman" pitchFamily="18" charset="0"/>
              </a:rPr>
              <a:t>[x]</a:t>
            </a:r>
            <a:r>
              <a:rPr lang="en-GB" b="1" dirty="0" smtClean="0">
                <a:solidFill>
                  <a:srgbClr val="FF0000"/>
                </a:solidFill>
                <a:latin typeface="Times New Roman" pitchFamily="18" charset="0"/>
                <a:cs typeface="Times New Roman" pitchFamily="18" charset="0"/>
              </a:rPr>
              <a:t> </a:t>
            </a:r>
            <a:r>
              <a:rPr lang="en-GB" dirty="0" smtClean="0">
                <a:latin typeface="Times New Roman" pitchFamily="18" charset="0"/>
                <a:cs typeface="Times New Roman" pitchFamily="18" charset="0"/>
              </a:rPr>
              <a:t>casino</a:t>
            </a:r>
          </a:p>
        </p:txBody>
      </p:sp>
      <p:sp>
        <p:nvSpPr>
          <p:cNvPr id="17" name="TextBox 16"/>
          <p:cNvSpPr txBox="1"/>
          <p:nvPr/>
        </p:nvSpPr>
        <p:spPr>
          <a:xfrm>
            <a:off x="179512" y="3501008"/>
            <a:ext cx="1426994" cy="369332"/>
          </a:xfrm>
          <a:prstGeom prst="rect">
            <a:avLst/>
          </a:prstGeom>
          <a:noFill/>
        </p:spPr>
        <p:txBody>
          <a:bodyPr wrap="none" rtlCol="0">
            <a:spAutoFit/>
          </a:bodyPr>
          <a:lstStyle/>
          <a:p>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Morfologia</a:t>
            </a:r>
            <a:endParaRPr lang="en-GB" b="1" dirty="0" smtClean="0">
              <a:solidFill>
                <a:srgbClr val="040AFC"/>
              </a:solidFill>
              <a:latin typeface="Times New Roman" pitchFamily="18" charset="0"/>
              <a:cs typeface="Times New Roman" pitchFamily="18" charset="0"/>
            </a:endParaRPr>
          </a:p>
        </p:txBody>
      </p:sp>
      <p:sp>
        <p:nvSpPr>
          <p:cNvPr id="18" name="TextBox 17"/>
          <p:cNvSpPr txBox="1"/>
          <p:nvPr/>
        </p:nvSpPr>
        <p:spPr>
          <a:xfrm>
            <a:off x="323528" y="3789040"/>
            <a:ext cx="3807453"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Cambiamenti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nel</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sistema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pronominale</a:t>
            </a:r>
            <a:r>
              <a:rPr lang="en-GB" dirty="0" smtClean="0">
                <a:latin typeface="Times New Roman" pitchFamily="18" charset="0"/>
                <a:cs typeface="Times New Roman" pitchFamily="18" charset="0"/>
              </a:rPr>
              <a:t>:</a:t>
            </a:r>
          </a:p>
        </p:txBody>
      </p:sp>
      <p:sp>
        <p:nvSpPr>
          <p:cNvPr id="19" name="TextBox 18"/>
          <p:cNvSpPr txBox="1"/>
          <p:nvPr/>
        </p:nvSpPr>
        <p:spPr>
          <a:xfrm>
            <a:off x="467544" y="4149080"/>
            <a:ext cx="556563" cy="923330"/>
          </a:xfrm>
          <a:prstGeom prst="rect">
            <a:avLst/>
          </a:prstGeom>
          <a:noFill/>
        </p:spPr>
        <p:txBody>
          <a:bodyPr wrap="none" rtlCol="0">
            <a:spAutoFit/>
          </a:bodyPr>
          <a:lstStyle/>
          <a:p>
            <a:r>
              <a:rPr lang="en-GB" dirty="0" err="1" smtClean="0">
                <a:latin typeface="Times New Roman" pitchFamily="18" charset="0"/>
                <a:cs typeface="Times New Roman" pitchFamily="18" charset="0"/>
              </a:rPr>
              <a:t>lui</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lei</a:t>
            </a:r>
          </a:p>
          <a:p>
            <a:r>
              <a:rPr lang="en-GB" dirty="0" err="1" smtClean="0">
                <a:latin typeface="Times New Roman" pitchFamily="18" charset="0"/>
                <a:cs typeface="Times New Roman" pitchFamily="18" charset="0"/>
              </a:rPr>
              <a:t>loro</a:t>
            </a:r>
            <a:endParaRPr lang="en-GB" dirty="0" smtClean="0">
              <a:latin typeface="Times New Roman" pitchFamily="18" charset="0"/>
              <a:cs typeface="Times New Roman" pitchFamily="18" charset="0"/>
            </a:endParaRPr>
          </a:p>
        </p:txBody>
      </p:sp>
      <p:sp>
        <p:nvSpPr>
          <p:cNvPr id="22" name="Right Brace 21"/>
          <p:cNvSpPr/>
          <p:nvPr/>
        </p:nvSpPr>
        <p:spPr>
          <a:xfrm>
            <a:off x="971600" y="4221088"/>
            <a:ext cx="216024" cy="792088"/>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TextBox 22"/>
          <p:cNvSpPr txBox="1"/>
          <p:nvPr/>
        </p:nvSpPr>
        <p:spPr>
          <a:xfrm>
            <a:off x="1259632" y="4437112"/>
            <a:ext cx="3724096"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diventano</a:t>
            </a:r>
            <a:r>
              <a:rPr lang="en-GB"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pronomi</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soggetto</a:t>
            </a:r>
            <a:r>
              <a:rPr lang="en-GB" b="1"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invece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endParaRPr lang="en-GB" dirty="0" smtClean="0">
              <a:latin typeface="Times New Roman" pitchFamily="18" charset="0"/>
              <a:cs typeface="Times New Roman" pitchFamily="18" charset="0"/>
            </a:endParaRPr>
          </a:p>
        </p:txBody>
      </p:sp>
      <p:sp>
        <p:nvSpPr>
          <p:cNvPr id="24" name="TextBox 23"/>
          <p:cNvSpPr txBox="1"/>
          <p:nvPr/>
        </p:nvSpPr>
        <p:spPr>
          <a:xfrm>
            <a:off x="5148064" y="4149080"/>
            <a:ext cx="530915" cy="923330"/>
          </a:xfrm>
          <a:prstGeom prst="rect">
            <a:avLst/>
          </a:prstGeom>
          <a:noFill/>
        </p:spPr>
        <p:txBody>
          <a:bodyPr wrap="none" rtlCol="0">
            <a:spAutoFit/>
          </a:bodyPr>
          <a:lstStyle/>
          <a:p>
            <a:r>
              <a:rPr lang="en-GB" dirty="0" err="1" smtClean="0">
                <a:latin typeface="Times New Roman" pitchFamily="18" charset="0"/>
                <a:cs typeface="Times New Roman" pitchFamily="18" charset="0"/>
              </a:rPr>
              <a:t>egli</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ella</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essi</a:t>
            </a:r>
            <a:endParaRPr lang="en-GB" dirty="0" smtClean="0">
              <a:latin typeface="Times New Roman" pitchFamily="18" charset="0"/>
              <a:cs typeface="Times New Roman" pitchFamily="18" charset="0"/>
            </a:endParaRPr>
          </a:p>
        </p:txBody>
      </p:sp>
      <p:sp>
        <p:nvSpPr>
          <p:cNvPr id="25" name="Left Brace 24"/>
          <p:cNvSpPr/>
          <p:nvPr/>
        </p:nvSpPr>
        <p:spPr>
          <a:xfrm>
            <a:off x="5004048" y="4221088"/>
            <a:ext cx="216024" cy="792088"/>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6" name="TextBox 25"/>
          <p:cNvSpPr txBox="1"/>
          <p:nvPr/>
        </p:nvSpPr>
        <p:spPr>
          <a:xfrm>
            <a:off x="5724128" y="4149080"/>
            <a:ext cx="1706557" cy="923330"/>
          </a:xfrm>
          <a:prstGeom prst="rect">
            <a:avLst/>
          </a:prstGeom>
          <a:noFill/>
        </p:spPr>
        <p:txBody>
          <a:bodyPr wrap="none" rtlCol="0">
            <a:spAutoFit/>
          </a:bodyPr>
          <a:lstStyle/>
          <a:p>
            <a:r>
              <a:rPr lang="en-GB" dirty="0" smtClean="0">
                <a:latin typeface="Times New Roman" pitchFamily="18" charset="0"/>
                <a:cs typeface="Times New Roman" pitchFamily="18" charset="0"/>
              </a:rPr>
              <a:t>(18a) </a:t>
            </a:r>
            <a:r>
              <a:rPr lang="en-GB" b="1" dirty="0" err="1" smtClean="0">
                <a:solidFill>
                  <a:srgbClr val="040AFC"/>
                </a:solidFill>
                <a:latin typeface="Times New Roman" pitchFamily="18" charset="0"/>
                <a:cs typeface="Times New Roman" pitchFamily="18" charset="0"/>
              </a:rPr>
              <a:t>lui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parla</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(18b) </a:t>
            </a:r>
            <a:r>
              <a:rPr lang="en-GB" b="1" dirty="0" smtClean="0">
                <a:solidFill>
                  <a:srgbClr val="040AFC"/>
                </a:solidFill>
                <a:latin typeface="Times New Roman" pitchFamily="18" charset="0"/>
                <a:cs typeface="Times New Roman" pitchFamily="18" charset="0"/>
              </a:rPr>
              <a:t>lei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pensa</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(18c) </a:t>
            </a:r>
            <a:r>
              <a:rPr lang="en-GB" b="1" dirty="0" err="1" smtClean="0">
                <a:solidFill>
                  <a:srgbClr val="040AFC"/>
                </a:solidFill>
                <a:latin typeface="Times New Roman" pitchFamily="18" charset="0"/>
                <a:cs typeface="Times New Roman" pitchFamily="18" charset="0"/>
              </a:rPr>
              <a:t>loro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fanno</a:t>
            </a:r>
            <a:endParaRPr lang="en-GB" dirty="0" smtClean="0">
              <a:latin typeface="Times New Roman" pitchFamily="18" charset="0"/>
              <a:cs typeface="Times New Roman" pitchFamily="18" charset="0"/>
            </a:endParaRPr>
          </a:p>
        </p:txBody>
      </p:sp>
      <p:sp>
        <p:nvSpPr>
          <p:cNvPr id="27" name="TextBox 26"/>
          <p:cNvSpPr txBox="1"/>
          <p:nvPr/>
        </p:nvSpPr>
        <p:spPr>
          <a:xfrm>
            <a:off x="7524328" y="4149080"/>
            <a:ext cx="1114408" cy="923330"/>
          </a:xfrm>
          <a:prstGeom prst="rect">
            <a:avLst/>
          </a:prstGeom>
          <a:noFill/>
        </p:spPr>
        <p:txBody>
          <a:bodyPr wrap="none" rtlCol="0">
            <a:spAutoFit/>
          </a:bodyPr>
          <a:lstStyle/>
          <a:p>
            <a:r>
              <a:rPr lang="en-GB" b="1" dirty="0" err="1" smtClean="0">
                <a:solidFill>
                  <a:srgbClr val="FF0000"/>
                </a:solidFill>
                <a:latin typeface="Times New Roman" pitchFamily="18" charset="0"/>
                <a:cs typeface="Times New Roman" pitchFamily="18" charset="0"/>
              </a:rPr>
              <a:t>egli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parla</a:t>
            </a:r>
            <a:endParaRPr lang="en-GB" dirty="0" smtClean="0">
              <a:latin typeface="Times New Roman" pitchFamily="18" charset="0"/>
              <a:cs typeface="Times New Roman" pitchFamily="18" charset="0"/>
            </a:endParaRPr>
          </a:p>
          <a:p>
            <a:r>
              <a:rPr lang="en-GB" b="1" dirty="0" err="1" smtClean="0">
                <a:solidFill>
                  <a:srgbClr val="FF0000"/>
                </a:solidFill>
                <a:latin typeface="Times New Roman" pitchFamily="18" charset="0"/>
                <a:cs typeface="Times New Roman" pitchFamily="18" charset="0"/>
              </a:rPr>
              <a:t>ella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pensa</a:t>
            </a:r>
            <a:endParaRPr lang="en-GB" dirty="0" smtClean="0">
              <a:latin typeface="Times New Roman" pitchFamily="18" charset="0"/>
              <a:cs typeface="Times New Roman" pitchFamily="18" charset="0"/>
            </a:endParaRPr>
          </a:p>
          <a:p>
            <a:r>
              <a:rPr lang="en-GB" b="1" dirty="0" err="1" smtClean="0">
                <a:solidFill>
                  <a:srgbClr val="FF0000"/>
                </a:solidFill>
                <a:latin typeface="Times New Roman" pitchFamily="18" charset="0"/>
                <a:cs typeface="Times New Roman" pitchFamily="18" charset="0"/>
              </a:rPr>
              <a:t>essi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fanno</a:t>
            </a:r>
            <a:endParaRPr lang="en-GB" dirty="0" smtClean="0">
              <a:latin typeface="Times New Roman" pitchFamily="18" charset="0"/>
              <a:cs typeface="Times New Roman" pitchFamily="18" charset="0"/>
            </a:endParaRPr>
          </a:p>
        </p:txBody>
      </p:sp>
      <p:sp>
        <p:nvSpPr>
          <p:cNvPr id="28" name="TextBox 27"/>
          <p:cNvSpPr txBox="1"/>
          <p:nvPr/>
        </p:nvSpPr>
        <p:spPr>
          <a:xfrm>
            <a:off x="323528" y="5085184"/>
            <a:ext cx="3922869"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Estensione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b="1" i="1" dirty="0" err="1" smtClean="0">
                <a:latin typeface="Times New Roman" pitchFamily="18" charset="0"/>
                <a:cs typeface="Times New Roman" pitchFamily="18" charset="0"/>
              </a:rPr>
              <a:t>te</a:t>
            </a:r>
            <a:r>
              <a:rPr lang="en-GB" dirty="0" smtClean="0">
                <a:latin typeface="Times New Roman" pitchFamily="18" charset="0"/>
                <a:cs typeface="Times New Roman" pitchFamily="18" charset="0"/>
              </a:rPr>
              <a:t> come </a:t>
            </a:r>
            <a:r>
              <a:rPr lang="en-GB" dirty="0" err="1" smtClean="0">
                <a:latin typeface="Times New Roman" pitchFamily="18" charset="0"/>
                <a:cs typeface="Times New Roman" pitchFamily="18" charset="0"/>
              </a:rPr>
              <a:t>pronome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soggetto</a:t>
            </a:r>
            <a:endParaRPr lang="en-GB" dirty="0" smtClean="0">
              <a:latin typeface="Times New Roman" pitchFamily="18" charset="0"/>
              <a:cs typeface="Times New Roman" pitchFamily="18" charset="0"/>
            </a:endParaRPr>
          </a:p>
        </p:txBody>
      </p:sp>
      <p:sp>
        <p:nvSpPr>
          <p:cNvPr id="29" name="TextBox 28"/>
          <p:cNvSpPr txBox="1"/>
          <p:nvPr/>
        </p:nvSpPr>
        <p:spPr>
          <a:xfrm>
            <a:off x="4355976" y="5085184"/>
            <a:ext cx="1896673" cy="369332"/>
          </a:xfrm>
          <a:prstGeom prst="rect">
            <a:avLst/>
          </a:prstGeom>
          <a:noFill/>
        </p:spPr>
        <p:txBody>
          <a:bodyPr wrap="none" rtlCol="0">
            <a:spAutoFit/>
          </a:bodyPr>
          <a:lstStyle/>
          <a:p>
            <a:r>
              <a:rPr lang="en-GB" dirty="0" smtClean="0">
                <a:latin typeface="Times New Roman" pitchFamily="18" charset="0"/>
                <a:cs typeface="Times New Roman" pitchFamily="18" charset="0"/>
              </a:rPr>
              <a:t>(19) </a:t>
            </a:r>
            <a:r>
              <a:rPr lang="en-GB" dirty="0" err="1" smtClean="0">
                <a:latin typeface="Times New Roman" pitchFamily="18" charset="0"/>
                <a:cs typeface="Times New Roman" pitchFamily="18" charset="0"/>
              </a:rPr>
              <a:t>hai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ragione</a:t>
            </a:r>
            <a:r>
              <a:rPr lang="en-GB" dirty="0" smtClean="0">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te</a:t>
            </a:r>
            <a:endParaRPr lang="en-GB" b="1" dirty="0" smtClean="0">
              <a:solidFill>
                <a:srgbClr val="040AFC"/>
              </a:solidFill>
              <a:latin typeface="Times New Roman" pitchFamily="18" charset="0"/>
              <a:cs typeface="Times New Roman" pitchFamily="18" charset="0"/>
            </a:endParaRPr>
          </a:p>
        </p:txBody>
      </p:sp>
      <p:sp>
        <p:nvSpPr>
          <p:cNvPr id="30" name="TextBox 29"/>
          <p:cNvSpPr txBox="1"/>
          <p:nvPr/>
        </p:nvSpPr>
        <p:spPr>
          <a:xfrm>
            <a:off x="6228184" y="5085184"/>
            <a:ext cx="1479892"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hai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ragione</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tu</a:t>
            </a:r>
            <a:endParaRPr lang="en-GB" b="1" dirty="0" smtClean="0">
              <a:solidFill>
                <a:srgbClr val="FF0000"/>
              </a:solidFill>
              <a:latin typeface="Times New Roman" pitchFamily="18" charset="0"/>
              <a:cs typeface="Times New Roman" pitchFamily="18" charset="0"/>
            </a:endParaRPr>
          </a:p>
        </p:txBody>
      </p:sp>
      <p:sp>
        <p:nvSpPr>
          <p:cNvPr id="31" name="TextBox 30"/>
          <p:cNvSpPr txBox="1"/>
          <p:nvPr/>
        </p:nvSpPr>
        <p:spPr>
          <a:xfrm>
            <a:off x="323528" y="5445224"/>
            <a:ext cx="3749744" cy="369332"/>
          </a:xfrm>
          <a:prstGeom prst="rect">
            <a:avLst/>
          </a:prstGeom>
          <a:noFill/>
        </p:spPr>
        <p:txBody>
          <a:bodyPr wrap="none" rtlCol="0">
            <a:spAutoFit/>
          </a:bodyPr>
          <a:lstStyle/>
          <a:p>
            <a:r>
              <a:rPr lang="en-GB" b="1" i="1" dirty="0" err="1" smtClean="0">
                <a:latin typeface="Times New Roman" pitchFamily="18" charset="0"/>
                <a:cs typeface="Times New Roman" pitchFamily="18" charset="0"/>
              </a:rPr>
              <a:t>gli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generalizzato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nella</a:t>
            </a:r>
            <a:r>
              <a:rPr lang="en-GB" dirty="0" smtClean="0">
                <a:latin typeface="Times New Roman" pitchFamily="18" charset="0"/>
                <a:cs typeface="Times New Roman" pitchFamily="18" charset="0"/>
              </a:rPr>
              <a:t> forma al </a:t>
            </a:r>
            <a:r>
              <a:rPr lang="en-GB" dirty="0" err="1" smtClean="0">
                <a:latin typeface="Times New Roman" pitchFamily="18" charset="0"/>
                <a:cs typeface="Times New Roman" pitchFamily="18" charset="0"/>
              </a:rPr>
              <a:t>dativo</a:t>
            </a:r>
            <a:endParaRPr lang="en-GB" dirty="0" smtClean="0">
              <a:latin typeface="Times New Roman" pitchFamily="18" charset="0"/>
              <a:cs typeface="Times New Roman" pitchFamily="18" charset="0"/>
            </a:endParaRPr>
          </a:p>
        </p:txBody>
      </p:sp>
      <p:sp>
        <p:nvSpPr>
          <p:cNvPr id="32" name="TextBox 31"/>
          <p:cNvSpPr txBox="1"/>
          <p:nvPr/>
        </p:nvSpPr>
        <p:spPr>
          <a:xfrm>
            <a:off x="611560" y="5733256"/>
            <a:ext cx="3986989" cy="646331"/>
          </a:xfrm>
          <a:prstGeom prst="rect">
            <a:avLst/>
          </a:prstGeom>
          <a:noFill/>
        </p:spPr>
        <p:txBody>
          <a:bodyPr wrap="none" rtlCol="0">
            <a:spAutoFit/>
          </a:bodyPr>
          <a:lstStyle/>
          <a:p>
            <a:r>
              <a:rPr lang="en-GB" dirty="0" smtClean="0">
                <a:latin typeface="Times New Roman" pitchFamily="18" charset="0"/>
                <a:cs typeface="Times New Roman" pitchFamily="18" charset="0"/>
              </a:rPr>
              <a:t>(20a) (a Paola), </a:t>
            </a:r>
            <a:r>
              <a:rPr lang="en-GB" b="1" dirty="0" err="1" smtClean="0">
                <a:solidFill>
                  <a:srgbClr val="040AFC"/>
                </a:solidFill>
                <a:latin typeface="Times New Roman" pitchFamily="18" charset="0"/>
                <a:cs typeface="Times New Roman" pitchFamily="18" charset="0"/>
              </a:rPr>
              <a:t>gli</a:t>
            </a:r>
            <a:r>
              <a:rPr lang="en-GB" dirty="0" smtClean="0">
                <a:latin typeface="Times New Roman" pitchFamily="18" charset="0"/>
                <a:cs typeface="Times New Roman" pitchFamily="18" charset="0"/>
              </a:rPr>
              <a:t> do un </a:t>
            </a:r>
            <a:r>
              <a:rPr lang="en-GB" dirty="0" err="1" smtClean="0">
                <a:latin typeface="Times New Roman" pitchFamily="18" charset="0"/>
                <a:cs typeface="Times New Roman" pitchFamily="18" charset="0"/>
              </a:rPr>
              <a:t>libro</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(20b) (a Marco e Mario), </a:t>
            </a:r>
            <a:r>
              <a:rPr lang="en-GB" b="1" dirty="0" err="1" smtClean="0">
                <a:solidFill>
                  <a:srgbClr val="040AFC"/>
                </a:solidFill>
                <a:latin typeface="Times New Roman" pitchFamily="18" charset="0"/>
                <a:cs typeface="Times New Roman" pitchFamily="18" charset="0"/>
              </a:rPr>
              <a:t>gli</a:t>
            </a:r>
            <a:r>
              <a:rPr lang="en-GB" dirty="0" smtClean="0">
                <a:latin typeface="Times New Roman" pitchFamily="18" charset="0"/>
                <a:cs typeface="Times New Roman" pitchFamily="18" charset="0"/>
              </a:rPr>
              <a:t> do un </a:t>
            </a:r>
            <a:r>
              <a:rPr lang="en-GB" dirty="0" err="1" smtClean="0">
                <a:latin typeface="Times New Roman" pitchFamily="18" charset="0"/>
                <a:cs typeface="Times New Roman" pitchFamily="18" charset="0"/>
              </a:rPr>
              <a:t>libro</a:t>
            </a:r>
            <a:r>
              <a:rPr lang="en-GB" dirty="0" smtClean="0">
                <a:latin typeface="Times New Roman" pitchFamily="18" charset="0"/>
                <a:cs typeface="Times New Roman" pitchFamily="18" charset="0"/>
              </a:rPr>
              <a:t>  </a:t>
            </a:r>
          </a:p>
        </p:txBody>
      </p:sp>
      <p:sp>
        <p:nvSpPr>
          <p:cNvPr id="33" name="TextBox 32"/>
          <p:cNvSpPr txBox="1"/>
          <p:nvPr/>
        </p:nvSpPr>
        <p:spPr>
          <a:xfrm>
            <a:off x="4644008" y="5733256"/>
            <a:ext cx="3441968" cy="646331"/>
          </a:xfrm>
          <a:prstGeom prst="rect">
            <a:avLst/>
          </a:prstGeom>
          <a:noFill/>
        </p:spPr>
        <p:txBody>
          <a:bodyPr wrap="none" rtlCol="0">
            <a:spAutoFit/>
          </a:bodyPr>
          <a:lstStyle/>
          <a:p>
            <a:r>
              <a:rPr lang="en-GB" dirty="0" smtClean="0">
                <a:latin typeface="Times New Roman" pitchFamily="18" charset="0"/>
                <a:cs typeface="Times New Roman" pitchFamily="18" charset="0"/>
              </a:rPr>
              <a:t>(a Paola), </a:t>
            </a:r>
            <a:r>
              <a:rPr lang="en-GB" b="1" dirty="0" smtClean="0">
                <a:solidFill>
                  <a:srgbClr val="FF0000"/>
                </a:solidFill>
                <a:latin typeface="Times New Roman" pitchFamily="18" charset="0"/>
                <a:cs typeface="Times New Roman" pitchFamily="18" charset="0"/>
              </a:rPr>
              <a:t>le</a:t>
            </a:r>
            <a:r>
              <a:rPr lang="en-GB" dirty="0" smtClean="0">
                <a:latin typeface="Times New Roman" pitchFamily="18" charset="0"/>
                <a:cs typeface="Times New Roman" pitchFamily="18" charset="0"/>
              </a:rPr>
              <a:t> do un </a:t>
            </a:r>
            <a:r>
              <a:rPr lang="en-GB" dirty="0" err="1" smtClean="0">
                <a:latin typeface="Times New Roman" pitchFamily="18" charset="0"/>
                <a:cs typeface="Times New Roman" pitchFamily="18" charset="0"/>
              </a:rPr>
              <a:t>libro</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(a Marco e Mario), do</a:t>
            </a:r>
            <a:r>
              <a:rPr lang="en-GB" b="1" dirty="0" smtClean="0">
                <a:solidFill>
                  <a:srgbClr val="FF0000"/>
                </a:solidFill>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loro</a:t>
            </a:r>
            <a:r>
              <a:rPr lang="en-GB" b="1" dirty="0" smtClean="0">
                <a:solidFill>
                  <a:srgbClr val="FF0000"/>
                </a:solidFill>
                <a:latin typeface="Times New Roman" pitchFamily="18" charset="0"/>
                <a:cs typeface="Times New Roman" pitchFamily="18" charset="0"/>
              </a:rPr>
              <a:t> </a:t>
            </a:r>
            <a:r>
              <a:rPr lang="en-GB" dirty="0" smtClean="0">
                <a:latin typeface="Times New Roman" pitchFamily="18" charset="0"/>
                <a:cs typeface="Times New Roman" pitchFamily="18" charset="0"/>
              </a:rPr>
              <a:t>un </a:t>
            </a:r>
            <a:r>
              <a:rPr lang="en-GB" dirty="0" err="1" smtClean="0">
                <a:latin typeface="Times New Roman" pitchFamily="18" charset="0"/>
                <a:cs typeface="Times New Roman" pitchFamily="18" charset="0"/>
              </a:rPr>
              <a:t>libro</a:t>
            </a:r>
            <a:endParaRPr lang="en-GB"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ppt_x"/>
                                          </p:val>
                                        </p:tav>
                                        <p:tav tm="100000">
                                          <p:val>
                                            <p:strVal val="#ppt_x"/>
                                          </p:val>
                                        </p:tav>
                                      </p:tavLst>
                                    </p:anim>
                                    <p:anim calcmode="lin" valueType="num">
                                      <p:cBhvr additive="base">
                                        <p:cTn id="4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9"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p:cTn id="55" dur="500" fill="hold"/>
                                        <p:tgtEl>
                                          <p:spTgt spid="19"/>
                                        </p:tgtEl>
                                        <p:attrNameLst>
                                          <p:attrName>ppt_x</p:attrName>
                                        </p:attrNameLst>
                                      </p:cBhvr>
                                      <p:tavLst>
                                        <p:tav tm="0">
                                          <p:val>
                                            <p:strVal val="#ppt_x-.2"/>
                                          </p:val>
                                        </p:tav>
                                        <p:tav tm="100000">
                                          <p:val>
                                            <p:strVal val="#ppt_x"/>
                                          </p:val>
                                        </p:tav>
                                      </p:tavLst>
                                    </p:anim>
                                    <p:anim calcmode="lin" valueType="num">
                                      <p:cBhvr>
                                        <p:cTn id="56" dur="500" fill="hold"/>
                                        <p:tgtEl>
                                          <p:spTgt spid="19"/>
                                        </p:tgtEl>
                                        <p:attrNameLst>
                                          <p:attrName>ppt_y</p:attrName>
                                        </p:attrNameLst>
                                      </p:cBhvr>
                                      <p:tavLst>
                                        <p:tav tm="0">
                                          <p:val>
                                            <p:strVal val="#ppt_y"/>
                                          </p:val>
                                        </p:tav>
                                        <p:tav tm="100000">
                                          <p:val>
                                            <p:strVal val="#ppt_y"/>
                                          </p:val>
                                        </p:tav>
                                      </p:tavLst>
                                    </p:anim>
                                    <p:animEffect transition="in" filter="wipe(right)" prLst="gradientSize: 0.1">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23"/>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2" presetClass="entr" presetSubtype="2" fill="hold" grpId="0" nodeType="clickEffect">
                                  <p:stCondLst>
                                    <p:cond delay="0"/>
                                  </p:stCondLst>
                                  <p:childTnLst>
                                    <p:set>
                                      <p:cBhvr>
                                        <p:cTn id="69" dur="1" fill="hold">
                                          <p:stCondLst>
                                            <p:cond delay="0"/>
                                          </p:stCondLst>
                                        </p:cTn>
                                        <p:tgtEl>
                                          <p:spTgt spid="24"/>
                                        </p:tgtEl>
                                        <p:attrNameLst>
                                          <p:attrName>style.visibility</p:attrName>
                                        </p:attrNameLst>
                                      </p:cBhvr>
                                      <p:to>
                                        <p:strVal val="visible"/>
                                      </p:to>
                                    </p:set>
                                    <p:anim calcmode="lin" valueType="num">
                                      <p:cBhvr additive="base">
                                        <p:cTn id="70" dur="500" fill="hold"/>
                                        <p:tgtEl>
                                          <p:spTgt spid="24"/>
                                        </p:tgtEl>
                                        <p:attrNameLst>
                                          <p:attrName>ppt_x</p:attrName>
                                        </p:attrNameLst>
                                      </p:cBhvr>
                                      <p:tavLst>
                                        <p:tav tm="0">
                                          <p:val>
                                            <p:strVal val="1+#ppt_w/2"/>
                                          </p:val>
                                        </p:tav>
                                        <p:tav tm="100000">
                                          <p:val>
                                            <p:strVal val="#ppt_x"/>
                                          </p:val>
                                        </p:tav>
                                      </p:tavLst>
                                    </p:anim>
                                    <p:anim calcmode="lin" valueType="num">
                                      <p:cBhvr additive="base">
                                        <p:cTn id="71"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25"/>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26"/>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additive="base">
                                        <p:cTn id="84" dur="500" fill="hold"/>
                                        <p:tgtEl>
                                          <p:spTgt spid="27"/>
                                        </p:tgtEl>
                                        <p:attrNameLst>
                                          <p:attrName>ppt_x</p:attrName>
                                        </p:attrNameLst>
                                      </p:cBhvr>
                                      <p:tavLst>
                                        <p:tav tm="0">
                                          <p:val>
                                            <p:strVal val="#ppt_x"/>
                                          </p:val>
                                        </p:tav>
                                        <p:tav tm="100000">
                                          <p:val>
                                            <p:strVal val="#ppt_x"/>
                                          </p:val>
                                        </p:tav>
                                      </p:tavLst>
                                    </p:anim>
                                    <p:anim calcmode="lin" valueType="num">
                                      <p:cBhvr additive="base">
                                        <p:cTn id="85"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28"/>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29"/>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2" presetClass="entr" presetSubtype="4" fill="hold" grpId="0" nodeType="clickEffect">
                                  <p:stCondLst>
                                    <p:cond delay="0"/>
                                  </p:stCondLst>
                                  <p:childTnLst>
                                    <p:set>
                                      <p:cBhvr>
                                        <p:cTn id="97" dur="1" fill="hold">
                                          <p:stCondLst>
                                            <p:cond delay="0"/>
                                          </p:stCondLst>
                                        </p:cTn>
                                        <p:tgtEl>
                                          <p:spTgt spid="30"/>
                                        </p:tgtEl>
                                        <p:attrNameLst>
                                          <p:attrName>style.visibility</p:attrName>
                                        </p:attrNameLst>
                                      </p:cBhvr>
                                      <p:to>
                                        <p:strVal val="visible"/>
                                      </p:to>
                                    </p:set>
                                    <p:anim calcmode="lin" valueType="num">
                                      <p:cBhvr additive="base">
                                        <p:cTn id="98" dur="500" fill="hold"/>
                                        <p:tgtEl>
                                          <p:spTgt spid="30"/>
                                        </p:tgtEl>
                                        <p:attrNameLst>
                                          <p:attrName>ppt_x</p:attrName>
                                        </p:attrNameLst>
                                      </p:cBhvr>
                                      <p:tavLst>
                                        <p:tav tm="0">
                                          <p:val>
                                            <p:strVal val="#ppt_x"/>
                                          </p:val>
                                        </p:tav>
                                        <p:tav tm="100000">
                                          <p:val>
                                            <p:strVal val="#ppt_x"/>
                                          </p:val>
                                        </p:tav>
                                      </p:tavLst>
                                    </p:anim>
                                    <p:anim calcmode="lin" valueType="num">
                                      <p:cBhvr additive="base">
                                        <p:cTn id="99"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31"/>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0" nodeType="clickEffect">
                                  <p:stCondLst>
                                    <p:cond delay="0"/>
                                  </p:stCondLst>
                                  <p:childTnLst>
                                    <p:set>
                                      <p:cBhvr>
                                        <p:cTn id="107" dur="1" fill="hold">
                                          <p:stCondLst>
                                            <p:cond delay="0"/>
                                          </p:stCondLst>
                                        </p:cTn>
                                        <p:tgtEl>
                                          <p:spTgt spid="32"/>
                                        </p:tgtEl>
                                        <p:attrNameLst>
                                          <p:attrName>style.visibility</p:attrName>
                                        </p:attrNameLst>
                                      </p:cBhvr>
                                      <p:to>
                                        <p:strVal val="visible"/>
                                      </p:to>
                                    </p:set>
                                  </p:childTnLst>
                                </p:cTn>
                              </p:par>
                            </p:childTnLst>
                          </p:cTn>
                        </p:par>
                      </p:childTnLst>
                    </p:cTn>
                  </p:par>
                  <p:par>
                    <p:cTn id="108" fill="hold">
                      <p:stCondLst>
                        <p:cond delay="indefinite"/>
                      </p:stCondLst>
                      <p:childTnLst>
                        <p:par>
                          <p:cTn id="109" fill="hold">
                            <p:stCondLst>
                              <p:cond delay="0"/>
                            </p:stCondLst>
                            <p:childTnLst>
                              <p:par>
                                <p:cTn id="110" presetID="2" presetClass="entr" presetSubtype="4" fill="hold" grpId="0" nodeType="clickEffect">
                                  <p:stCondLst>
                                    <p:cond delay="0"/>
                                  </p:stCondLst>
                                  <p:childTnLst>
                                    <p:set>
                                      <p:cBhvr>
                                        <p:cTn id="111" dur="1" fill="hold">
                                          <p:stCondLst>
                                            <p:cond delay="0"/>
                                          </p:stCondLst>
                                        </p:cTn>
                                        <p:tgtEl>
                                          <p:spTgt spid="33"/>
                                        </p:tgtEl>
                                        <p:attrNameLst>
                                          <p:attrName>style.visibility</p:attrName>
                                        </p:attrNameLst>
                                      </p:cBhvr>
                                      <p:to>
                                        <p:strVal val="visible"/>
                                      </p:to>
                                    </p:set>
                                    <p:anim calcmode="lin" valueType="num">
                                      <p:cBhvr additive="base">
                                        <p:cTn id="112" dur="500" fill="hold"/>
                                        <p:tgtEl>
                                          <p:spTgt spid="33"/>
                                        </p:tgtEl>
                                        <p:attrNameLst>
                                          <p:attrName>ppt_x</p:attrName>
                                        </p:attrNameLst>
                                      </p:cBhvr>
                                      <p:tavLst>
                                        <p:tav tm="0">
                                          <p:val>
                                            <p:strVal val="#ppt_x"/>
                                          </p:val>
                                        </p:tav>
                                        <p:tav tm="100000">
                                          <p:val>
                                            <p:strVal val="#ppt_x"/>
                                          </p:val>
                                        </p:tav>
                                      </p:tavLst>
                                    </p:anim>
                                    <p:anim calcmode="lin" valueType="num">
                                      <p:cBhvr additive="base">
                                        <p:cTn id="113"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1" grpId="0"/>
      <p:bldP spid="12" grpId="0"/>
      <p:bldP spid="13" grpId="0"/>
      <p:bldP spid="14" grpId="0"/>
      <p:bldP spid="15" grpId="0"/>
      <p:bldP spid="16" grpId="0"/>
      <p:bldP spid="17" grpId="0"/>
      <p:bldP spid="18" grpId="0"/>
      <p:bldP spid="19" grpId="0"/>
      <p:bldP spid="22" grpId="0" animBg="1"/>
      <p:bldP spid="23" grpId="0"/>
      <p:bldP spid="24" grpId="0"/>
      <p:bldP spid="25" grpId="0" animBg="1"/>
      <p:bldP spid="26" grpId="0"/>
      <p:bldP spid="27" grpId="0"/>
      <p:bldP spid="28" grpId="0"/>
      <p:bldP spid="29" grpId="0"/>
      <p:bldP spid="30" grpId="0"/>
      <p:bldP spid="31" grpId="0"/>
      <p:bldP spid="32" grpId="0"/>
      <p:bldP spid="3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179512" y="260648"/>
            <a:ext cx="8712968" cy="144016"/>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4" name="TextBox 3"/>
          <p:cNvSpPr txBox="1"/>
          <p:nvPr/>
        </p:nvSpPr>
        <p:spPr>
          <a:xfrm>
            <a:off x="323528" y="2204864"/>
            <a:ext cx="1794081"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Aferesi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frequente</a:t>
            </a:r>
            <a:endParaRPr lang="en-GB" dirty="0" smtClean="0">
              <a:latin typeface="Times New Roman" pitchFamily="18" charset="0"/>
              <a:cs typeface="Times New Roman" pitchFamily="18" charset="0"/>
            </a:endParaRPr>
          </a:p>
        </p:txBody>
      </p:sp>
      <p:sp>
        <p:nvSpPr>
          <p:cNvPr id="6" name="TextBox 5"/>
          <p:cNvSpPr txBox="1"/>
          <p:nvPr/>
        </p:nvSpPr>
        <p:spPr>
          <a:xfrm>
            <a:off x="323528" y="260648"/>
            <a:ext cx="6102953"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Pronome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relativo</a:t>
            </a:r>
            <a:r>
              <a:rPr lang="en-GB" dirty="0" smtClean="0">
                <a:latin typeface="Times New Roman" pitchFamily="18" charset="0"/>
                <a:cs typeface="Times New Roman" pitchFamily="18" charset="0"/>
              </a:rPr>
              <a:t> </a:t>
            </a:r>
            <a:r>
              <a:rPr lang="en-GB" b="1" i="1" dirty="0" err="1" smtClean="0">
                <a:latin typeface="Times New Roman" pitchFamily="18" charset="0"/>
                <a:cs typeface="Times New Roman" pitchFamily="18" charset="0"/>
              </a:rPr>
              <a:t>che</a:t>
            </a:r>
            <a:r>
              <a:rPr lang="en-GB"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non </a:t>
            </a:r>
            <a:r>
              <a:rPr lang="en-GB" dirty="0" err="1" smtClean="0">
                <a:latin typeface="Times New Roman" pitchFamily="18" charset="0"/>
                <a:cs typeface="Times New Roman" pitchFamily="18" charset="0"/>
              </a:rPr>
              <a:t>variabile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sostituisce</a:t>
            </a:r>
            <a:r>
              <a:rPr lang="en-GB" dirty="0" smtClean="0">
                <a:latin typeface="Times New Roman" pitchFamily="18" charset="0"/>
                <a:cs typeface="Times New Roman" pitchFamily="18" charset="0"/>
              </a:rPr>
              <a:t> le </a:t>
            </a:r>
            <a:r>
              <a:rPr lang="en-GB" dirty="0" err="1" smtClean="0">
                <a:latin typeface="Times New Roman" pitchFamily="18" charset="0"/>
                <a:cs typeface="Times New Roman" pitchFamily="18" charset="0"/>
              </a:rPr>
              <a:t>forme</a:t>
            </a:r>
            <a:r>
              <a:rPr lang="en-GB" dirty="0" smtClean="0">
                <a:latin typeface="Times New Roman" pitchFamily="18" charset="0"/>
                <a:cs typeface="Times New Roman" pitchFamily="18" charset="0"/>
              </a:rPr>
              <a:t> oblique</a:t>
            </a:r>
          </a:p>
        </p:txBody>
      </p:sp>
      <p:sp>
        <p:nvSpPr>
          <p:cNvPr id="7" name="TextBox 6"/>
          <p:cNvSpPr txBox="1"/>
          <p:nvPr/>
        </p:nvSpPr>
        <p:spPr>
          <a:xfrm>
            <a:off x="467544" y="548680"/>
            <a:ext cx="3839513" cy="646331"/>
          </a:xfrm>
          <a:prstGeom prst="rect">
            <a:avLst/>
          </a:prstGeom>
          <a:noFill/>
        </p:spPr>
        <p:txBody>
          <a:bodyPr wrap="none" rtlCol="0">
            <a:spAutoFit/>
          </a:bodyPr>
          <a:lstStyle/>
          <a:p>
            <a:r>
              <a:rPr lang="en-GB" dirty="0" smtClean="0">
                <a:latin typeface="Times New Roman" pitchFamily="18" charset="0"/>
                <a:cs typeface="Times New Roman" pitchFamily="18" charset="0"/>
              </a:rPr>
              <a:t>(20a) è un </a:t>
            </a:r>
            <a:r>
              <a:rPr lang="en-GB" dirty="0" err="1" smtClean="0">
                <a:latin typeface="Times New Roman" pitchFamily="18" charset="0"/>
                <a:cs typeface="Times New Roman" pitchFamily="18" charset="0"/>
              </a:rPr>
              <a:t>tipo</a:t>
            </a:r>
            <a:r>
              <a:rPr lang="en-GB" dirty="0" smtClean="0">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che</a:t>
            </a:r>
            <a:r>
              <a:rPr lang="en-GB" dirty="0" smtClean="0">
                <a:latin typeface="Times New Roman" pitchFamily="18" charset="0"/>
                <a:cs typeface="Times New Roman" pitchFamily="18" charset="0"/>
              </a:rPr>
              <a:t> è </a:t>
            </a:r>
            <a:r>
              <a:rPr lang="en-GB" dirty="0" err="1" smtClean="0">
                <a:latin typeface="Times New Roman" pitchFamily="18" charset="0"/>
                <a:cs typeface="Times New Roman" pitchFamily="18" charset="0"/>
              </a:rPr>
              <a:t>meglio</a:t>
            </a:r>
            <a:r>
              <a:rPr lang="en-GB" dirty="0" smtClean="0">
                <a:latin typeface="Times New Roman" pitchFamily="18" charset="0"/>
                <a:cs typeface="Times New Roman" pitchFamily="18" charset="0"/>
              </a:rPr>
              <a:t> non </a:t>
            </a:r>
            <a:r>
              <a:rPr lang="en-GB" dirty="0" err="1" smtClean="0">
                <a:latin typeface="Times New Roman" pitchFamily="18" charset="0"/>
                <a:cs typeface="Times New Roman" pitchFamily="18" charset="0"/>
              </a:rPr>
              <a:t>fidarsi</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(20b)  </a:t>
            </a:r>
            <a:r>
              <a:rPr lang="en-GB" dirty="0" err="1" smtClean="0">
                <a:latin typeface="Times New Roman" pitchFamily="18" charset="0"/>
                <a:cs typeface="Times New Roman" pitchFamily="18" charset="0"/>
              </a:rPr>
              <a:t>il</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giorno</a:t>
            </a:r>
            <a:r>
              <a:rPr lang="en-GB" dirty="0" smtClean="0">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arrivo</a:t>
            </a:r>
            <a:endParaRPr lang="en-GB" dirty="0" smtClean="0">
              <a:latin typeface="Times New Roman" pitchFamily="18" charset="0"/>
              <a:cs typeface="Times New Roman" pitchFamily="18" charset="0"/>
            </a:endParaRPr>
          </a:p>
        </p:txBody>
      </p:sp>
      <p:sp>
        <p:nvSpPr>
          <p:cNvPr id="9" name="TextBox 8"/>
          <p:cNvSpPr txBox="1"/>
          <p:nvPr/>
        </p:nvSpPr>
        <p:spPr>
          <a:xfrm>
            <a:off x="4644008" y="548680"/>
            <a:ext cx="3480440" cy="646331"/>
          </a:xfrm>
          <a:prstGeom prst="rect">
            <a:avLst/>
          </a:prstGeom>
          <a:noFill/>
        </p:spPr>
        <p:txBody>
          <a:bodyPr wrap="none" rtlCol="0">
            <a:spAutoFit/>
          </a:bodyPr>
          <a:lstStyle/>
          <a:p>
            <a:r>
              <a:rPr lang="en-GB" dirty="0" smtClean="0">
                <a:latin typeface="Times New Roman" pitchFamily="18" charset="0"/>
                <a:cs typeface="Times New Roman" pitchFamily="18" charset="0"/>
              </a:rPr>
              <a:t>è un </a:t>
            </a:r>
            <a:r>
              <a:rPr lang="en-GB" dirty="0" err="1" smtClean="0">
                <a:latin typeface="Times New Roman" pitchFamily="18" charset="0"/>
                <a:cs typeface="Times New Roman" pitchFamily="18" charset="0"/>
              </a:rPr>
              <a:t>tipo</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di</a:t>
            </a:r>
            <a:r>
              <a:rPr lang="en-GB" b="1" dirty="0" smtClean="0">
                <a:solidFill>
                  <a:srgbClr val="FF0000"/>
                </a:solidFill>
                <a:latin typeface="Times New Roman" pitchFamily="18" charset="0"/>
                <a:cs typeface="Times New Roman" pitchFamily="18" charset="0"/>
              </a:rPr>
              <a:t> cui </a:t>
            </a:r>
            <a:r>
              <a:rPr lang="en-GB" dirty="0" smtClean="0">
                <a:latin typeface="Times New Roman" pitchFamily="18" charset="0"/>
                <a:cs typeface="Times New Roman" pitchFamily="18" charset="0"/>
              </a:rPr>
              <a:t>è </a:t>
            </a:r>
            <a:r>
              <a:rPr lang="en-GB" dirty="0" err="1" smtClean="0">
                <a:latin typeface="Times New Roman" pitchFamily="18" charset="0"/>
                <a:cs typeface="Times New Roman" pitchFamily="18" charset="0"/>
              </a:rPr>
              <a:t>meglio</a:t>
            </a:r>
            <a:r>
              <a:rPr lang="en-GB" dirty="0" smtClean="0">
                <a:latin typeface="Times New Roman" pitchFamily="18" charset="0"/>
                <a:cs typeface="Times New Roman" pitchFamily="18" charset="0"/>
              </a:rPr>
              <a:t> non </a:t>
            </a:r>
            <a:r>
              <a:rPr lang="en-GB" dirty="0" err="1" smtClean="0">
                <a:latin typeface="Times New Roman" pitchFamily="18" charset="0"/>
                <a:cs typeface="Times New Roman" pitchFamily="18" charset="0"/>
              </a:rPr>
              <a:t>fidarsi</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il</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giorno</a:t>
            </a:r>
            <a:r>
              <a:rPr lang="en-GB"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in cui </a:t>
            </a:r>
            <a:r>
              <a:rPr lang="en-GB" dirty="0" err="1" smtClean="0">
                <a:latin typeface="Times New Roman" pitchFamily="18" charset="0"/>
                <a:cs typeface="Times New Roman" pitchFamily="18" charset="0"/>
              </a:rPr>
              <a:t>arrivo</a:t>
            </a:r>
            <a:endParaRPr lang="en-GB" dirty="0" smtClean="0">
              <a:latin typeface="Times New Roman" pitchFamily="18" charset="0"/>
              <a:cs typeface="Times New Roman" pitchFamily="18" charset="0"/>
            </a:endParaRPr>
          </a:p>
        </p:txBody>
      </p:sp>
      <p:sp>
        <p:nvSpPr>
          <p:cNvPr id="10" name="TextBox 9"/>
          <p:cNvSpPr txBox="1"/>
          <p:nvPr/>
        </p:nvSpPr>
        <p:spPr>
          <a:xfrm>
            <a:off x="323528" y="1268760"/>
            <a:ext cx="5596404"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Generalizzazione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dimostrativi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deittici</a:t>
            </a:r>
            <a:r>
              <a:rPr lang="en-GB" dirty="0" smtClean="0">
                <a:latin typeface="Times New Roman" pitchFamily="18" charset="0"/>
                <a:cs typeface="Times New Roman" pitchFamily="18" charset="0"/>
              </a:rPr>
              <a:t>) </a:t>
            </a:r>
            <a:r>
              <a:rPr lang="en-GB" b="1" i="1" dirty="0" err="1" smtClean="0">
                <a:latin typeface="Times New Roman" pitchFamily="18" charset="0"/>
                <a:cs typeface="Times New Roman" pitchFamily="18" charset="0"/>
              </a:rPr>
              <a:t>questo</a:t>
            </a:r>
            <a:r>
              <a:rPr lang="en-GB" dirty="0" smtClean="0">
                <a:latin typeface="Times New Roman" pitchFamily="18" charset="0"/>
                <a:cs typeface="Times New Roman" pitchFamily="18" charset="0"/>
              </a:rPr>
              <a:t> / </a:t>
            </a:r>
            <a:r>
              <a:rPr lang="en-GB" b="1" i="1" dirty="0" err="1" smtClean="0">
                <a:latin typeface="Times New Roman" pitchFamily="18" charset="0"/>
                <a:cs typeface="Times New Roman" pitchFamily="18" charset="0"/>
              </a:rPr>
              <a:t>quello</a:t>
            </a:r>
            <a:endParaRPr lang="en-GB" b="1" i="1" dirty="0" smtClean="0">
              <a:latin typeface="Times New Roman" pitchFamily="18" charset="0"/>
              <a:cs typeface="Times New Roman" pitchFamily="18" charset="0"/>
            </a:endParaRPr>
          </a:p>
        </p:txBody>
      </p:sp>
      <p:sp>
        <p:nvSpPr>
          <p:cNvPr id="11" name="TextBox 10"/>
          <p:cNvSpPr txBox="1"/>
          <p:nvPr/>
        </p:nvSpPr>
        <p:spPr>
          <a:xfrm>
            <a:off x="467544" y="1556792"/>
            <a:ext cx="3172663" cy="646331"/>
          </a:xfrm>
          <a:prstGeom prst="rect">
            <a:avLst/>
          </a:prstGeom>
          <a:noFill/>
        </p:spPr>
        <p:txBody>
          <a:bodyPr wrap="none" rtlCol="0">
            <a:spAutoFit/>
          </a:bodyPr>
          <a:lstStyle/>
          <a:p>
            <a:r>
              <a:rPr lang="en-GB" dirty="0" smtClean="0">
                <a:latin typeface="Times New Roman" pitchFamily="18" charset="0"/>
                <a:cs typeface="Times New Roman" pitchFamily="18" charset="0"/>
              </a:rPr>
              <a:t>(21a) </a:t>
            </a:r>
            <a:r>
              <a:rPr lang="en-GB" b="1" dirty="0" err="1" smtClean="0">
                <a:solidFill>
                  <a:srgbClr val="040AFC"/>
                </a:solidFill>
                <a:latin typeface="Times New Roman" pitchFamily="18" charset="0"/>
                <a:cs typeface="Times New Roman" pitchFamily="18" charset="0"/>
              </a:rPr>
              <a:t>questo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libro</a:t>
            </a:r>
            <a:r>
              <a:rPr lang="en-GB" dirty="0" smtClean="0">
                <a:latin typeface="Times New Roman" pitchFamily="18" charset="0"/>
                <a:cs typeface="Times New Roman" pitchFamily="18" charset="0"/>
              </a:rPr>
              <a:t> è </a:t>
            </a:r>
            <a:r>
              <a:rPr lang="en-GB" dirty="0" err="1" smtClean="0">
                <a:latin typeface="Times New Roman" pitchFamily="18" charset="0"/>
                <a:cs typeface="Times New Roman" pitchFamily="18" charset="0"/>
              </a:rPr>
              <a:t>interessante</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(21b) </a:t>
            </a:r>
            <a:r>
              <a:rPr lang="en-GB" dirty="0" err="1" smtClean="0">
                <a:latin typeface="Times New Roman" pitchFamily="18" charset="0"/>
                <a:cs typeface="Times New Roman" pitchFamily="18" charset="0"/>
              </a:rPr>
              <a:t>tutto</a:t>
            </a:r>
            <a:r>
              <a:rPr lang="en-GB" dirty="0" smtClean="0">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questo</a:t>
            </a:r>
            <a:r>
              <a:rPr lang="en-GB" dirty="0" smtClean="0">
                <a:latin typeface="Times New Roman" pitchFamily="18" charset="0"/>
                <a:cs typeface="Times New Roman" pitchFamily="18" charset="0"/>
              </a:rPr>
              <a:t> è </a:t>
            </a:r>
            <a:r>
              <a:rPr lang="en-GB" dirty="0" err="1" smtClean="0">
                <a:latin typeface="Times New Roman" pitchFamily="18" charset="0"/>
                <a:cs typeface="Times New Roman" pitchFamily="18" charset="0"/>
              </a:rPr>
              <a:t>vero</a:t>
            </a:r>
            <a:endParaRPr lang="en-GB" dirty="0" smtClean="0">
              <a:latin typeface="Times New Roman" pitchFamily="18" charset="0"/>
              <a:cs typeface="Times New Roman" pitchFamily="18" charset="0"/>
            </a:endParaRPr>
          </a:p>
        </p:txBody>
      </p:sp>
      <p:sp>
        <p:nvSpPr>
          <p:cNvPr id="13" name="TextBox 12"/>
          <p:cNvSpPr txBox="1"/>
          <p:nvPr/>
        </p:nvSpPr>
        <p:spPr>
          <a:xfrm>
            <a:off x="4644008" y="1556792"/>
            <a:ext cx="2691763" cy="646331"/>
          </a:xfrm>
          <a:prstGeom prst="rect">
            <a:avLst/>
          </a:prstGeom>
          <a:noFill/>
        </p:spPr>
        <p:txBody>
          <a:bodyPr wrap="none" rtlCol="0">
            <a:spAutoFit/>
          </a:bodyPr>
          <a:lstStyle/>
          <a:p>
            <a:r>
              <a:rPr lang="en-GB" b="1" dirty="0" err="1" smtClean="0">
                <a:solidFill>
                  <a:srgbClr val="FF0000"/>
                </a:solidFill>
                <a:latin typeface="Times New Roman" pitchFamily="18" charset="0"/>
                <a:cs typeface="Times New Roman" pitchFamily="18" charset="0"/>
              </a:rPr>
              <a:t>codesto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libro</a:t>
            </a:r>
            <a:r>
              <a:rPr lang="en-GB" dirty="0" smtClean="0">
                <a:latin typeface="Times New Roman" pitchFamily="18" charset="0"/>
                <a:cs typeface="Times New Roman" pitchFamily="18" charset="0"/>
              </a:rPr>
              <a:t> è </a:t>
            </a:r>
            <a:r>
              <a:rPr lang="en-GB" dirty="0" err="1" smtClean="0">
                <a:latin typeface="Times New Roman" pitchFamily="18" charset="0"/>
                <a:cs typeface="Times New Roman" pitchFamily="18" charset="0"/>
              </a:rPr>
              <a:t>interessante</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tutto</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ciò</a:t>
            </a:r>
            <a:r>
              <a:rPr lang="en-GB" dirty="0" smtClean="0">
                <a:latin typeface="Times New Roman" pitchFamily="18" charset="0"/>
                <a:cs typeface="Times New Roman" pitchFamily="18" charset="0"/>
              </a:rPr>
              <a:t> è </a:t>
            </a:r>
            <a:r>
              <a:rPr lang="en-GB" dirty="0" err="1" smtClean="0">
                <a:latin typeface="Times New Roman" pitchFamily="18" charset="0"/>
                <a:cs typeface="Times New Roman" pitchFamily="18" charset="0"/>
              </a:rPr>
              <a:t>vero</a:t>
            </a:r>
            <a:endParaRPr lang="en-GB" dirty="0" smtClean="0">
              <a:latin typeface="Times New Roman" pitchFamily="18" charset="0"/>
              <a:cs typeface="Times New Roman" pitchFamily="18" charset="0"/>
            </a:endParaRPr>
          </a:p>
        </p:txBody>
      </p:sp>
      <p:sp>
        <p:nvSpPr>
          <p:cNvPr id="14" name="TextBox 13"/>
          <p:cNvSpPr txBox="1"/>
          <p:nvPr/>
        </p:nvSpPr>
        <p:spPr>
          <a:xfrm>
            <a:off x="467544" y="2492896"/>
            <a:ext cx="3114955" cy="646331"/>
          </a:xfrm>
          <a:prstGeom prst="rect">
            <a:avLst/>
          </a:prstGeom>
          <a:noFill/>
        </p:spPr>
        <p:txBody>
          <a:bodyPr wrap="none" rtlCol="0">
            <a:spAutoFit/>
          </a:bodyPr>
          <a:lstStyle/>
          <a:p>
            <a:r>
              <a:rPr lang="en-GB" dirty="0" smtClean="0">
                <a:latin typeface="Times New Roman" pitchFamily="18" charset="0"/>
                <a:cs typeface="Times New Roman" pitchFamily="18" charset="0"/>
              </a:rPr>
              <a:t>(22a) </a:t>
            </a:r>
            <a:r>
              <a:rPr lang="en-GB" b="1" dirty="0" err="1" smtClean="0">
                <a:solidFill>
                  <a:srgbClr val="040AFC"/>
                </a:solidFill>
                <a:latin typeface="Times New Roman" pitchFamily="18" charset="0"/>
                <a:cs typeface="Times New Roman" pitchFamily="18" charset="0"/>
              </a:rPr>
              <a:t>sto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tipo</a:t>
            </a:r>
            <a:r>
              <a:rPr lang="en-GB" dirty="0" smtClean="0">
                <a:latin typeface="Times New Roman" pitchFamily="18" charset="0"/>
                <a:cs typeface="Times New Roman" pitchFamily="18" charset="0"/>
              </a:rPr>
              <a:t> è un </a:t>
            </a:r>
            <a:r>
              <a:rPr lang="en-GB" dirty="0" err="1" smtClean="0">
                <a:latin typeface="Times New Roman" pitchFamily="18" charset="0"/>
                <a:cs typeface="Times New Roman" pitchFamily="18" charset="0"/>
              </a:rPr>
              <a:t>rompiscatole</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(22b) </a:t>
            </a:r>
            <a:r>
              <a:rPr lang="en-GB" b="1" dirty="0" err="1" smtClean="0">
                <a:solidFill>
                  <a:srgbClr val="040AFC"/>
                </a:solidFill>
                <a:latin typeface="Times New Roman" pitchFamily="18" charset="0"/>
                <a:cs typeface="Times New Roman" pitchFamily="18" charset="0"/>
              </a:rPr>
              <a:t>sta</a:t>
            </a:r>
            <a:r>
              <a:rPr lang="en-GB" dirty="0" smtClean="0">
                <a:latin typeface="Times New Roman" pitchFamily="18" charset="0"/>
                <a:cs typeface="Times New Roman" pitchFamily="18" charset="0"/>
              </a:rPr>
              <a:t> sera (</a:t>
            </a:r>
            <a:r>
              <a:rPr lang="en-GB" dirty="0" smtClean="0">
                <a:latin typeface="Times New Roman" pitchFamily="18" charset="0"/>
                <a:cs typeface="Times New Roman" pitchFamily="18" charset="0"/>
                <a:sym typeface="Wingdings" pitchFamily="2" charset="2"/>
              </a:rPr>
              <a:t> </a:t>
            </a:r>
            <a:r>
              <a:rPr lang="en-GB" dirty="0" err="1" smtClean="0">
                <a:latin typeface="Times New Roman" pitchFamily="18" charset="0"/>
                <a:cs typeface="Times New Roman" pitchFamily="18" charset="0"/>
                <a:sym typeface="Wingdings" pitchFamily="2" charset="2"/>
              </a:rPr>
              <a:t>stasera</a:t>
            </a:r>
            <a:r>
              <a:rPr lang="en-GB" dirty="0" smtClean="0">
                <a:latin typeface="Times New Roman" pitchFamily="18" charset="0"/>
                <a:cs typeface="Times New Roman" pitchFamily="18" charset="0"/>
                <a:sym typeface="Wingdings" pitchFamily="2" charset="2"/>
              </a:rPr>
              <a:t>)</a:t>
            </a:r>
            <a:endParaRPr lang="en-GB" dirty="0" smtClean="0">
              <a:latin typeface="Times New Roman" pitchFamily="18" charset="0"/>
              <a:cs typeface="Times New Roman" pitchFamily="18" charset="0"/>
            </a:endParaRPr>
          </a:p>
        </p:txBody>
      </p:sp>
      <p:sp>
        <p:nvSpPr>
          <p:cNvPr id="15" name="TextBox 14"/>
          <p:cNvSpPr txBox="1"/>
          <p:nvPr/>
        </p:nvSpPr>
        <p:spPr>
          <a:xfrm>
            <a:off x="4644008" y="2564904"/>
            <a:ext cx="2993127" cy="646331"/>
          </a:xfrm>
          <a:prstGeom prst="rect">
            <a:avLst/>
          </a:prstGeom>
          <a:noFill/>
        </p:spPr>
        <p:txBody>
          <a:bodyPr wrap="none" rtlCol="0">
            <a:spAutoFit/>
          </a:bodyPr>
          <a:lstStyle/>
          <a:p>
            <a:r>
              <a:rPr lang="en-GB" b="1" dirty="0" err="1" smtClean="0">
                <a:solidFill>
                  <a:srgbClr val="FF0000"/>
                </a:solidFill>
                <a:latin typeface="Times New Roman" pitchFamily="18" charset="0"/>
                <a:cs typeface="Times New Roman" pitchFamily="18" charset="0"/>
              </a:rPr>
              <a:t>questo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tipo</a:t>
            </a:r>
            <a:r>
              <a:rPr lang="en-GB" dirty="0" smtClean="0">
                <a:latin typeface="Times New Roman" pitchFamily="18" charset="0"/>
                <a:cs typeface="Times New Roman" pitchFamily="18" charset="0"/>
              </a:rPr>
              <a:t> è un </a:t>
            </a:r>
            <a:r>
              <a:rPr lang="en-GB" dirty="0" err="1" smtClean="0">
                <a:latin typeface="Times New Roman" pitchFamily="18" charset="0"/>
                <a:cs typeface="Times New Roman" pitchFamily="18" charset="0"/>
              </a:rPr>
              <a:t>rompiscatole</a:t>
            </a:r>
            <a:endParaRPr lang="en-GB" dirty="0" smtClean="0">
              <a:latin typeface="Times New Roman" pitchFamily="18" charset="0"/>
              <a:cs typeface="Times New Roman" pitchFamily="18" charset="0"/>
            </a:endParaRPr>
          </a:p>
          <a:p>
            <a:r>
              <a:rPr lang="en-GB" b="1" dirty="0" err="1" smtClean="0">
                <a:solidFill>
                  <a:srgbClr val="FF0000"/>
                </a:solidFill>
                <a:latin typeface="Times New Roman" pitchFamily="18" charset="0"/>
                <a:cs typeface="Times New Roman" pitchFamily="18" charset="0"/>
              </a:rPr>
              <a:t>questa</a:t>
            </a:r>
            <a:r>
              <a:rPr lang="en-GB" dirty="0" smtClean="0">
                <a:latin typeface="Times New Roman" pitchFamily="18" charset="0"/>
                <a:cs typeface="Times New Roman" pitchFamily="18" charset="0"/>
              </a:rPr>
              <a:t> sera </a:t>
            </a:r>
          </a:p>
        </p:txBody>
      </p:sp>
      <p:sp>
        <p:nvSpPr>
          <p:cNvPr id="16" name="TextBox 15"/>
          <p:cNvSpPr txBox="1"/>
          <p:nvPr/>
        </p:nvSpPr>
        <p:spPr>
          <a:xfrm>
            <a:off x="323528" y="3140968"/>
            <a:ext cx="3974165"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Uso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ridotto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della</a:t>
            </a:r>
            <a:r>
              <a:rPr lang="en-GB" dirty="0" smtClean="0">
                <a:latin typeface="Times New Roman" pitchFamily="18" charset="0"/>
                <a:cs typeface="Times New Roman" pitchFamily="18" charset="0"/>
              </a:rPr>
              <a:t> gamma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congiunzioni</a:t>
            </a:r>
            <a:endParaRPr lang="en-GB" dirty="0" smtClean="0">
              <a:latin typeface="Times New Roman" pitchFamily="18" charset="0"/>
              <a:cs typeface="Times New Roman" pitchFamily="18" charset="0"/>
            </a:endParaRPr>
          </a:p>
        </p:txBody>
      </p:sp>
      <p:sp>
        <p:nvSpPr>
          <p:cNvPr id="17" name="TextBox 16"/>
          <p:cNvSpPr txBox="1"/>
          <p:nvPr/>
        </p:nvSpPr>
        <p:spPr>
          <a:xfrm>
            <a:off x="467544" y="3429000"/>
            <a:ext cx="3679212" cy="923330"/>
          </a:xfrm>
          <a:prstGeom prst="rect">
            <a:avLst/>
          </a:prstGeom>
          <a:noFill/>
        </p:spPr>
        <p:txBody>
          <a:bodyPr wrap="none" rtlCol="0">
            <a:spAutoFit/>
          </a:bodyPr>
          <a:lstStyle/>
          <a:p>
            <a:r>
              <a:rPr lang="en-GB" dirty="0" smtClean="0">
                <a:latin typeface="Times New Roman" pitchFamily="18" charset="0"/>
                <a:cs typeface="Times New Roman" pitchFamily="18" charset="0"/>
              </a:rPr>
              <a:t>(23a) </a:t>
            </a:r>
            <a:r>
              <a:rPr lang="en-GB" b="1" dirty="0" err="1" smtClean="0">
                <a:solidFill>
                  <a:srgbClr val="040AFC"/>
                </a:solidFill>
                <a:latin typeface="Times New Roman" pitchFamily="18" charset="0"/>
                <a:cs typeface="Times New Roman" pitchFamily="18" charset="0"/>
              </a:rPr>
              <a:t>anche</a:t>
            </a:r>
            <a:r>
              <a:rPr lang="en-GB" b="1" dirty="0" smtClean="0">
                <a:solidFill>
                  <a:srgbClr val="040AFC"/>
                </a:solidFill>
                <a:latin typeface="Times New Roman" pitchFamily="18" charset="0"/>
                <a:cs typeface="Times New Roman" pitchFamily="18" charset="0"/>
              </a:rPr>
              <a:t> se </a:t>
            </a:r>
            <a:r>
              <a:rPr lang="en-GB" dirty="0" smtClean="0">
                <a:latin typeface="Times New Roman" pitchFamily="18" charset="0"/>
                <a:cs typeface="Times New Roman" pitchFamily="18" charset="0"/>
              </a:rPr>
              <a:t>è </a:t>
            </a:r>
            <a:r>
              <a:rPr lang="en-GB" dirty="0" err="1" smtClean="0">
                <a:latin typeface="Times New Roman" pitchFamily="18" charset="0"/>
                <a:cs typeface="Times New Roman" pitchFamily="18" charset="0"/>
              </a:rPr>
              <a:t>vero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io</a:t>
            </a:r>
            <a:r>
              <a:rPr lang="en-GB" dirty="0" smtClean="0">
                <a:latin typeface="Times New Roman" pitchFamily="18" charset="0"/>
                <a:cs typeface="Times New Roman" pitchFamily="18" charset="0"/>
              </a:rPr>
              <a:t> non </a:t>
            </a:r>
            <a:r>
              <a:rPr lang="en-GB" dirty="0" err="1" smtClean="0">
                <a:latin typeface="Times New Roman" pitchFamily="18" charset="0"/>
                <a:cs typeface="Times New Roman" pitchFamily="18" charset="0"/>
              </a:rPr>
              <a:t>ci</a:t>
            </a:r>
            <a:r>
              <a:rPr lang="en-GB" dirty="0" smtClean="0">
                <a:latin typeface="Times New Roman" pitchFamily="18" charset="0"/>
                <a:cs typeface="Times New Roman" pitchFamily="18" charset="0"/>
              </a:rPr>
              <a:t> credo</a:t>
            </a:r>
          </a:p>
          <a:p>
            <a:r>
              <a:rPr lang="en-GB" dirty="0" smtClean="0">
                <a:latin typeface="Times New Roman" pitchFamily="18" charset="0"/>
                <a:cs typeface="Times New Roman" pitchFamily="18" charset="0"/>
              </a:rPr>
              <a:t>(23b) </a:t>
            </a:r>
            <a:r>
              <a:rPr lang="en-GB" b="1" dirty="0" err="1" smtClean="0">
                <a:solidFill>
                  <a:srgbClr val="040AFC"/>
                </a:solidFill>
                <a:latin typeface="Times New Roman" pitchFamily="18" charset="0"/>
                <a:cs typeface="Times New Roman" pitchFamily="18" charset="0"/>
              </a:rPr>
              <a:t>com’</a:t>
            </a:r>
            <a:r>
              <a:rPr lang="en-GB" dirty="0" err="1" smtClean="0">
                <a:latin typeface="Times New Roman" pitchFamily="18" charset="0"/>
                <a:cs typeface="Times New Roman" pitchFamily="18" charset="0"/>
              </a:rPr>
              <a:t>è</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sei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triste</a:t>
            </a:r>
            <a:r>
              <a:rPr lang="en-GB" dirty="0" smtClean="0">
                <a:latin typeface="Times New Roman" pitchFamily="18" charset="0"/>
                <a:cs typeface="Times New Roman" pitchFamily="18" charset="0"/>
              </a:rPr>
              <a:t>?</a:t>
            </a:r>
          </a:p>
          <a:p>
            <a:r>
              <a:rPr lang="en-GB" dirty="0" smtClean="0">
                <a:latin typeface="Times New Roman" pitchFamily="18" charset="0"/>
                <a:cs typeface="Times New Roman" pitchFamily="18" charset="0"/>
              </a:rPr>
              <a:t>(23c) </a:t>
            </a:r>
            <a:r>
              <a:rPr lang="en-GB" b="1" dirty="0" err="1" smtClean="0">
                <a:solidFill>
                  <a:srgbClr val="040AFC"/>
                </a:solidFill>
                <a:latin typeface="Times New Roman" pitchFamily="18" charset="0"/>
                <a:cs typeface="Times New Roman" pitchFamily="18" charset="0"/>
              </a:rPr>
              <a:t>dato</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che</a:t>
            </a:r>
            <a:r>
              <a:rPr lang="en-GB" b="1" dirty="0" smtClean="0">
                <a:solidFill>
                  <a:srgbClr val="040AFC"/>
                </a:solidFill>
                <a:latin typeface="Times New Roman" pitchFamily="18" charset="0"/>
                <a:cs typeface="Times New Roman" pitchFamily="18" charset="0"/>
              </a:rPr>
              <a:t> </a:t>
            </a:r>
            <a:r>
              <a:rPr lang="en-GB" dirty="0" err="1" smtClean="0">
                <a:latin typeface="Times New Roman" pitchFamily="18" charset="0"/>
                <a:cs typeface="Times New Roman" pitchFamily="18" charset="0"/>
              </a:rPr>
              <a:t>sbadigli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zitto</a:t>
            </a:r>
            <a:endParaRPr lang="en-GB" dirty="0" smtClean="0">
              <a:latin typeface="Times New Roman" pitchFamily="18" charset="0"/>
              <a:cs typeface="Times New Roman" pitchFamily="18" charset="0"/>
            </a:endParaRPr>
          </a:p>
        </p:txBody>
      </p:sp>
      <p:sp>
        <p:nvSpPr>
          <p:cNvPr id="19" name="TextBox 18"/>
          <p:cNvSpPr txBox="1"/>
          <p:nvPr/>
        </p:nvSpPr>
        <p:spPr>
          <a:xfrm>
            <a:off x="4572000" y="3429000"/>
            <a:ext cx="4423006" cy="923330"/>
          </a:xfrm>
          <a:prstGeom prst="rect">
            <a:avLst/>
          </a:prstGeom>
          <a:noFill/>
        </p:spPr>
        <p:txBody>
          <a:bodyPr wrap="none" rtlCol="0">
            <a:spAutoFit/>
          </a:bodyPr>
          <a:lstStyle/>
          <a:p>
            <a:r>
              <a:rPr lang="en-GB" b="1" dirty="0" err="1" smtClean="0">
                <a:solidFill>
                  <a:srgbClr val="FF0000"/>
                </a:solidFill>
                <a:latin typeface="Times New Roman" pitchFamily="18" charset="0"/>
                <a:cs typeface="Times New Roman" pitchFamily="18" charset="0"/>
              </a:rPr>
              <a:t>sebbene</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quantunque</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nonostante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sia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vero</a:t>
            </a:r>
            <a:r>
              <a:rPr lang="en-GB" dirty="0" smtClean="0">
                <a:latin typeface="Times New Roman" pitchFamily="18" charset="0"/>
                <a:cs typeface="Times New Roman" pitchFamily="18" charset="0"/>
              </a:rPr>
              <a:t>...</a:t>
            </a:r>
          </a:p>
          <a:p>
            <a:r>
              <a:rPr lang="en-GB" b="1" dirty="0" smtClean="0">
                <a:solidFill>
                  <a:srgbClr val="FF0000"/>
                </a:solidFill>
                <a:latin typeface="Times New Roman" pitchFamily="18" charset="0"/>
                <a:cs typeface="Times New Roman" pitchFamily="18" charset="0"/>
              </a:rPr>
              <a:t>come </a:t>
            </a:r>
            <a:r>
              <a:rPr lang="en-GB" b="1" dirty="0" err="1" smtClean="0">
                <a:solidFill>
                  <a:srgbClr val="FF0000"/>
                </a:solidFill>
                <a:latin typeface="Times New Roman" pitchFamily="18" charset="0"/>
                <a:cs typeface="Times New Roman" pitchFamily="18" charset="0"/>
              </a:rPr>
              <a:t>mai</a:t>
            </a:r>
            <a:r>
              <a:rPr lang="en-GB" b="1" dirty="0" smtClean="0">
                <a:solidFill>
                  <a:srgbClr val="FF0000"/>
                </a:solidFill>
                <a:latin typeface="Times New Roman" pitchFamily="18" charset="0"/>
                <a:cs typeface="Times New Roman" pitchFamily="18" charset="0"/>
              </a:rPr>
              <a:t> </a:t>
            </a:r>
            <a:r>
              <a:rPr lang="en-GB" dirty="0" err="1" smtClean="0">
                <a:latin typeface="Times New Roman" pitchFamily="18" charset="0"/>
                <a:cs typeface="Times New Roman" pitchFamily="18" charset="0"/>
              </a:rPr>
              <a:t>sei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triste</a:t>
            </a:r>
            <a:r>
              <a:rPr lang="en-GB" dirty="0" smtClean="0">
                <a:latin typeface="Times New Roman" pitchFamily="18" charset="0"/>
                <a:cs typeface="Times New Roman" pitchFamily="18" charset="0"/>
              </a:rPr>
              <a:t>?</a:t>
            </a:r>
          </a:p>
          <a:p>
            <a:r>
              <a:rPr lang="en-GB" b="1" dirty="0" err="1" smtClean="0">
                <a:solidFill>
                  <a:srgbClr val="FF0000"/>
                </a:solidFill>
                <a:latin typeface="Times New Roman" pitchFamily="18" charset="0"/>
                <a:cs typeface="Times New Roman" pitchFamily="18" charset="0"/>
              </a:rPr>
              <a:t>poiché</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sbadigli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zitto</a:t>
            </a:r>
            <a:endParaRPr lang="en-GB" dirty="0" smtClean="0">
              <a:latin typeface="Times New Roman" pitchFamily="18" charset="0"/>
              <a:cs typeface="Times New Roman" pitchFamily="18" charset="0"/>
            </a:endParaRPr>
          </a:p>
        </p:txBody>
      </p:sp>
      <p:sp>
        <p:nvSpPr>
          <p:cNvPr id="20" name="TextBox 19"/>
          <p:cNvSpPr txBox="1"/>
          <p:nvPr/>
        </p:nvSpPr>
        <p:spPr>
          <a:xfrm>
            <a:off x="323528" y="4365104"/>
            <a:ext cx="1345240"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Ridondanza</a:t>
            </a:r>
            <a:r>
              <a:rPr lang="en-GB" dirty="0" smtClean="0">
                <a:latin typeface="Times New Roman" pitchFamily="18" charset="0"/>
                <a:cs typeface="Times New Roman" pitchFamily="18" charset="0"/>
              </a:rPr>
              <a:t> </a:t>
            </a:r>
          </a:p>
        </p:txBody>
      </p:sp>
      <p:sp>
        <p:nvSpPr>
          <p:cNvPr id="21" name="TextBox 20"/>
          <p:cNvSpPr txBox="1"/>
          <p:nvPr/>
        </p:nvSpPr>
        <p:spPr>
          <a:xfrm>
            <a:off x="467544" y="4653136"/>
            <a:ext cx="4136710" cy="923330"/>
          </a:xfrm>
          <a:prstGeom prst="rect">
            <a:avLst/>
          </a:prstGeom>
          <a:noFill/>
        </p:spPr>
        <p:txBody>
          <a:bodyPr wrap="none" rtlCol="0">
            <a:spAutoFit/>
          </a:bodyPr>
          <a:lstStyle/>
          <a:p>
            <a:r>
              <a:rPr lang="en-GB" dirty="0" smtClean="0">
                <a:latin typeface="Times New Roman" pitchFamily="18" charset="0"/>
                <a:cs typeface="Times New Roman" pitchFamily="18" charset="0"/>
              </a:rPr>
              <a:t>(24a) </a:t>
            </a:r>
            <a:r>
              <a:rPr lang="en-GB" dirty="0" err="1" smtClean="0">
                <a:latin typeface="Times New Roman" pitchFamily="18" charset="0"/>
                <a:cs typeface="Times New Roman" pitchFamily="18" charset="0"/>
              </a:rPr>
              <a:t>vengo</a:t>
            </a:r>
            <a:r>
              <a:rPr lang="en-GB" dirty="0" smtClean="0">
                <a:latin typeface="Times New Roman" pitchFamily="18" charset="0"/>
                <a:cs typeface="Times New Roman" pitchFamily="18" charset="0"/>
              </a:rPr>
              <a:t>, </a:t>
            </a:r>
            <a:r>
              <a:rPr lang="en-GB" b="1" dirty="0" smtClean="0">
                <a:solidFill>
                  <a:srgbClr val="040AFC"/>
                </a:solidFill>
                <a:latin typeface="Times New Roman" pitchFamily="18" charset="0"/>
                <a:cs typeface="Times New Roman" pitchFamily="18" charset="0"/>
              </a:rPr>
              <a:t>ma </a:t>
            </a:r>
            <a:r>
              <a:rPr lang="en-GB" b="1" dirty="0" err="1" smtClean="0">
                <a:solidFill>
                  <a:srgbClr val="040AFC"/>
                </a:solidFill>
                <a:latin typeface="Times New Roman" pitchFamily="18" charset="0"/>
                <a:cs typeface="Times New Roman" pitchFamily="18" charset="0"/>
              </a:rPr>
              <a:t>però</a:t>
            </a:r>
            <a:r>
              <a:rPr lang="en-GB" b="1" dirty="0" smtClean="0">
                <a:solidFill>
                  <a:srgbClr val="040AFC"/>
                </a:solidFill>
                <a:latin typeface="Times New Roman" pitchFamily="18" charset="0"/>
                <a:cs typeface="Times New Roman" pitchFamily="18" charset="0"/>
              </a:rPr>
              <a:t> </a:t>
            </a:r>
            <a:r>
              <a:rPr lang="en-GB" dirty="0" smtClean="0">
                <a:latin typeface="Times New Roman" pitchFamily="18" charset="0"/>
                <a:cs typeface="Times New Roman" pitchFamily="18" charset="0"/>
              </a:rPr>
              <a:t>non </a:t>
            </a:r>
            <a:r>
              <a:rPr lang="en-GB" dirty="0" err="1" smtClean="0">
                <a:latin typeface="Times New Roman" pitchFamily="18" charset="0"/>
                <a:cs typeface="Times New Roman" pitchFamily="18" charset="0"/>
              </a:rPr>
              <a:t>faccio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tardi</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(24b) </a:t>
            </a:r>
            <a:r>
              <a:rPr lang="en-GB" dirty="0" err="1" smtClean="0">
                <a:latin typeface="Times New Roman" pitchFamily="18" charset="0"/>
                <a:cs typeface="Times New Roman" pitchFamily="18" charset="0"/>
              </a:rPr>
              <a:t>tu</a:t>
            </a:r>
            <a:r>
              <a:rPr lang="en-GB" dirty="0" smtClean="0">
                <a:latin typeface="Times New Roman" pitchFamily="18" charset="0"/>
                <a:cs typeface="Times New Roman" pitchFamily="18" charset="0"/>
              </a:rPr>
              <a:t> la </a:t>
            </a:r>
            <a:r>
              <a:rPr lang="en-GB" dirty="0" err="1" smtClean="0">
                <a:latin typeface="Times New Roman" pitchFamily="18" charset="0"/>
                <a:cs typeface="Times New Roman" pitchFamily="18" charset="0"/>
              </a:rPr>
              <a:t>pensi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così</a:t>
            </a:r>
            <a:r>
              <a:rPr lang="en-GB" dirty="0" smtClean="0">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mentre</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invece</a:t>
            </a:r>
            <a:r>
              <a:rPr lang="en-GB" b="1" dirty="0" smtClean="0">
                <a:solidFill>
                  <a:srgbClr val="040AFC"/>
                </a:solidFill>
                <a:latin typeface="Times New Roman" pitchFamily="18" charset="0"/>
                <a:cs typeface="Times New Roman" pitchFamily="18" charset="0"/>
              </a:rPr>
              <a:t> </a:t>
            </a:r>
            <a:r>
              <a:rPr lang="en-GB" dirty="0" err="1" smtClean="0">
                <a:latin typeface="Times New Roman" pitchFamily="18" charset="0"/>
                <a:cs typeface="Times New Roman" pitchFamily="18" charset="0"/>
              </a:rPr>
              <a:t>io</a:t>
            </a:r>
            <a:r>
              <a:rPr lang="en-GB" dirty="0" smtClean="0">
                <a:latin typeface="Times New Roman" pitchFamily="18" charset="0"/>
                <a:cs typeface="Times New Roman" pitchFamily="18" charset="0"/>
              </a:rPr>
              <a:t> no</a:t>
            </a:r>
          </a:p>
          <a:p>
            <a:r>
              <a:rPr lang="en-GB" dirty="0" smtClean="0">
                <a:latin typeface="Times New Roman" pitchFamily="18" charset="0"/>
                <a:cs typeface="Times New Roman" pitchFamily="18" charset="0"/>
              </a:rPr>
              <a:t>(24c)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questo</a:t>
            </a:r>
            <a:r>
              <a:rPr lang="en-GB" b="1" dirty="0" smtClean="0">
                <a:solidFill>
                  <a:srgbClr val="040AFC"/>
                </a:solidFill>
                <a:latin typeface="Times New Roman" pitchFamily="18" charset="0"/>
                <a:cs typeface="Times New Roman" pitchFamily="18" charset="0"/>
              </a:rPr>
              <a:t> ne </a:t>
            </a:r>
            <a:r>
              <a:rPr lang="en-GB" dirty="0" err="1" smtClean="0">
                <a:latin typeface="Times New Roman" pitchFamily="18" charset="0"/>
                <a:cs typeface="Times New Roman" pitchFamily="18" charset="0"/>
              </a:rPr>
              <a:t>abbiamo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già</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parlato</a:t>
            </a:r>
            <a:endParaRPr lang="en-GB" dirty="0" smtClean="0">
              <a:latin typeface="Times New Roman" pitchFamily="18" charset="0"/>
              <a:cs typeface="Times New Roman" pitchFamily="18" charset="0"/>
            </a:endParaRPr>
          </a:p>
        </p:txBody>
      </p:sp>
      <p:sp>
        <p:nvSpPr>
          <p:cNvPr id="22" name="TextBox 21"/>
          <p:cNvSpPr txBox="1"/>
          <p:nvPr/>
        </p:nvSpPr>
        <p:spPr>
          <a:xfrm>
            <a:off x="4572000" y="4653136"/>
            <a:ext cx="4365298" cy="923330"/>
          </a:xfrm>
          <a:prstGeom prst="rect">
            <a:avLst/>
          </a:prstGeom>
          <a:noFill/>
        </p:spPr>
        <p:txBody>
          <a:bodyPr wrap="none" rtlCol="0">
            <a:spAutoFit/>
          </a:bodyPr>
          <a:lstStyle/>
          <a:p>
            <a:r>
              <a:rPr lang="en-GB" dirty="0" smtClean="0">
                <a:latin typeface="Times New Roman" pitchFamily="18" charset="0"/>
                <a:cs typeface="Times New Roman" pitchFamily="18" charset="0"/>
              </a:rPr>
              <a:t>... </a:t>
            </a:r>
            <a:r>
              <a:rPr lang="en-GB" b="1" dirty="0" smtClean="0">
                <a:solidFill>
                  <a:srgbClr val="FF0000"/>
                </a:solidFill>
                <a:latin typeface="Times New Roman" pitchFamily="18" charset="0"/>
                <a:cs typeface="Times New Roman" pitchFamily="18" charset="0"/>
              </a:rPr>
              <a:t>ma</a:t>
            </a:r>
            <a:r>
              <a:rPr lang="en-GB" dirty="0" smtClean="0">
                <a:latin typeface="Times New Roman" pitchFamily="18" charset="0"/>
                <a:cs typeface="Times New Roman" pitchFamily="18" charset="0"/>
              </a:rPr>
              <a:t> non </a:t>
            </a:r>
            <a:r>
              <a:rPr lang="en-GB" dirty="0" err="1" smtClean="0">
                <a:latin typeface="Times New Roman" pitchFamily="18" charset="0"/>
                <a:cs typeface="Times New Roman" pitchFamily="18" charset="0"/>
              </a:rPr>
              <a:t>faccio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tardi</a:t>
            </a:r>
            <a:r>
              <a:rPr lang="en-GB" dirty="0" smtClean="0">
                <a:latin typeface="Times New Roman" pitchFamily="18" charset="0"/>
                <a:cs typeface="Times New Roman" pitchFamily="18" charset="0"/>
              </a:rPr>
              <a:t> / </a:t>
            </a:r>
            <a:r>
              <a:rPr lang="en-GB" b="1" dirty="0" err="1" smtClean="0">
                <a:solidFill>
                  <a:srgbClr val="FF0000"/>
                </a:solidFill>
                <a:latin typeface="Times New Roman" pitchFamily="18" charset="0"/>
                <a:cs typeface="Times New Roman" pitchFamily="18" charset="0"/>
              </a:rPr>
              <a:t>però</a:t>
            </a:r>
            <a:r>
              <a:rPr lang="en-GB" dirty="0" smtClean="0">
                <a:latin typeface="Times New Roman" pitchFamily="18" charset="0"/>
                <a:cs typeface="Times New Roman" pitchFamily="18" charset="0"/>
              </a:rPr>
              <a:t> non </a:t>
            </a:r>
            <a:r>
              <a:rPr lang="en-GB" dirty="0" err="1" smtClean="0">
                <a:latin typeface="Times New Roman" pitchFamily="18" charset="0"/>
                <a:cs typeface="Times New Roman" pitchFamily="18" charset="0"/>
              </a:rPr>
              <a:t>faccio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tardi</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mentre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io</a:t>
            </a:r>
            <a:r>
              <a:rPr lang="en-GB" dirty="0" smtClean="0">
                <a:latin typeface="Times New Roman" pitchFamily="18" charset="0"/>
                <a:cs typeface="Times New Roman" pitchFamily="18" charset="0"/>
              </a:rPr>
              <a:t> no / </a:t>
            </a:r>
            <a:r>
              <a:rPr lang="en-GB" b="1" dirty="0" err="1" smtClean="0">
                <a:solidFill>
                  <a:srgbClr val="FF0000"/>
                </a:solidFill>
                <a:latin typeface="Times New Roman" pitchFamily="18" charset="0"/>
                <a:cs typeface="Times New Roman" pitchFamily="18" charset="0"/>
              </a:rPr>
              <a:t>invece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io</a:t>
            </a:r>
            <a:r>
              <a:rPr lang="en-GB" dirty="0" smtClean="0">
                <a:latin typeface="Times New Roman" pitchFamily="18" charset="0"/>
                <a:cs typeface="Times New Roman" pitchFamily="18" charset="0"/>
              </a:rPr>
              <a:t> no</a:t>
            </a:r>
          </a:p>
          <a:p>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questo</a:t>
            </a:r>
            <a:r>
              <a:rPr lang="en-GB" b="1" dirty="0" smtClean="0">
                <a:solidFill>
                  <a:srgbClr val="FF0000"/>
                </a:solidFill>
                <a:latin typeface="Times New Roman" pitchFamily="18" charset="0"/>
                <a:cs typeface="Times New Roman" pitchFamily="18" charset="0"/>
              </a:rPr>
              <a:t> </a:t>
            </a:r>
            <a:r>
              <a:rPr lang="en-GB" sz="1200" b="1" dirty="0" smtClean="0">
                <a:solidFill>
                  <a:srgbClr val="FF0000"/>
                </a:solidFill>
                <a:latin typeface="Times New Roman" pitchFamily="18" charset="0"/>
                <a:cs typeface="Times New Roman" pitchFamily="18" charset="0"/>
              </a:rPr>
              <a:t>[x] </a:t>
            </a:r>
            <a:r>
              <a:rPr lang="en-GB" dirty="0" err="1" smtClean="0">
                <a:latin typeface="Times New Roman" pitchFamily="18" charset="0"/>
                <a:cs typeface="Times New Roman" pitchFamily="18" charset="0"/>
              </a:rPr>
              <a:t>abbiamo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già</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parlato</a:t>
            </a:r>
            <a:endParaRPr lang="en-GB" dirty="0" smtClean="0">
              <a:latin typeface="Times New Roman" pitchFamily="18" charset="0"/>
              <a:cs typeface="Times New Roman" pitchFamily="18" charset="0"/>
            </a:endParaRPr>
          </a:p>
        </p:txBody>
      </p:sp>
      <p:sp>
        <p:nvSpPr>
          <p:cNvPr id="23" name="TextBox 22"/>
          <p:cNvSpPr txBox="1"/>
          <p:nvPr/>
        </p:nvSpPr>
        <p:spPr>
          <a:xfrm>
            <a:off x="323528" y="5589240"/>
            <a:ext cx="2296463"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Enfasi</a:t>
            </a:r>
            <a:r>
              <a:rPr lang="en-GB" dirty="0" smtClean="0">
                <a:latin typeface="Times New Roman" pitchFamily="18" charset="0"/>
                <a:cs typeface="Times New Roman" pitchFamily="18" charset="0"/>
              </a:rPr>
              <a:t> e </a:t>
            </a:r>
            <a:r>
              <a:rPr lang="en-GB" dirty="0" err="1" smtClean="0">
                <a:latin typeface="Times New Roman" pitchFamily="18" charset="0"/>
                <a:cs typeface="Times New Roman" pitchFamily="18" charset="0"/>
              </a:rPr>
              <a:t>rafforzamento</a:t>
            </a:r>
            <a:endParaRPr lang="en-GB" dirty="0" smtClean="0">
              <a:latin typeface="Times New Roman" pitchFamily="18" charset="0"/>
              <a:cs typeface="Times New Roman" pitchFamily="18" charset="0"/>
            </a:endParaRPr>
          </a:p>
        </p:txBody>
      </p:sp>
      <p:sp>
        <p:nvSpPr>
          <p:cNvPr id="24" name="TextBox 23"/>
          <p:cNvSpPr txBox="1"/>
          <p:nvPr/>
        </p:nvSpPr>
        <p:spPr>
          <a:xfrm>
            <a:off x="467544" y="5877272"/>
            <a:ext cx="3518912" cy="646331"/>
          </a:xfrm>
          <a:prstGeom prst="rect">
            <a:avLst/>
          </a:prstGeom>
          <a:noFill/>
        </p:spPr>
        <p:txBody>
          <a:bodyPr wrap="none" rtlCol="0">
            <a:spAutoFit/>
          </a:bodyPr>
          <a:lstStyle/>
          <a:p>
            <a:r>
              <a:rPr lang="en-GB" dirty="0" smtClean="0">
                <a:latin typeface="Times New Roman" pitchFamily="18" charset="0"/>
                <a:cs typeface="Times New Roman" pitchFamily="18" charset="0"/>
              </a:rPr>
              <a:t>(25a) a </a:t>
            </a:r>
            <a:r>
              <a:rPr lang="en-GB" b="1" dirty="0" smtClean="0">
                <a:solidFill>
                  <a:srgbClr val="040AFC"/>
                </a:solidFill>
                <a:latin typeface="Times New Roman" pitchFamily="18" charset="0"/>
                <a:cs typeface="Times New Roman" pitchFamily="18" charset="0"/>
              </a:rPr>
              <a:t>me mi </a:t>
            </a:r>
            <a:r>
              <a:rPr lang="en-GB" dirty="0" err="1" smtClean="0">
                <a:latin typeface="Times New Roman" pitchFamily="18" charset="0"/>
                <a:cs typeface="Times New Roman" pitchFamily="18" charset="0"/>
              </a:rPr>
              <a:t>piace</a:t>
            </a:r>
            <a:r>
              <a:rPr lang="en-GB" dirty="0" smtClean="0">
                <a:latin typeface="Times New Roman" pitchFamily="18" charset="0"/>
                <a:cs typeface="Times New Roman" pitchFamily="18" charset="0"/>
              </a:rPr>
              <a:t> la </a:t>
            </a:r>
            <a:r>
              <a:rPr lang="en-GB" dirty="0" err="1" smtClean="0">
                <a:latin typeface="Times New Roman" pitchFamily="18" charset="0"/>
                <a:cs typeface="Times New Roman" pitchFamily="18" charset="0"/>
              </a:rPr>
              <a:t>linguistica</a:t>
            </a:r>
            <a:r>
              <a:rPr lang="en-GB" dirty="0" smtClean="0">
                <a:latin typeface="Times New Roman" pitchFamily="18" charset="0"/>
                <a:cs typeface="Times New Roman" pitchFamily="18" charset="0"/>
              </a:rPr>
              <a:t>!</a:t>
            </a:r>
          </a:p>
          <a:p>
            <a:r>
              <a:rPr lang="en-GB" dirty="0" smtClean="0">
                <a:latin typeface="Times New Roman" pitchFamily="18" charset="0"/>
                <a:cs typeface="Times New Roman" pitchFamily="18" charset="0"/>
              </a:rPr>
              <a:t>(25b) </a:t>
            </a:r>
            <a:r>
              <a:rPr lang="en-GB" dirty="0" err="1" smtClean="0">
                <a:latin typeface="Times New Roman" pitchFamily="18" charset="0"/>
                <a:cs typeface="Times New Roman" pitchFamily="18" charset="0"/>
              </a:rPr>
              <a:t>questo</a:t>
            </a:r>
            <a:r>
              <a:rPr lang="en-GB" dirty="0" smtClean="0">
                <a:latin typeface="Times New Roman" pitchFamily="18" charset="0"/>
                <a:cs typeface="Times New Roman" pitchFamily="18" charset="0"/>
              </a:rPr>
              <a:t> </a:t>
            </a:r>
            <a:r>
              <a:rPr lang="en-GB" b="1" dirty="0" smtClean="0">
                <a:solidFill>
                  <a:srgbClr val="040AFC"/>
                </a:solidFill>
                <a:latin typeface="Times New Roman" pitchFamily="18" charset="0"/>
                <a:cs typeface="Times New Roman" pitchFamily="18" charset="0"/>
              </a:rPr>
              <a:t>qui</a:t>
            </a:r>
            <a:r>
              <a:rPr lang="en-GB" dirty="0" smtClean="0">
                <a:latin typeface="Times New Roman" pitchFamily="18" charset="0"/>
                <a:cs typeface="Times New Roman" pitchFamily="18" charset="0"/>
              </a:rPr>
              <a:t> è </a:t>
            </a:r>
            <a:r>
              <a:rPr lang="en-GB" dirty="0" err="1" smtClean="0">
                <a:latin typeface="Times New Roman" pitchFamily="18" charset="0"/>
                <a:cs typeface="Times New Roman" pitchFamily="18" charset="0"/>
              </a:rPr>
              <a:t>il</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vero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problema</a:t>
            </a:r>
            <a:r>
              <a:rPr lang="en-GB" dirty="0" smtClean="0">
                <a:latin typeface="Times New Roman" pitchFamily="18" charset="0"/>
                <a:cs typeface="Times New Roman" pitchFamily="18" charset="0"/>
              </a:rPr>
              <a:t>!</a:t>
            </a:r>
          </a:p>
        </p:txBody>
      </p:sp>
      <p:sp>
        <p:nvSpPr>
          <p:cNvPr id="26" name="TextBox 25"/>
          <p:cNvSpPr txBox="1"/>
          <p:nvPr/>
        </p:nvSpPr>
        <p:spPr>
          <a:xfrm>
            <a:off x="4211960" y="5877272"/>
            <a:ext cx="4782078" cy="646331"/>
          </a:xfrm>
          <a:prstGeom prst="rect">
            <a:avLst/>
          </a:prstGeom>
          <a:noFill/>
        </p:spPr>
        <p:txBody>
          <a:bodyPr wrap="none" rtlCol="0">
            <a:spAutoFit/>
          </a:bodyPr>
          <a:lstStyle/>
          <a:p>
            <a:r>
              <a:rPr lang="en-GB" b="1" dirty="0" smtClean="0">
                <a:solidFill>
                  <a:srgbClr val="FF0000"/>
                </a:solidFill>
                <a:latin typeface="Times New Roman" pitchFamily="18" charset="0"/>
                <a:cs typeface="Times New Roman" pitchFamily="18" charset="0"/>
              </a:rPr>
              <a:t>a me </a:t>
            </a:r>
            <a:r>
              <a:rPr lang="en-GB" dirty="0" err="1" smtClean="0">
                <a:latin typeface="Times New Roman" pitchFamily="18" charset="0"/>
                <a:cs typeface="Times New Roman" pitchFamily="18" charset="0"/>
              </a:rPr>
              <a:t>piace</a:t>
            </a:r>
            <a:r>
              <a:rPr lang="en-GB" dirty="0" smtClean="0">
                <a:latin typeface="Times New Roman" pitchFamily="18" charset="0"/>
                <a:cs typeface="Times New Roman" pitchFamily="18" charset="0"/>
              </a:rPr>
              <a:t> la </a:t>
            </a:r>
            <a:r>
              <a:rPr lang="en-GB" dirty="0" err="1" smtClean="0">
                <a:latin typeface="Times New Roman" pitchFamily="18" charset="0"/>
                <a:cs typeface="Times New Roman" pitchFamily="18" charset="0"/>
              </a:rPr>
              <a:t>linguistica</a:t>
            </a:r>
            <a:r>
              <a:rPr lang="en-GB" dirty="0" smtClean="0">
                <a:latin typeface="Times New Roman" pitchFamily="18" charset="0"/>
                <a:cs typeface="Times New Roman" pitchFamily="18" charset="0"/>
              </a:rPr>
              <a:t>! / </a:t>
            </a:r>
            <a:r>
              <a:rPr lang="en-GB" b="1" dirty="0" smtClean="0">
                <a:solidFill>
                  <a:srgbClr val="FF0000"/>
                </a:solidFill>
                <a:latin typeface="Times New Roman" pitchFamily="18" charset="0"/>
                <a:cs typeface="Times New Roman" pitchFamily="18" charset="0"/>
              </a:rPr>
              <a:t>mi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piace</a:t>
            </a:r>
            <a:r>
              <a:rPr lang="en-GB" dirty="0" smtClean="0">
                <a:latin typeface="Times New Roman" pitchFamily="18" charset="0"/>
                <a:cs typeface="Times New Roman" pitchFamily="18" charset="0"/>
              </a:rPr>
              <a:t> la </a:t>
            </a:r>
            <a:r>
              <a:rPr lang="en-GB" dirty="0" err="1" smtClean="0">
                <a:latin typeface="Times New Roman" pitchFamily="18" charset="0"/>
                <a:cs typeface="Times New Roman" pitchFamily="18" charset="0"/>
              </a:rPr>
              <a:t>linguistica</a:t>
            </a:r>
            <a:r>
              <a:rPr lang="en-GB" dirty="0" smtClean="0">
                <a:latin typeface="Times New Roman" pitchFamily="18" charset="0"/>
                <a:cs typeface="Times New Roman" pitchFamily="18" charset="0"/>
              </a:rPr>
              <a:t>!</a:t>
            </a:r>
          </a:p>
          <a:p>
            <a:r>
              <a:rPr lang="en-GB" b="1" dirty="0" err="1" smtClean="0">
                <a:solidFill>
                  <a:srgbClr val="FF0000"/>
                </a:solidFill>
                <a:latin typeface="Times New Roman" pitchFamily="18" charset="0"/>
                <a:cs typeface="Times New Roman" pitchFamily="18" charset="0"/>
              </a:rPr>
              <a:t>questo</a:t>
            </a:r>
            <a:r>
              <a:rPr lang="en-GB" dirty="0" smtClean="0">
                <a:latin typeface="Times New Roman" pitchFamily="18" charset="0"/>
                <a:cs typeface="Times New Roman" pitchFamily="18" charset="0"/>
              </a:rPr>
              <a:t> è </a:t>
            </a:r>
            <a:r>
              <a:rPr lang="en-GB" dirty="0" err="1" smtClean="0">
                <a:latin typeface="Times New Roman" pitchFamily="18" charset="0"/>
                <a:cs typeface="Times New Roman" pitchFamily="18" charset="0"/>
              </a:rPr>
              <a:t>il</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vero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problema</a:t>
            </a:r>
            <a:r>
              <a:rPr lang="en-GB" dirty="0" smtClean="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additive="base">
                                        <p:cTn id="53" dur="500" fill="hold"/>
                                        <p:tgtEl>
                                          <p:spTgt spid="19"/>
                                        </p:tgtEl>
                                        <p:attrNameLst>
                                          <p:attrName>ppt_x</p:attrName>
                                        </p:attrNameLst>
                                      </p:cBhvr>
                                      <p:tavLst>
                                        <p:tav tm="0">
                                          <p:val>
                                            <p:strVal val="#ppt_x"/>
                                          </p:val>
                                        </p:tav>
                                        <p:tav tm="100000">
                                          <p:val>
                                            <p:strVal val="#ppt_x"/>
                                          </p:val>
                                        </p:tav>
                                      </p:tavLst>
                                    </p:anim>
                                    <p:anim calcmode="lin" valueType="num">
                                      <p:cBhvr additive="base">
                                        <p:cTn id="5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 calcmode="lin" valueType="num">
                                      <p:cBhvr additive="base">
                                        <p:cTn id="67" dur="500" fill="hold"/>
                                        <p:tgtEl>
                                          <p:spTgt spid="22"/>
                                        </p:tgtEl>
                                        <p:attrNameLst>
                                          <p:attrName>ppt_x</p:attrName>
                                        </p:attrNameLst>
                                      </p:cBhvr>
                                      <p:tavLst>
                                        <p:tav tm="0">
                                          <p:val>
                                            <p:strVal val="#ppt_x"/>
                                          </p:val>
                                        </p:tav>
                                        <p:tav tm="100000">
                                          <p:val>
                                            <p:strVal val="#ppt_x"/>
                                          </p:val>
                                        </p:tav>
                                      </p:tavLst>
                                    </p:anim>
                                    <p:anim calcmode="lin" valueType="num">
                                      <p:cBhvr additive="base">
                                        <p:cTn id="6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6"/>
                                        </p:tgtEl>
                                        <p:attrNameLst>
                                          <p:attrName>style.visibility</p:attrName>
                                        </p:attrNameLst>
                                      </p:cBhvr>
                                      <p:to>
                                        <p:strVal val="visible"/>
                                      </p:to>
                                    </p:set>
                                    <p:anim calcmode="lin" valueType="num">
                                      <p:cBhvr additive="base">
                                        <p:cTn id="81" dur="500" fill="hold"/>
                                        <p:tgtEl>
                                          <p:spTgt spid="26"/>
                                        </p:tgtEl>
                                        <p:attrNameLst>
                                          <p:attrName>ppt_x</p:attrName>
                                        </p:attrNameLst>
                                      </p:cBhvr>
                                      <p:tavLst>
                                        <p:tav tm="0">
                                          <p:val>
                                            <p:strVal val="#ppt_x"/>
                                          </p:val>
                                        </p:tav>
                                        <p:tav tm="100000">
                                          <p:val>
                                            <p:strVal val="#ppt_x"/>
                                          </p:val>
                                        </p:tav>
                                      </p:tavLst>
                                    </p:anim>
                                    <p:anim calcmode="lin" valueType="num">
                                      <p:cBhvr additive="base">
                                        <p:cTn id="8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P spid="10" grpId="0"/>
      <p:bldP spid="11" grpId="0"/>
      <p:bldP spid="13" grpId="0"/>
      <p:bldP spid="14" grpId="0"/>
      <p:bldP spid="15" grpId="0"/>
      <p:bldP spid="16" grpId="0"/>
      <p:bldP spid="17" grpId="0"/>
      <p:bldP spid="19" grpId="0"/>
      <p:bldP spid="20" grpId="0"/>
      <p:bldP spid="21" grpId="0"/>
      <p:bldP spid="22" grpId="0"/>
      <p:bldP spid="23" grpId="0"/>
      <p:bldP spid="24" grpId="0"/>
      <p:bldP spid="2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179512" y="260648"/>
            <a:ext cx="8712968" cy="144016"/>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6" name="TextBox 5"/>
          <p:cNvSpPr txBox="1"/>
          <p:nvPr/>
        </p:nvSpPr>
        <p:spPr>
          <a:xfrm>
            <a:off x="251520" y="260648"/>
            <a:ext cx="3666388"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Semplificazione</a:t>
            </a:r>
            <a:r>
              <a:rPr lang="en-GB" b="1" dirty="0" smtClean="0">
                <a:latin typeface="Times New Roman" pitchFamily="18" charset="0"/>
                <a:cs typeface="Times New Roman" pitchFamily="18" charset="0"/>
              </a:rPr>
              <a:t> del </a:t>
            </a:r>
            <a:r>
              <a:rPr lang="en-GB" b="1" dirty="0" err="1" smtClean="0">
                <a:latin typeface="Times New Roman" pitchFamily="18" charset="0"/>
                <a:cs typeface="Times New Roman" pitchFamily="18" charset="0"/>
              </a:rPr>
              <a:t>sistema</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verbale</a:t>
            </a:r>
            <a:endParaRPr lang="en-GB" b="1" dirty="0" smtClean="0">
              <a:latin typeface="Times New Roman" pitchFamily="18" charset="0"/>
              <a:cs typeface="Times New Roman" pitchFamily="18" charset="0"/>
            </a:endParaRPr>
          </a:p>
        </p:txBody>
      </p:sp>
      <p:sp>
        <p:nvSpPr>
          <p:cNvPr id="7" name="TextBox 6"/>
          <p:cNvSpPr txBox="1"/>
          <p:nvPr/>
        </p:nvSpPr>
        <p:spPr>
          <a:xfrm>
            <a:off x="251520" y="620688"/>
            <a:ext cx="3748142" cy="369332"/>
          </a:xfrm>
          <a:prstGeom prst="rect">
            <a:avLst/>
          </a:prstGeom>
          <a:noFill/>
        </p:spPr>
        <p:txBody>
          <a:bodyPr wrap="none" rtlCol="0">
            <a:spAutoFit/>
          </a:bodyPr>
          <a:lstStyle/>
          <a:p>
            <a:r>
              <a:rPr lang="en-GB" sz="1400"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Indicativo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piuttosto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congiuntivo</a:t>
            </a:r>
            <a:endParaRPr lang="en-GB" dirty="0" smtClean="0">
              <a:latin typeface="Times New Roman" pitchFamily="18" charset="0"/>
              <a:cs typeface="Times New Roman" pitchFamily="18" charset="0"/>
            </a:endParaRPr>
          </a:p>
        </p:txBody>
      </p:sp>
      <p:sp>
        <p:nvSpPr>
          <p:cNvPr id="9" name="TextBox 8"/>
          <p:cNvSpPr txBox="1"/>
          <p:nvPr/>
        </p:nvSpPr>
        <p:spPr>
          <a:xfrm>
            <a:off x="395536" y="908720"/>
            <a:ext cx="4166525" cy="646331"/>
          </a:xfrm>
          <a:prstGeom prst="rect">
            <a:avLst/>
          </a:prstGeom>
          <a:noFill/>
        </p:spPr>
        <p:txBody>
          <a:bodyPr wrap="none" rtlCol="0">
            <a:spAutoFit/>
          </a:bodyPr>
          <a:lstStyle/>
          <a:p>
            <a:r>
              <a:rPr lang="en-GB" dirty="0" smtClean="0">
                <a:latin typeface="Times New Roman" pitchFamily="18" charset="0"/>
                <a:cs typeface="Times New Roman" pitchFamily="18" charset="0"/>
              </a:rPr>
              <a:t>(26a) </a:t>
            </a:r>
            <a:r>
              <a:rPr lang="en-GB" dirty="0" err="1" smtClean="0">
                <a:latin typeface="Times New Roman" pitchFamily="18" charset="0"/>
                <a:cs typeface="Times New Roman" pitchFamily="18" charset="0"/>
              </a:rPr>
              <a:t>penso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Mario </a:t>
            </a:r>
            <a:r>
              <a:rPr lang="en-GB" b="1" dirty="0" smtClean="0">
                <a:solidFill>
                  <a:srgbClr val="040AFC"/>
                </a:solidFill>
                <a:latin typeface="Times New Roman" pitchFamily="18" charset="0"/>
                <a:cs typeface="Times New Roman" pitchFamily="18" charset="0"/>
              </a:rPr>
              <a:t>è</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una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brava</a:t>
            </a:r>
            <a:r>
              <a:rPr lang="en-GB" dirty="0" smtClean="0">
                <a:latin typeface="Times New Roman" pitchFamily="18" charset="0"/>
                <a:cs typeface="Times New Roman" pitchFamily="18" charset="0"/>
              </a:rPr>
              <a:t> persona</a:t>
            </a:r>
          </a:p>
          <a:p>
            <a:r>
              <a:rPr lang="en-GB" dirty="0" smtClean="0">
                <a:latin typeface="Times New Roman" pitchFamily="18" charset="0"/>
                <a:cs typeface="Times New Roman" pitchFamily="18" charset="0"/>
              </a:rPr>
              <a:t>(26b) credo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Ida e </a:t>
            </a:r>
            <a:r>
              <a:rPr lang="en-GB" dirty="0" err="1" smtClean="0">
                <a:latin typeface="Times New Roman" pitchFamily="18" charset="0"/>
                <a:cs typeface="Times New Roman" pitchFamily="18" charset="0"/>
              </a:rPr>
              <a:t>Pia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veng</a:t>
            </a:r>
            <a:r>
              <a:rPr lang="en-GB" b="1" dirty="0" err="1" smtClean="0">
                <a:solidFill>
                  <a:srgbClr val="040AFC"/>
                </a:solidFill>
                <a:latin typeface="Times New Roman" pitchFamily="18" charset="0"/>
                <a:cs typeface="Times New Roman" pitchFamily="18" charset="0"/>
              </a:rPr>
              <a:t>o</a:t>
            </a:r>
            <a:r>
              <a:rPr lang="en-GB" dirty="0" err="1" smtClean="0">
                <a:latin typeface="Times New Roman" pitchFamily="18" charset="0"/>
                <a:cs typeface="Times New Roman" pitchFamily="18" charset="0"/>
              </a:rPr>
              <a:t>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dopo</a:t>
            </a:r>
            <a:endParaRPr lang="en-GB" dirty="0" smtClean="0">
              <a:latin typeface="Times New Roman" pitchFamily="18" charset="0"/>
              <a:cs typeface="Times New Roman" pitchFamily="18" charset="0"/>
            </a:endParaRPr>
          </a:p>
        </p:txBody>
      </p:sp>
      <p:sp>
        <p:nvSpPr>
          <p:cNvPr id="10" name="TextBox 9"/>
          <p:cNvSpPr txBox="1"/>
          <p:nvPr/>
        </p:nvSpPr>
        <p:spPr>
          <a:xfrm>
            <a:off x="4716016" y="908720"/>
            <a:ext cx="3775393" cy="646331"/>
          </a:xfrm>
          <a:prstGeom prst="rect">
            <a:avLst/>
          </a:prstGeom>
          <a:noFill/>
        </p:spPr>
        <p:txBody>
          <a:bodyPr wrap="none" rtlCol="0">
            <a:spAutoFit/>
          </a:bodyPr>
          <a:lstStyle/>
          <a:p>
            <a:r>
              <a:rPr lang="en-GB" dirty="0" err="1" smtClean="0">
                <a:latin typeface="Times New Roman" pitchFamily="18" charset="0"/>
                <a:cs typeface="Times New Roman" pitchFamily="18" charset="0"/>
              </a:rPr>
              <a:t>penso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Mario </a:t>
            </a:r>
            <a:r>
              <a:rPr lang="en-GB" b="1" dirty="0" err="1" smtClean="0">
                <a:solidFill>
                  <a:srgbClr val="FF0000"/>
                </a:solidFill>
                <a:latin typeface="Times New Roman" pitchFamily="18" charset="0"/>
                <a:cs typeface="Times New Roman" pitchFamily="18" charset="0"/>
              </a:rPr>
              <a:t>sia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una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brava</a:t>
            </a:r>
            <a:r>
              <a:rPr lang="en-GB" dirty="0" smtClean="0">
                <a:latin typeface="Times New Roman" pitchFamily="18" charset="0"/>
                <a:cs typeface="Times New Roman" pitchFamily="18" charset="0"/>
              </a:rPr>
              <a:t> persona</a:t>
            </a:r>
          </a:p>
          <a:p>
            <a:r>
              <a:rPr lang="en-GB" dirty="0" smtClean="0">
                <a:latin typeface="Times New Roman" pitchFamily="18" charset="0"/>
                <a:cs typeface="Times New Roman" pitchFamily="18" charset="0"/>
              </a:rPr>
              <a:t>credo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Ida e </a:t>
            </a:r>
            <a:r>
              <a:rPr lang="en-GB" dirty="0" err="1" smtClean="0">
                <a:latin typeface="Times New Roman" pitchFamily="18" charset="0"/>
                <a:cs typeface="Times New Roman" pitchFamily="18" charset="0"/>
              </a:rPr>
              <a:t>Pia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veng</a:t>
            </a:r>
            <a:r>
              <a:rPr lang="en-GB" b="1" dirty="0" err="1" smtClean="0">
                <a:solidFill>
                  <a:srgbClr val="FF0000"/>
                </a:solidFill>
                <a:latin typeface="Times New Roman" pitchFamily="18" charset="0"/>
                <a:cs typeface="Times New Roman" pitchFamily="18" charset="0"/>
              </a:rPr>
              <a:t>a</a:t>
            </a:r>
            <a:r>
              <a:rPr lang="en-GB" dirty="0" err="1" smtClean="0">
                <a:latin typeface="Times New Roman" pitchFamily="18" charset="0"/>
                <a:cs typeface="Times New Roman" pitchFamily="18" charset="0"/>
              </a:rPr>
              <a:t>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dopo</a:t>
            </a:r>
            <a:endParaRPr lang="en-GB" dirty="0" smtClean="0">
              <a:latin typeface="Times New Roman" pitchFamily="18" charset="0"/>
              <a:cs typeface="Times New Roman" pitchFamily="18" charset="0"/>
            </a:endParaRPr>
          </a:p>
        </p:txBody>
      </p:sp>
      <p:sp>
        <p:nvSpPr>
          <p:cNvPr id="11" name="TextBox 10"/>
          <p:cNvSpPr txBox="1"/>
          <p:nvPr/>
        </p:nvSpPr>
        <p:spPr>
          <a:xfrm>
            <a:off x="251520" y="1628800"/>
            <a:ext cx="2811988" cy="369332"/>
          </a:xfrm>
          <a:prstGeom prst="rect">
            <a:avLst/>
          </a:prstGeom>
          <a:noFill/>
        </p:spPr>
        <p:txBody>
          <a:bodyPr wrap="none" rtlCol="0">
            <a:spAutoFit/>
          </a:bodyPr>
          <a:lstStyle/>
          <a:p>
            <a:r>
              <a:rPr lang="en-GB" sz="1400"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Presente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invece</a:t>
            </a:r>
            <a:r>
              <a:rPr lang="en-GB" dirty="0" smtClean="0">
                <a:latin typeface="Times New Roman" pitchFamily="18" charset="0"/>
                <a:cs typeface="Times New Roman" pitchFamily="18" charset="0"/>
              </a:rPr>
              <a:t> del </a:t>
            </a:r>
            <a:r>
              <a:rPr lang="en-GB" dirty="0" err="1" smtClean="0">
                <a:latin typeface="Times New Roman" pitchFamily="18" charset="0"/>
                <a:cs typeface="Times New Roman" pitchFamily="18" charset="0"/>
              </a:rPr>
              <a:t>futuro</a:t>
            </a:r>
            <a:endParaRPr lang="en-GB" dirty="0" smtClean="0">
              <a:latin typeface="Times New Roman" pitchFamily="18" charset="0"/>
              <a:cs typeface="Times New Roman" pitchFamily="18" charset="0"/>
            </a:endParaRPr>
          </a:p>
        </p:txBody>
      </p:sp>
      <p:sp>
        <p:nvSpPr>
          <p:cNvPr id="12" name="TextBox 11"/>
          <p:cNvSpPr txBox="1"/>
          <p:nvPr/>
        </p:nvSpPr>
        <p:spPr>
          <a:xfrm>
            <a:off x="395536" y="1916832"/>
            <a:ext cx="3980577" cy="646331"/>
          </a:xfrm>
          <a:prstGeom prst="rect">
            <a:avLst/>
          </a:prstGeom>
          <a:noFill/>
        </p:spPr>
        <p:txBody>
          <a:bodyPr wrap="none" rtlCol="0">
            <a:spAutoFit/>
          </a:bodyPr>
          <a:lstStyle/>
          <a:p>
            <a:r>
              <a:rPr lang="en-GB" dirty="0" smtClean="0">
                <a:latin typeface="Times New Roman" pitchFamily="18" charset="0"/>
                <a:cs typeface="Times New Roman" pitchFamily="18" charset="0"/>
              </a:rPr>
              <a:t>(27a) la </a:t>
            </a:r>
            <a:r>
              <a:rPr lang="en-GB" dirty="0" err="1" smtClean="0">
                <a:latin typeface="Times New Roman" pitchFamily="18" charset="0"/>
                <a:cs typeface="Times New Roman" pitchFamily="18" charset="0"/>
              </a:rPr>
              <a:t>prossima</a:t>
            </a:r>
            <a:r>
              <a:rPr lang="en-GB" dirty="0" smtClean="0">
                <a:latin typeface="Times New Roman" pitchFamily="18" charset="0"/>
                <a:cs typeface="Times New Roman" pitchFamily="18" charset="0"/>
              </a:rPr>
              <a:t> estate </a:t>
            </a:r>
            <a:r>
              <a:rPr lang="en-GB" b="1" dirty="0" err="1" smtClean="0">
                <a:solidFill>
                  <a:srgbClr val="040AFC"/>
                </a:solidFill>
                <a:latin typeface="Times New Roman" pitchFamily="18" charset="0"/>
                <a:cs typeface="Times New Roman" pitchFamily="18" charset="0"/>
              </a:rPr>
              <a:t>vado</a:t>
            </a:r>
            <a:r>
              <a:rPr lang="en-GB" dirty="0" smtClean="0">
                <a:latin typeface="Times New Roman" pitchFamily="18" charset="0"/>
                <a:cs typeface="Times New Roman" pitchFamily="18" charset="0"/>
              </a:rPr>
              <a:t> in Calabria</a:t>
            </a:r>
          </a:p>
          <a:p>
            <a:r>
              <a:rPr lang="en-GB" dirty="0" smtClean="0">
                <a:latin typeface="Times New Roman" pitchFamily="18" charset="0"/>
                <a:cs typeface="Times New Roman" pitchFamily="18" charset="0"/>
              </a:rPr>
              <a:t>(27b) </a:t>
            </a:r>
            <a:r>
              <a:rPr lang="en-GB" dirty="0" err="1" smtClean="0">
                <a:latin typeface="Times New Roman" pitchFamily="18" charset="0"/>
                <a:cs typeface="Times New Roman" pitchFamily="18" charset="0"/>
              </a:rPr>
              <a:t>domani</a:t>
            </a:r>
            <a:r>
              <a:rPr lang="en-GB" dirty="0" smtClean="0">
                <a:latin typeface="Times New Roman" pitchFamily="18" charset="0"/>
                <a:cs typeface="Times New Roman" pitchFamily="18" charset="0"/>
              </a:rPr>
              <a:t> Marco </a:t>
            </a:r>
            <a:r>
              <a:rPr lang="en-GB" b="1" dirty="0" smtClean="0">
                <a:solidFill>
                  <a:srgbClr val="040AFC"/>
                </a:solidFill>
                <a:latin typeface="Times New Roman" pitchFamily="18" charset="0"/>
                <a:cs typeface="Times New Roman" pitchFamily="18" charset="0"/>
              </a:rPr>
              <a:t>parte</a:t>
            </a:r>
          </a:p>
        </p:txBody>
      </p:sp>
      <p:sp>
        <p:nvSpPr>
          <p:cNvPr id="13" name="TextBox 12"/>
          <p:cNvSpPr txBox="1"/>
          <p:nvPr/>
        </p:nvSpPr>
        <p:spPr>
          <a:xfrm>
            <a:off x="4716016" y="1916832"/>
            <a:ext cx="3563796" cy="646331"/>
          </a:xfrm>
          <a:prstGeom prst="rect">
            <a:avLst/>
          </a:prstGeom>
          <a:noFill/>
        </p:spPr>
        <p:txBody>
          <a:bodyPr wrap="none" rtlCol="0">
            <a:spAutoFit/>
          </a:bodyPr>
          <a:lstStyle/>
          <a:p>
            <a:r>
              <a:rPr lang="en-GB" dirty="0" smtClean="0">
                <a:latin typeface="Times New Roman" pitchFamily="18" charset="0"/>
                <a:cs typeface="Times New Roman" pitchFamily="18" charset="0"/>
              </a:rPr>
              <a:t>la </a:t>
            </a:r>
            <a:r>
              <a:rPr lang="en-GB" dirty="0" err="1" smtClean="0">
                <a:latin typeface="Times New Roman" pitchFamily="18" charset="0"/>
                <a:cs typeface="Times New Roman" pitchFamily="18" charset="0"/>
              </a:rPr>
              <a:t>prossima</a:t>
            </a:r>
            <a:r>
              <a:rPr lang="en-GB" dirty="0" smtClean="0">
                <a:latin typeface="Times New Roman" pitchFamily="18" charset="0"/>
                <a:cs typeface="Times New Roman" pitchFamily="18" charset="0"/>
              </a:rPr>
              <a:t> estate </a:t>
            </a:r>
            <a:r>
              <a:rPr lang="en-GB" b="1" dirty="0" err="1" smtClean="0">
                <a:solidFill>
                  <a:srgbClr val="FF0000"/>
                </a:solidFill>
                <a:latin typeface="Times New Roman" pitchFamily="18" charset="0"/>
                <a:cs typeface="Times New Roman" pitchFamily="18" charset="0"/>
              </a:rPr>
              <a:t>andrò</a:t>
            </a:r>
            <a:r>
              <a:rPr lang="en-GB" dirty="0" smtClean="0">
                <a:latin typeface="Times New Roman" pitchFamily="18" charset="0"/>
                <a:cs typeface="Times New Roman" pitchFamily="18" charset="0"/>
              </a:rPr>
              <a:t> in Calabria</a:t>
            </a:r>
          </a:p>
          <a:p>
            <a:r>
              <a:rPr lang="en-GB" dirty="0" err="1" smtClean="0">
                <a:latin typeface="Times New Roman" pitchFamily="18" charset="0"/>
                <a:cs typeface="Times New Roman" pitchFamily="18" charset="0"/>
              </a:rPr>
              <a:t>domani</a:t>
            </a:r>
            <a:r>
              <a:rPr lang="en-GB" dirty="0" smtClean="0">
                <a:latin typeface="Times New Roman" pitchFamily="18" charset="0"/>
                <a:cs typeface="Times New Roman" pitchFamily="18" charset="0"/>
              </a:rPr>
              <a:t> Marco </a:t>
            </a:r>
            <a:r>
              <a:rPr lang="en-GB" b="1" dirty="0" err="1" smtClean="0">
                <a:solidFill>
                  <a:srgbClr val="FF0000"/>
                </a:solidFill>
                <a:latin typeface="Times New Roman" pitchFamily="18" charset="0"/>
                <a:cs typeface="Times New Roman" pitchFamily="18" charset="0"/>
              </a:rPr>
              <a:t>partirà</a:t>
            </a:r>
            <a:endParaRPr lang="en-GB" b="1" dirty="0" smtClean="0">
              <a:solidFill>
                <a:srgbClr val="FF0000"/>
              </a:solidFill>
              <a:latin typeface="Times New Roman" pitchFamily="18" charset="0"/>
              <a:cs typeface="Times New Roman" pitchFamily="18" charset="0"/>
            </a:endParaRPr>
          </a:p>
        </p:txBody>
      </p:sp>
      <p:sp>
        <p:nvSpPr>
          <p:cNvPr id="14" name="TextBox 13"/>
          <p:cNvSpPr txBox="1"/>
          <p:nvPr/>
        </p:nvSpPr>
        <p:spPr>
          <a:xfrm>
            <a:off x="251520" y="2636912"/>
            <a:ext cx="6678431" cy="369332"/>
          </a:xfrm>
          <a:prstGeom prst="rect">
            <a:avLst/>
          </a:prstGeom>
          <a:noFill/>
        </p:spPr>
        <p:txBody>
          <a:bodyPr wrap="none" rtlCol="0">
            <a:spAutoFit/>
          </a:bodyPr>
          <a:lstStyle/>
          <a:p>
            <a:r>
              <a:rPr lang="en-GB" sz="1400"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Estensione</a:t>
            </a:r>
            <a:r>
              <a:rPr lang="en-GB" dirty="0" smtClean="0">
                <a:latin typeface="Times New Roman" pitchFamily="18" charset="0"/>
                <a:cs typeface="Times New Roman" pitchFamily="18" charset="0"/>
              </a:rPr>
              <a:t> del </a:t>
            </a:r>
            <a:r>
              <a:rPr lang="en-GB" dirty="0" err="1" smtClean="0">
                <a:latin typeface="Times New Roman" pitchFamily="18" charset="0"/>
                <a:cs typeface="Times New Roman" pitchFamily="18" charset="0"/>
              </a:rPr>
              <a:t>dominio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dell’imperfetto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indicativo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modalit</a:t>
            </a:r>
            <a:r>
              <a:rPr lang="en-GB" dirty="0" err="1" smtClean="0">
                <a:latin typeface="Times New Roman"/>
                <a:cs typeface="Times New Roman"/>
              </a:rPr>
              <a:t>à</a:t>
            </a:r>
            <a:r>
              <a:rPr lang="en-GB" dirty="0" smtClean="0">
                <a:latin typeface="Times New Roman"/>
                <a:cs typeface="Times New Roman"/>
              </a:rPr>
              <a:t> </a:t>
            </a:r>
            <a:r>
              <a:rPr lang="en-GB" dirty="0" err="1" smtClean="0">
                <a:latin typeface="Times New Roman"/>
                <a:cs typeface="Times New Roman"/>
              </a:rPr>
              <a:t>ridotta</a:t>
            </a:r>
            <a:r>
              <a:rPr lang="en-GB" dirty="0" smtClean="0">
                <a:latin typeface="Times New Roman"/>
                <a:cs typeface="Times New Roman"/>
              </a:rPr>
              <a:t>)</a:t>
            </a:r>
            <a:endParaRPr lang="en-GB" dirty="0" smtClean="0">
              <a:latin typeface="Times New Roman" pitchFamily="18" charset="0"/>
              <a:cs typeface="Times New Roman" pitchFamily="18" charset="0"/>
            </a:endParaRPr>
          </a:p>
        </p:txBody>
      </p:sp>
      <p:sp>
        <p:nvSpPr>
          <p:cNvPr id="15" name="TextBox 14"/>
          <p:cNvSpPr txBox="1"/>
          <p:nvPr/>
        </p:nvSpPr>
        <p:spPr>
          <a:xfrm>
            <a:off x="395536" y="2924944"/>
            <a:ext cx="4016997" cy="646331"/>
          </a:xfrm>
          <a:prstGeom prst="rect">
            <a:avLst/>
          </a:prstGeom>
          <a:noFill/>
        </p:spPr>
        <p:txBody>
          <a:bodyPr wrap="none" rtlCol="0">
            <a:spAutoFit/>
          </a:bodyPr>
          <a:lstStyle/>
          <a:p>
            <a:r>
              <a:rPr lang="en-GB" dirty="0" smtClean="0">
                <a:latin typeface="Times New Roman" pitchFamily="18" charset="0"/>
                <a:cs typeface="Times New Roman" pitchFamily="18" charset="0"/>
              </a:rPr>
              <a:t>(28) se me lo </a:t>
            </a:r>
            <a:r>
              <a:rPr lang="en-GB" b="1" dirty="0" err="1" smtClean="0">
                <a:solidFill>
                  <a:srgbClr val="040AFC"/>
                </a:solidFill>
                <a:latin typeface="Times New Roman" pitchFamily="18" charset="0"/>
                <a:cs typeface="Times New Roman" pitchFamily="18" charset="0"/>
              </a:rPr>
              <a:t>dicevi</a:t>
            </a:r>
            <a:r>
              <a:rPr lang="en-GB" dirty="0" smtClean="0">
                <a:latin typeface="Times New Roman" pitchFamily="18" charset="0"/>
                <a:cs typeface="Times New Roman" pitchFamily="18" charset="0"/>
              </a:rPr>
              <a:t>, lo </a:t>
            </a:r>
            <a:r>
              <a:rPr lang="en-GB" b="1" dirty="0" err="1" smtClean="0">
                <a:solidFill>
                  <a:srgbClr val="040AFC"/>
                </a:solidFill>
                <a:latin typeface="Times New Roman" pitchFamily="18" charset="0"/>
                <a:cs typeface="Times New Roman" pitchFamily="18" charset="0"/>
              </a:rPr>
              <a:t>facevo</a:t>
            </a:r>
            <a:r>
              <a:rPr lang="en-GB" b="1" dirty="0" smtClean="0">
                <a:solidFill>
                  <a:srgbClr val="040AFC"/>
                </a:solidFill>
                <a:latin typeface="Times New Roman" pitchFamily="18" charset="0"/>
                <a:cs typeface="Times New Roman" pitchFamily="18" charset="0"/>
              </a:rPr>
              <a:t> </a:t>
            </a:r>
          </a:p>
          <a:p>
            <a:r>
              <a:rPr lang="en-GB" dirty="0" smtClean="0">
                <a:latin typeface="Times New Roman" pitchFamily="18" charset="0"/>
                <a:cs typeface="Times New Roman" pitchFamily="18" charset="0"/>
              </a:rPr>
              <a:t>       [se me lo </a:t>
            </a:r>
            <a:r>
              <a:rPr lang="en-GB" b="1" dirty="0" err="1" smtClean="0">
                <a:solidFill>
                  <a:srgbClr val="FF0000"/>
                </a:solidFill>
                <a:latin typeface="Times New Roman" pitchFamily="18" charset="0"/>
                <a:cs typeface="Times New Roman" pitchFamily="18" charset="0"/>
              </a:rPr>
              <a:t>avessi</a:t>
            </a:r>
            <a:r>
              <a:rPr lang="en-GB" b="1" dirty="0" smtClean="0">
                <a:solidFill>
                  <a:srgbClr val="FF0000"/>
                </a:solidFill>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detto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a:t>
            </a:r>
            <a:r>
              <a:rPr lang="en-GB" b="1" dirty="0" err="1" smtClean="0">
                <a:solidFill>
                  <a:srgbClr val="FF0000"/>
                </a:solidFill>
                <a:latin typeface="Times New Roman" pitchFamily="18" charset="0"/>
                <a:cs typeface="Times New Roman" pitchFamily="18" charset="0"/>
              </a:rPr>
              <a:t>avrei</a:t>
            </a:r>
            <a:r>
              <a:rPr lang="en-GB" b="1" dirty="0" smtClean="0">
                <a:solidFill>
                  <a:srgbClr val="FF0000"/>
                </a:solidFill>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fatto</a:t>
            </a:r>
            <a:r>
              <a:rPr lang="en-GB" dirty="0" smtClean="0">
                <a:latin typeface="Times New Roman" pitchFamily="18" charset="0"/>
                <a:cs typeface="Times New Roman" pitchFamily="18" charset="0"/>
              </a:rPr>
              <a:t>]</a:t>
            </a:r>
          </a:p>
        </p:txBody>
      </p:sp>
      <p:sp>
        <p:nvSpPr>
          <p:cNvPr id="16" name="TextBox 15"/>
          <p:cNvSpPr txBox="1"/>
          <p:nvPr/>
        </p:nvSpPr>
        <p:spPr>
          <a:xfrm>
            <a:off x="5148064" y="2924944"/>
            <a:ext cx="3390672"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Imperfetto</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condizionale</a:t>
            </a:r>
            <a:r>
              <a:rPr lang="en-GB" b="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irrealis</a:t>
            </a:r>
            <a:r>
              <a:rPr lang="en-GB" dirty="0" smtClean="0">
                <a:latin typeface="Times New Roman" pitchFamily="18" charset="0"/>
                <a:cs typeface="Times New Roman" pitchFamily="18" charset="0"/>
              </a:rPr>
              <a:t>)</a:t>
            </a:r>
          </a:p>
        </p:txBody>
      </p:sp>
      <p:sp>
        <p:nvSpPr>
          <p:cNvPr id="17" name="TextBox 16"/>
          <p:cNvSpPr txBox="1"/>
          <p:nvPr/>
        </p:nvSpPr>
        <p:spPr>
          <a:xfrm>
            <a:off x="395536" y="3501008"/>
            <a:ext cx="3954929" cy="646331"/>
          </a:xfrm>
          <a:prstGeom prst="rect">
            <a:avLst/>
          </a:prstGeom>
          <a:noFill/>
        </p:spPr>
        <p:txBody>
          <a:bodyPr wrap="none" rtlCol="0">
            <a:spAutoFit/>
          </a:bodyPr>
          <a:lstStyle/>
          <a:p>
            <a:r>
              <a:rPr lang="en-GB" dirty="0" smtClean="0">
                <a:latin typeface="Times New Roman" pitchFamily="18" charset="0"/>
                <a:cs typeface="Times New Roman" pitchFamily="18" charset="0"/>
              </a:rPr>
              <a:t>(29) la </a:t>
            </a:r>
            <a:r>
              <a:rPr lang="en-GB" dirty="0" err="1" smtClean="0">
                <a:latin typeface="Times New Roman" pitchFamily="18" charset="0"/>
                <a:cs typeface="Times New Roman" pitchFamily="18" charset="0"/>
              </a:rPr>
              <a:t>spesa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Glielo</a:t>
            </a:r>
            <a:r>
              <a:rPr lang="en-GB" dirty="0" smtClean="0">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facevo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volentieri</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       [la </a:t>
            </a:r>
            <a:r>
              <a:rPr lang="en-GB" dirty="0" err="1" smtClean="0">
                <a:latin typeface="Times New Roman" pitchFamily="18" charset="0"/>
                <a:cs typeface="Times New Roman" pitchFamily="18" charset="0"/>
              </a:rPr>
              <a:t>spesa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Gliela</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avrei</a:t>
            </a:r>
            <a:r>
              <a:rPr lang="en-GB" b="1" dirty="0" smtClean="0">
                <a:solidFill>
                  <a:srgbClr val="FF0000"/>
                </a:solidFill>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fatta</a:t>
            </a:r>
            <a:r>
              <a:rPr lang="en-GB" b="1" dirty="0" smtClean="0">
                <a:solidFill>
                  <a:srgbClr val="FF0000"/>
                </a:solidFill>
                <a:latin typeface="Times New Roman" pitchFamily="18" charset="0"/>
                <a:cs typeface="Times New Roman" pitchFamily="18" charset="0"/>
              </a:rPr>
              <a:t> </a:t>
            </a:r>
            <a:r>
              <a:rPr lang="en-GB" dirty="0" err="1" smtClean="0">
                <a:latin typeface="Times New Roman" pitchFamily="18" charset="0"/>
                <a:cs typeface="Times New Roman" pitchFamily="18" charset="0"/>
              </a:rPr>
              <a:t>io</a:t>
            </a:r>
            <a:r>
              <a:rPr lang="en-GB" dirty="0" smtClean="0">
                <a:latin typeface="Times New Roman" pitchFamily="18" charset="0"/>
                <a:cs typeface="Times New Roman" pitchFamily="18" charset="0"/>
              </a:rPr>
              <a:t>...] </a:t>
            </a:r>
          </a:p>
        </p:txBody>
      </p:sp>
      <p:sp>
        <p:nvSpPr>
          <p:cNvPr id="18" name="TextBox 17"/>
          <p:cNvSpPr txBox="1"/>
          <p:nvPr/>
        </p:nvSpPr>
        <p:spPr>
          <a:xfrm>
            <a:off x="5148064" y="3501008"/>
            <a:ext cx="2808312" cy="369332"/>
          </a:xfrm>
          <a:prstGeom prst="rect">
            <a:avLst/>
          </a:prstGeom>
          <a:noFill/>
        </p:spPr>
        <p:txBody>
          <a:bodyPr wrap="square" rtlCol="0">
            <a:spAutoFit/>
          </a:bodyPr>
          <a:lstStyle/>
          <a:p>
            <a:r>
              <a:rPr lang="en-GB" b="1" dirty="0" err="1" smtClean="0">
                <a:latin typeface="Times New Roman" pitchFamily="18" charset="0"/>
                <a:cs typeface="Times New Roman" pitchFamily="18" charset="0"/>
              </a:rPr>
              <a:t>Imperfetto</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controfattuale</a:t>
            </a:r>
            <a:endParaRPr lang="en-GB" b="1" dirty="0" smtClean="0">
              <a:latin typeface="Times New Roman" pitchFamily="18" charset="0"/>
              <a:cs typeface="Times New Roman" pitchFamily="18" charset="0"/>
            </a:endParaRPr>
          </a:p>
        </p:txBody>
      </p:sp>
      <p:sp>
        <p:nvSpPr>
          <p:cNvPr id="19" name="TextBox 18"/>
          <p:cNvSpPr txBox="1"/>
          <p:nvPr/>
        </p:nvSpPr>
        <p:spPr>
          <a:xfrm>
            <a:off x="395536" y="4077072"/>
            <a:ext cx="4649671" cy="646331"/>
          </a:xfrm>
          <a:prstGeom prst="rect">
            <a:avLst/>
          </a:prstGeom>
          <a:noFill/>
        </p:spPr>
        <p:txBody>
          <a:bodyPr wrap="none" rtlCol="0">
            <a:spAutoFit/>
          </a:bodyPr>
          <a:lstStyle/>
          <a:p>
            <a:r>
              <a:rPr lang="en-GB" dirty="0" smtClean="0">
                <a:latin typeface="Times New Roman" pitchFamily="18" charset="0"/>
                <a:cs typeface="Times New Roman" pitchFamily="18" charset="0"/>
              </a:rPr>
              <a:t>(30) </a:t>
            </a:r>
            <a:r>
              <a:rPr lang="en-GB" dirty="0" err="1" smtClean="0">
                <a:latin typeface="Times New Roman" pitchFamily="18" charset="0"/>
                <a:cs typeface="Times New Roman" pitchFamily="18" charset="0"/>
              </a:rPr>
              <a:t>pensavo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il</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giorno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dopo</a:t>
            </a:r>
            <a:r>
              <a:rPr lang="en-GB" dirty="0" smtClean="0">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arrivava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lui</a:t>
            </a:r>
            <a:r>
              <a:rPr lang="en-GB" dirty="0" smtClean="0">
                <a:latin typeface="Times New Roman" pitchFamily="18" charset="0"/>
                <a:cs typeface="Times New Roman" pitchFamily="18" charset="0"/>
              </a:rPr>
              <a:t> </a:t>
            </a:r>
          </a:p>
          <a:p>
            <a:r>
              <a:rPr lang="en-GB" dirty="0" smtClean="0">
                <a:latin typeface="Times New Roman" pitchFamily="18" charset="0"/>
                <a:cs typeface="Times New Roman" pitchFamily="18" charset="0"/>
              </a:rPr>
              <a:t>       [...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il</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giorno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dopo</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sarebbe</a:t>
            </a:r>
            <a:r>
              <a:rPr lang="en-GB" b="1" dirty="0" smtClean="0">
                <a:solidFill>
                  <a:srgbClr val="FF0000"/>
                </a:solidFill>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arrivato</a:t>
            </a:r>
            <a:r>
              <a:rPr lang="en-GB" b="1" dirty="0" smtClean="0">
                <a:solidFill>
                  <a:srgbClr val="FF0000"/>
                </a:solidFill>
                <a:latin typeface="Times New Roman" pitchFamily="18" charset="0"/>
                <a:cs typeface="Times New Roman" pitchFamily="18" charset="0"/>
              </a:rPr>
              <a:t> </a:t>
            </a:r>
            <a:r>
              <a:rPr lang="en-GB" dirty="0" err="1" smtClean="0">
                <a:latin typeface="Times New Roman" pitchFamily="18" charset="0"/>
                <a:cs typeface="Times New Roman" pitchFamily="18" charset="0"/>
              </a:rPr>
              <a:t>lui</a:t>
            </a:r>
            <a:r>
              <a:rPr lang="en-GB" dirty="0" smtClean="0">
                <a:latin typeface="Times New Roman" pitchFamily="18" charset="0"/>
                <a:cs typeface="Times New Roman" pitchFamily="18" charset="0"/>
              </a:rPr>
              <a:t>]</a:t>
            </a:r>
          </a:p>
        </p:txBody>
      </p:sp>
      <p:sp>
        <p:nvSpPr>
          <p:cNvPr id="20" name="TextBox 19"/>
          <p:cNvSpPr txBox="1"/>
          <p:nvPr/>
        </p:nvSpPr>
        <p:spPr>
          <a:xfrm>
            <a:off x="5148064" y="4077072"/>
            <a:ext cx="2014334"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Futuro</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nel</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passato</a:t>
            </a:r>
            <a:endParaRPr lang="en-GB" b="1" dirty="0" smtClean="0">
              <a:latin typeface="Times New Roman" pitchFamily="18" charset="0"/>
              <a:cs typeface="Times New Roman" pitchFamily="18" charset="0"/>
            </a:endParaRPr>
          </a:p>
        </p:txBody>
      </p:sp>
      <p:sp>
        <p:nvSpPr>
          <p:cNvPr id="21" name="TextBox 20"/>
          <p:cNvSpPr txBox="1"/>
          <p:nvPr/>
        </p:nvSpPr>
        <p:spPr>
          <a:xfrm>
            <a:off x="395536" y="4653136"/>
            <a:ext cx="3662221" cy="369332"/>
          </a:xfrm>
          <a:prstGeom prst="rect">
            <a:avLst/>
          </a:prstGeom>
          <a:noFill/>
        </p:spPr>
        <p:txBody>
          <a:bodyPr wrap="none" rtlCol="0">
            <a:spAutoFit/>
          </a:bodyPr>
          <a:lstStyle/>
          <a:p>
            <a:r>
              <a:rPr lang="en-GB" dirty="0" smtClean="0">
                <a:latin typeface="Times New Roman" pitchFamily="18" charset="0"/>
                <a:cs typeface="Times New Roman" pitchFamily="18" charset="0"/>
              </a:rPr>
              <a:t>(31) </a:t>
            </a:r>
            <a:r>
              <a:rPr lang="en-GB" dirty="0" err="1" smtClean="0">
                <a:latin typeface="Times New Roman" pitchFamily="18" charset="0"/>
                <a:cs typeface="Times New Roman" pitchFamily="18" charset="0"/>
              </a:rPr>
              <a:t>tu</a:t>
            </a:r>
            <a:r>
              <a:rPr lang="en-GB" dirty="0" smtClean="0">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eri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il</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mago</a:t>
            </a:r>
            <a:r>
              <a:rPr lang="en-GB" dirty="0" smtClean="0">
                <a:latin typeface="Times New Roman" pitchFamily="18" charset="0"/>
                <a:cs typeface="Times New Roman" pitchFamily="18" charset="0"/>
              </a:rPr>
              <a:t> e </a:t>
            </a:r>
            <a:r>
              <a:rPr lang="en-GB" dirty="0" err="1" smtClean="0">
                <a:latin typeface="Times New Roman" pitchFamily="18" charset="0"/>
                <a:cs typeface="Times New Roman" pitchFamily="18" charset="0"/>
              </a:rPr>
              <a:t>io</a:t>
            </a:r>
            <a:r>
              <a:rPr lang="en-GB" dirty="0" smtClean="0">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ero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il</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principe</a:t>
            </a:r>
            <a:endParaRPr lang="en-GB" dirty="0" smtClean="0">
              <a:latin typeface="Times New Roman" pitchFamily="18" charset="0"/>
              <a:cs typeface="Times New Roman" pitchFamily="18" charset="0"/>
            </a:endParaRPr>
          </a:p>
        </p:txBody>
      </p:sp>
      <p:sp>
        <p:nvSpPr>
          <p:cNvPr id="22" name="TextBox 21"/>
          <p:cNvSpPr txBox="1"/>
          <p:nvPr/>
        </p:nvSpPr>
        <p:spPr>
          <a:xfrm>
            <a:off x="5148064" y="4653136"/>
            <a:ext cx="1909497"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Imperfetto</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ludico</a:t>
            </a:r>
            <a:endParaRPr lang="en-GB" b="1" dirty="0" smtClean="0">
              <a:latin typeface="Times New Roman" pitchFamily="18" charset="0"/>
              <a:cs typeface="Times New Roman" pitchFamily="18" charset="0"/>
            </a:endParaRPr>
          </a:p>
        </p:txBody>
      </p:sp>
      <p:sp>
        <p:nvSpPr>
          <p:cNvPr id="23" name="TextBox 22"/>
          <p:cNvSpPr txBox="1"/>
          <p:nvPr/>
        </p:nvSpPr>
        <p:spPr>
          <a:xfrm>
            <a:off x="395536" y="4941168"/>
            <a:ext cx="3910045" cy="369332"/>
          </a:xfrm>
          <a:prstGeom prst="rect">
            <a:avLst/>
          </a:prstGeom>
          <a:noFill/>
        </p:spPr>
        <p:txBody>
          <a:bodyPr wrap="none" rtlCol="0">
            <a:spAutoFit/>
          </a:bodyPr>
          <a:lstStyle/>
          <a:p>
            <a:r>
              <a:rPr lang="en-GB" dirty="0" smtClean="0">
                <a:latin typeface="Times New Roman" pitchFamily="18" charset="0"/>
                <a:cs typeface="Times New Roman" pitchFamily="18" charset="0"/>
              </a:rPr>
              <a:t>(32) </a:t>
            </a:r>
            <a:r>
              <a:rPr lang="en-GB" b="1" dirty="0" err="1" smtClean="0">
                <a:solidFill>
                  <a:srgbClr val="040AFC"/>
                </a:solidFill>
                <a:latin typeface="Times New Roman" pitchFamily="18" charset="0"/>
                <a:cs typeface="Times New Roman" pitchFamily="18" charset="0"/>
              </a:rPr>
              <a:t>volevo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un’informazione</a:t>
            </a:r>
            <a:r>
              <a:rPr lang="en-GB" dirty="0" smtClean="0">
                <a:latin typeface="Times New Roman" pitchFamily="18" charset="0"/>
                <a:cs typeface="Times New Roman" pitchFamily="18" charset="0"/>
              </a:rPr>
              <a:t>, per </a:t>
            </a:r>
            <a:r>
              <a:rPr lang="en-GB" dirty="0" err="1" smtClean="0">
                <a:latin typeface="Times New Roman" pitchFamily="18" charset="0"/>
                <a:cs typeface="Times New Roman" pitchFamily="18" charset="0"/>
              </a:rPr>
              <a:t>favore</a:t>
            </a:r>
            <a:endParaRPr lang="en-GB" dirty="0" smtClean="0">
              <a:latin typeface="Times New Roman" pitchFamily="18" charset="0"/>
              <a:cs typeface="Times New Roman" pitchFamily="18" charset="0"/>
            </a:endParaRPr>
          </a:p>
        </p:txBody>
      </p:sp>
      <p:sp>
        <p:nvSpPr>
          <p:cNvPr id="24" name="TextBox 23"/>
          <p:cNvSpPr txBox="1"/>
          <p:nvPr/>
        </p:nvSpPr>
        <p:spPr>
          <a:xfrm>
            <a:off x="5148064" y="4941168"/>
            <a:ext cx="3839513"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Attenuazione</a:t>
            </a:r>
            <a:r>
              <a:rPr lang="en-GB" b="1" dirty="0" smtClean="0">
                <a:latin typeface="Times New Roman" pitchFamily="18" charset="0"/>
                <a:cs typeface="Times New Roman" pitchFamily="18" charset="0"/>
              </a:rPr>
              <a:t> o </a:t>
            </a:r>
            <a:r>
              <a:rPr lang="en-GB" b="1" dirty="0" err="1" smtClean="0">
                <a:latin typeface="Times New Roman" pitchFamily="18" charset="0"/>
                <a:cs typeface="Times New Roman" pitchFamily="18" charset="0"/>
              </a:rPr>
              <a:t>imperfetto</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di</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cortesia</a:t>
            </a:r>
            <a:endParaRPr lang="en-GB" b="1" dirty="0" smtClean="0">
              <a:latin typeface="Times New Roman" pitchFamily="18" charset="0"/>
              <a:cs typeface="Times New Roman" pitchFamily="18" charset="0"/>
            </a:endParaRPr>
          </a:p>
        </p:txBody>
      </p:sp>
      <p:sp>
        <p:nvSpPr>
          <p:cNvPr id="25" name="TextBox 24"/>
          <p:cNvSpPr txBox="1"/>
          <p:nvPr/>
        </p:nvSpPr>
        <p:spPr>
          <a:xfrm>
            <a:off x="395536" y="5229200"/>
            <a:ext cx="4403834" cy="369332"/>
          </a:xfrm>
          <a:prstGeom prst="rect">
            <a:avLst/>
          </a:prstGeom>
          <a:noFill/>
        </p:spPr>
        <p:txBody>
          <a:bodyPr wrap="none" rtlCol="0">
            <a:spAutoFit/>
          </a:bodyPr>
          <a:lstStyle/>
          <a:p>
            <a:r>
              <a:rPr lang="en-GB" dirty="0" smtClean="0">
                <a:latin typeface="Times New Roman" pitchFamily="18" charset="0"/>
                <a:cs typeface="Times New Roman" pitchFamily="18" charset="0"/>
              </a:rPr>
              <a:t>(33) A: </a:t>
            </a:r>
            <a:r>
              <a:rPr lang="en-GB" dirty="0" err="1" smtClean="0">
                <a:latin typeface="Times New Roman" pitchFamily="18" charset="0"/>
                <a:cs typeface="Times New Roman" pitchFamily="18" charset="0"/>
              </a:rPr>
              <a:t>cosa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fai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domani</a:t>
            </a:r>
            <a:r>
              <a:rPr lang="en-GB" dirty="0" smtClean="0">
                <a:latin typeface="Times New Roman" pitchFamily="18" charset="0"/>
                <a:cs typeface="Times New Roman" pitchFamily="18" charset="0"/>
              </a:rPr>
              <a:t>? B: </a:t>
            </a:r>
            <a:r>
              <a:rPr lang="en-GB" b="1" dirty="0" err="1" smtClean="0">
                <a:solidFill>
                  <a:srgbClr val="040AFC"/>
                </a:solidFill>
                <a:latin typeface="Times New Roman" pitchFamily="18" charset="0"/>
                <a:cs typeface="Times New Roman" pitchFamily="18" charset="0"/>
              </a:rPr>
              <a:t>andavo</a:t>
            </a:r>
            <a:r>
              <a:rPr lang="en-GB" dirty="0" smtClean="0">
                <a:latin typeface="Times New Roman" pitchFamily="18" charset="0"/>
                <a:cs typeface="Times New Roman" pitchFamily="18" charset="0"/>
              </a:rPr>
              <a:t> al </a:t>
            </a:r>
            <a:r>
              <a:rPr lang="en-GB" dirty="0" err="1" smtClean="0">
                <a:latin typeface="Times New Roman" pitchFamily="18" charset="0"/>
                <a:cs typeface="Times New Roman" pitchFamily="18" charset="0"/>
              </a:rPr>
              <a:t>museo</a:t>
            </a:r>
            <a:endParaRPr lang="en-GB" dirty="0" smtClean="0">
              <a:latin typeface="Times New Roman" pitchFamily="18" charset="0"/>
              <a:cs typeface="Times New Roman" pitchFamily="18" charset="0"/>
            </a:endParaRPr>
          </a:p>
        </p:txBody>
      </p:sp>
      <p:sp>
        <p:nvSpPr>
          <p:cNvPr id="26" name="TextBox 25"/>
          <p:cNvSpPr txBox="1"/>
          <p:nvPr/>
        </p:nvSpPr>
        <p:spPr>
          <a:xfrm>
            <a:off x="5148064" y="5229200"/>
            <a:ext cx="3117200"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Imperfetto</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della</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progettualit</a:t>
            </a:r>
            <a:r>
              <a:rPr lang="en-GB" b="1" dirty="0" err="1" smtClean="0">
                <a:latin typeface="Times New Roman"/>
                <a:cs typeface="Times New Roman"/>
              </a:rPr>
              <a:t>à</a:t>
            </a:r>
            <a:endParaRPr lang="en-GB" b="1" dirty="0" smtClean="0">
              <a:latin typeface="Times New Roman" pitchFamily="18" charset="0"/>
              <a:cs typeface="Times New Roman" pitchFamily="18" charset="0"/>
            </a:endParaRPr>
          </a:p>
        </p:txBody>
      </p:sp>
      <p:sp>
        <p:nvSpPr>
          <p:cNvPr id="27" name="TextBox 26"/>
          <p:cNvSpPr txBox="1"/>
          <p:nvPr/>
        </p:nvSpPr>
        <p:spPr>
          <a:xfrm>
            <a:off x="251520" y="5661248"/>
            <a:ext cx="2081019" cy="369332"/>
          </a:xfrm>
          <a:prstGeom prst="rect">
            <a:avLst/>
          </a:prstGeom>
          <a:noFill/>
        </p:spPr>
        <p:txBody>
          <a:bodyPr wrap="none" rtlCol="0">
            <a:spAutoFit/>
          </a:bodyPr>
          <a:lstStyle/>
          <a:p>
            <a:r>
              <a:rPr lang="en-GB" sz="1400"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Futuro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epistemico</a:t>
            </a:r>
            <a:endParaRPr lang="en-GB" dirty="0" smtClean="0">
              <a:latin typeface="Times New Roman" pitchFamily="18" charset="0"/>
              <a:cs typeface="Times New Roman" pitchFamily="18" charset="0"/>
            </a:endParaRPr>
          </a:p>
        </p:txBody>
      </p:sp>
      <p:sp>
        <p:nvSpPr>
          <p:cNvPr id="28" name="TextBox 27"/>
          <p:cNvSpPr txBox="1"/>
          <p:nvPr/>
        </p:nvSpPr>
        <p:spPr>
          <a:xfrm>
            <a:off x="395536" y="5949280"/>
            <a:ext cx="3801041" cy="369332"/>
          </a:xfrm>
          <a:prstGeom prst="rect">
            <a:avLst/>
          </a:prstGeom>
          <a:noFill/>
        </p:spPr>
        <p:txBody>
          <a:bodyPr wrap="none" rtlCol="0">
            <a:spAutoFit/>
          </a:bodyPr>
          <a:lstStyle/>
          <a:p>
            <a:r>
              <a:rPr lang="en-GB" dirty="0" smtClean="0">
                <a:latin typeface="Times New Roman" pitchFamily="18" charset="0"/>
                <a:cs typeface="Times New Roman" pitchFamily="18" charset="0"/>
              </a:rPr>
              <a:t>(34) Marco non </a:t>
            </a:r>
            <a:r>
              <a:rPr lang="en-GB" dirty="0" err="1" smtClean="0">
                <a:latin typeface="Times New Roman" pitchFamily="18" charset="0"/>
                <a:cs typeface="Times New Roman" pitchFamily="18" charset="0"/>
              </a:rPr>
              <a:t>c’è</a:t>
            </a:r>
            <a:r>
              <a:rPr lang="en-GB" dirty="0" smtClean="0">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sarà</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andato</a:t>
            </a:r>
            <a:r>
              <a:rPr lang="en-GB" dirty="0" smtClean="0">
                <a:latin typeface="Times New Roman" pitchFamily="18" charset="0"/>
                <a:cs typeface="Times New Roman" pitchFamily="18" charset="0"/>
              </a:rPr>
              <a:t> a casa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0-#ppt_w/2"/>
                                          </p:val>
                                        </p:tav>
                                        <p:tav tm="100000">
                                          <p:val>
                                            <p:strVal val="#ppt_x"/>
                                          </p:val>
                                        </p:tav>
                                      </p:tavLst>
                                    </p:anim>
                                    <p:anim calcmode="lin" valueType="num">
                                      <p:cBhvr additive="base">
                                        <p:cTn id="24"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0-#ppt_w/2"/>
                                          </p:val>
                                        </p:tav>
                                        <p:tav tm="100000">
                                          <p:val>
                                            <p:strVal val="#ppt_x"/>
                                          </p:val>
                                        </p:tav>
                                      </p:tavLst>
                                    </p:anim>
                                    <p:anim calcmode="lin" valueType="num">
                                      <p:cBhvr additive="base">
                                        <p:cTn id="40"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anim calcmode="lin" valueType="num">
                                      <p:cBhvr additive="base">
                                        <p:cTn id="59" dur="500" fill="hold"/>
                                        <p:tgtEl>
                                          <p:spTgt spid="18"/>
                                        </p:tgtEl>
                                        <p:attrNameLst>
                                          <p:attrName>ppt_x</p:attrName>
                                        </p:attrNameLst>
                                      </p:cBhvr>
                                      <p:tavLst>
                                        <p:tav tm="0">
                                          <p:val>
                                            <p:strVal val="#ppt_x"/>
                                          </p:val>
                                        </p:tav>
                                        <p:tav tm="100000">
                                          <p:val>
                                            <p:strVal val="#ppt_x"/>
                                          </p:val>
                                        </p:tav>
                                      </p:tavLst>
                                    </p:anim>
                                    <p:anim calcmode="lin" valueType="num">
                                      <p:cBhvr additive="base">
                                        <p:cTn id="6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9"/>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0"/>
                                        </p:tgtEl>
                                        <p:attrNameLst>
                                          <p:attrName>style.visibility</p:attrName>
                                        </p:attrNameLst>
                                      </p:cBhvr>
                                      <p:to>
                                        <p:strVal val="visible"/>
                                      </p:to>
                                    </p:set>
                                    <p:anim calcmode="lin" valueType="num">
                                      <p:cBhvr additive="base">
                                        <p:cTn id="69" dur="500" fill="hold"/>
                                        <p:tgtEl>
                                          <p:spTgt spid="20"/>
                                        </p:tgtEl>
                                        <p:attrNameLst>
                                          <p:attrName>ppt_x</p:attrName>
                                        </p:attrNameLst>
                                      </p:cBhvr>
                                      <p:tavLst>
                                        <p:tav tm="0">
                                          <p:val>
                                            <p:strVal val="#ppt_x"/>
                                          </p:val>
                                        </p:tav>
                                        <p:tav tm="100000">
                                          <p:val>
                                            <p:strVal val="#ppt_x"/>
                                          </p:val>
                                        </p:tav>
                                      </p:tavLst>
                                    </p:anim>
                                    <p:anim calcmode="lin" valueType="num">
                                      <p:cBhvr additive="base">
                                        <p:cTn id="7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anim calcmode="lin" valueType="num">
                                      <p:cBhvr additive="base">
                                        <p:cTn id="79" dur="500" fill="hold"/>
                                        <p:tgtEl>
                                          <p:spTgt spid="22"/>
                                        </p:tgtEl>
                                        <p:attrNameLst>
                                          <p:attrName>ppt_x</p:attrName>
                                        </p:attrNameLst>
                                      </p:cBhvr>
                                      <p:tavLst>
                                        <p:tav tm="0">
                                          <p:val>
                                            <p:strVal val="#ppt_x"/>
                                          </p:val>
                                        </p:tav>
                                        <p:tav tm="100000">
                                          <p:val>
                                            <p:strVal val="#ppt_x"/>
                                          </p:val>
                                        </p:tav>
                                      </p:tavLst>
                                    </p:anim>
                                    <p:anim calcmode="lin" valueType="num">
                                      <p:cBhvr additive="base">
                                        <p:cTn id="8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24"/>
                                        </p:tgtEl>
                                        <p:attrNameLst>
                                          <p:attrName>style.visibility</p:attrName>
                                        </p:attrNameLst>
                                      </p:cBhvr>
                                      <p:to>
                                        <p:strVal val="visible"/>
                                      </p:to>
                                    </p:set>
                                    <p:anim calcmode="lin" valueType="num">
                                      <p:cBhvr additive="base">
                                        <p:cTn id="89" dur="500" fill="hold"/>
                                        <p:tgtEl>
                                          <p:spTgt spid="24"/>
                                        </p:tgtEl>
                                        <p:attrNameLst>
                                          <p:attrName>ppt_x</p:attrName>
                                        </p:attrNameLst>
                                      </p:cBhvr>
                                      <p:tavLst>
                                        <p:tav tm="0">
                                          <p:val>
                                            <p:strVal val="#ppt_x"/>
                                          </p:val>
                                        </p:tav>
                                        <p:tav tm="100000">
                                          <p:val>
                                            <p:strVal val="#ppt_x"/>
                                          </p:val>
                                        </p:tav>
                                      </p:tavLst>
                                    </p:anim>
                                    <p:anim calcmode="lin" valueType="num">
                                      <p:cBhvr additive="base">
                                        <p:cTn id="9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26"/>
                                        </p:tgtEl>
                                        <p:attrNameLst>
                                          <p:attrName>style.visibility</p:attrName>
                                        </p:attrNameLst>
                                      </p:cBhvr>
                                      <p:to>
                                        <p:strVal val="visible"/>
                                      </p:to>
                                    </p:set>
                                    <p:anim calcmode="lin" valueType="num">
                                      <p:cBhvr additive="base">
                                        <p:cTn id="99" dur="500" fill="hold"/>
                                        <p:tgtEl>
                                          <p:spTgt spid="26"/>
                                        </p:tgtEl>
                                        <p:attrNameLst>
                                          <p:attrName>ppt_x</p:attrName>
                                        </p:attrNameLst>
                                      </p:cBhvr>
                                      <p:tavLst>
                                        <p:tav tm="0">
                                          <p:val>
                                            <p:strVal val="#ppt_x"/>
                                          </p:val>
                                        </p:tav>
                                        <p:tav tm="100000">
                                          <p:val>
                                            <p:strVal val="#ppt_x"/>
                                          </p:val>
                                        </p:tav>
                                      </p:tavLst>
                                    </p:anim>
                                    <p:anim calcmode="lin" valueType="num">
                                      <p:cBhvr additive="base">
                                        <p:cTn id="10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8" fill="hold" grpId="0" nodeType="clickEffect">
                                  <p:stCondLst>
                                    <p:cond delay="0"/>
                                  </p:stCondLst>
                                  <p:childTnLst>
                                    <p:set>
                                      <p:cBhvr>
                                        <p:cTn id="104" dur="1" fill="hold">
                                          <p:stCondLst>
                                            <p:cond delay="0"/>
                                          </p:stCondLst>
                                        </p:cTn>
                                        <p:tgtEl>
                                          <p:spTgt spid="27"/>
                                        </p:tgtEl>
                                        <p:attrNameLst>
                                          <p:attrName>style.visibility</p:attrName>
                                        </p:attrNameLst>
                                      </p:cBhvr>
                                      <p:to>
                                        <p:strVal val="visible"/>
                                      </p:to>
                                    </p:set>
                                    <p:anim calcmode="lin" valueType="num">
                                      <p:cBhvr additive="base">
                                        <p:cTn id="105" dur="500" fill="hold"/>
                                        <p:tgtEl>
                                          <p:spTgt spid="27"/>
                                        </p:tgtEl>
                                        <p:attrNameLst>
                                          <p:attrName>ppt_x</p:attrName>
                                        </p:attrNameLst>
                                      </p:cBhvr>
                                      <p:tavLst>
                                        <p:tav tm="0">
                                          <p:val>
                                            <p:strVal val="0-#ppt_w/2"/>
                                          </p:val>
                                        </p:tav>
                                        <p:tav tm="100000">
                                          <p:val>
                                            <p:strVal val="#ppt_x"/>
                                          </p:val>
                                        </p:tav>
                                      </p:tavLst>
                                    </p:anim>
                                    <p:anim calcmode="lin" valueType="num">
                                      <p:cBhvr additive="base">
                                        <p:cTn id="106"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179512" y="260648"/>
            <a:ext cx="8712968" cy="144016"/>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4" name="TextBox 3"/>
          <p:cNvSpPr txBox="1"/>
          <p:nvPr/>
        </p:nvSpPr>
        <p:spPr>
          <a:xfrm>
            <a:off x="179512" y="260648"/>
            <a:ext cx="1080745" cy="369332"/>
          </a:xfrm>
          <a:prstGeom prst="rect">
            <a:avLst/>
          </a:prstGeom>
          <a:noFill/>
        </p:spPr>
        <p:txBody>
          <a:bodyPr wrap="none" rtlCol="0">
            <a:spAutoFit/>
          </a:bodyPr>
          <a:lstStyle/>
          <a:p>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Sintassi</a:t>
            </a:r>
            <a:endParaRPr lang="en-GB" b="1" dirty="0" smtClean="0">
              <a:solidFill>
                <a:srgbClr val="040AFC"/>
              </a:solidFill>
              <a:latin typeface="Times New Roman" pitchFamily="18" charset="0"/>
              <a:cs typeface="Times New Roman" pitchFamily="18" charset="0"/>
            </a:endParaRPr>
          </a:p>
        </p:txBody>
      </p:sp>
      <p:sp>
        <p:nvSpPr>
          <p:cNvPr id="5" name="TextBox 4"/>
          <p:cNvSpPr txBox="1"/>
          <p:nvPr/>
        </p:nvSpPr>
        <p:spPr>
          <a:xfrm>
            <a:off x="179512" y="548680"/>
            <a:ext cx="8949822" cy="646331"/>
          </a:xfrm>
          <a:prstGeom prst="rect">
            <a:avLst/>
          </a:prstGeom>
          <a:noFill/>
        </p:spPr>
        <p:txBody>
          <a:bodyPr wrap="none" rtlCol="0">
            <a:spAutoFit/>
          </a:bodyPr>
          <a:lstStyle/>
          <a:p>
            <a:r>
              <a:rPr lang="en-GB" dirty="0" err="1" smtClean="0">
                <a:latin typeface="Times New Roman" pitchFamily="18" charset="0"/>
                <a:cs typeface="Times New Roman" pitchFamily="18" charset="0"/>
              </a:rPr>
              <a:t>L’italiano</a:t>
            </a:r>
            <a:r>
              <a:rPr lang="en-GB" dirty="0" smtClean="0">
                <a:latin typeface="Times New Roman" pitchFamily="18" charset="0"/>
                <a:cs typeface="Times New Roman" pitchFamily="18" charset="0"/>
              </a:rPr>
              <a:t> </a:t>
            </a:r>
            <a:r>
              <a:rPr lang="en-GB" dirty="0" smtClean="0">
                <a:latin typeface="Times New Roman"/>
                <a:cs typeface="Times New Roman"/>
              </a:rPr>
              <a:t>è </a:t>
            </a:r>
            <a:r>
              <a:rPr lang="en-GB" dirty="0" err="1" smtClean="0">
                <a:latin typeface="Times New Roman"/>
                <a:cs typeface="Times New Roman"/>
              </a:rPr>
              <a:t>una</a:t>
            </a:r>
            <a:r>
              <a:rPr lang="en-GB" dirty="0" smtClean="0">
                <a:latin typeface="Times New Roman"/>
                <a:cs typeface="Times New Roman"/>
              </a:rPr>
              <a:t> lingua </a:t>
            </a:r>
            <a:r>
              <a:rPr lang="en-GB" b="1" dirty="0" smtClean="0">
                <a:solidFill>
                  <a:srgbClr val="FF0000"/>
                </a:solidFill>
                <a:latin typeface="Times New Roman"/>
                <a:cs typeface="Times New Roman"/>
              </a:rPr>
              <a:t>SVO</a:t>
            </a:r>
            <a:r>
              <a:rPr lang="en-GB" dirty="0" smtClean="0">
                <a:latin typeface="Times New Roman"/>
                <a:cs typeface="Times New Roman"/>
              </a:rPr>
              <a:t> (</a:t>
            </a:r>
            <a:r>
              <a:rPr lang="en-GB" dirty="0" err="1" smtClean="0">
                <a:latin typeface="Times New Roman"/>
                <a:cs typeface="Times New Roman"/>
              </a:rPr>
              <a:t>Soggetto-Verbo-Oggetto</a:t>
            </a:r>
            <a:r>
              <a:rPr lang="en-GB" dirty="0" smtClean="0">
                <a:latin typeface="Times New Roman"/>
                <a:cs typeface="Times New Roman"/>
              </a:rPr>
              <a:t>). Il Neo-standard è </a:t>
            </a:r>
            <a:r>
              <a:rPr lang="en-GB" dirty="0" err="1" smtClean="0">
                <a:latin typeface="Times New Roman"/>
                <a:cs typeface="Times New Roman"/>
              </a:rPr>
              <a:t>spesso</a:t>
            </a:r>
            <a:r>
              <a:rPr lang="en-GB" dirty="0" smtClean="0">
                <a:latin typeface="Times New Roman"/>
                <a:cs typeface="Times New Roman"/>
              </a:rPr>
              <a:t> </a:t>
            </a:r>
            <a:r>
              <a:rPr lang="en-GB" dirty="0" err="1" smtClean="0">
                <a:latin typeface="Times New Roman"/>
                <a:cs typeface="Times New Roman"/>
              </a:rPr>
              <a:t>caratterizzato</a:t>
            </a:r>
            <a:endParaRPr lang="en-GB" dirty="0" smtClean="0">
              <a:latin typeface="Times New Roman"/>
              <a:cs typeface="Times New Roman"/>
            </a:endParaRPr>
          </a:p>
          <a:p>
            <a:r>
              <a:rPr lang="en-GB" dirty="0" err="1" smtClean="0">
                <a:latin typeface="Times New Roman"/>
                <a:cs typeface="Times New Roman"/>
              </a:rPr>
              <a:t>da</a:t>
            </a:r>
            <a:r>
              <a:rPr lang="en-GB" dirty="0" smtClean="0">
                <a:latin typeface="Times New Roman"/>
                <a:cs typeface="Times New Roman"/>
              </a:rPr>
              <a:t> un </a:t>
            </a:r>
            <a:r>
              <a:rPr lang="en-GB" dirty="0" err="1" smtClean="0">
                <a:latin typeface="Times New Roman"/>
                <a:cs typeface="Times New Roman"/>
              </a:rPr>
              <a:t>ordine</a:t>
            </a:r>
            <a:r>
              <a:rPr lang="en-GB" dirty="0" smtClean="0">
                <a:latin typeface="Times New Roman"/>
                <a:cs typeface="Times New Roman"/>
              </a:rPr>
              <a:t> </a:t>
            </a:r>
            <a:r>
              <a:rPr lang="en-GB" b="1" dirty="0" err="1" smtClean="0">
                <a:latin typeface="Times New Roman"/>
                <a:cs typeface="Times New Roman"/>
              </a:rPr>
              <a:t>marcato</a:t>
            </a:r>
            <a:r>
              <a:rPr lang="en-GB" dirty="0" smtClean="0">
                <a:latin typeface="Times New Roman"/>
                <a:cs typeface="Times New Roman"/>
              </a:rPr>
              <a:t> </a:t>
            </a:r>
            <a:r>
              <a:rPr lang="en-GB" dirty="0" err="1" smtClean="0">
                <a:latin typeface="Times New Roman"/>
                <a:cs typeface="Times New Roman"/>
              </a:rPr>
              <a:t>dei</a:t>
            </a:r>
            <a:r>
              <a:rPr lang="en-GB" dirty="0" smtClean="0">
                <a:latin typeface="Times New Roman"/>
                <a:cs typeface="Times New Roman"/>
              </a:rPr>
              <a:t> </a:t>
            </a:r>
            <a:r>
              <a:rPr lang="en-GB" dirty="0" err="1" smtClean="0">
                <a:latin typeface="Times New Roman"/>
                <a:cs typeface="Times New Roman"/>
              </a:rPr>
              <a:t>costituenti</a:t>
            </a:r>
            <a:r>
              <a:rPr lang="en-GB" dirty="0" smtClean="0">
                <a:latin typeface="Times New Roman"/>
                <a:cs typeface="Times New Roman"/>
              </a:rPr>
              <a:t> (per </a:t>
            </a:r>
            <a:r>
              <a:rPr lang="en-GB" dirty="0" err="1" smtClean="0">
                <a:latin typeface="Times New Roman"/>
                <a:cs typeface="Times New Roman"/>
              </a:rPr>
              <a:t>scopi</a:t>
            </a:r>
            <a:r>
              <a:rPr lang="en-GB" dirty="0" smtClean="0">
                <a:latin typeface="Times New Roman"/>
                <a:cs typeface="Times New Roman"/>
              </a:rPr>
              <a:t> </a:t>
            </a:r>
            <a:r>
              <a:rPr lang="en-GB" dirty="0" err="1" smtClean="0">
                <a:latin typeface="Times New Roman"/>
                <a:cs typeface="Times New Roman"/>
              </a:rPr>
              <a:t>pragamtici</a:t>
            </a:r>
            <a:r>
              <a:rPr lang="en-GB" dirty="0" smtClean="0">
                <a:latin typeface="Times New Roman"/>
                <a:cs typeface="Times New Roman"/>
              </a:rPr>
              <a:t>, per </a:t>
            </a:r>
            <a:r>
              <a:rPr lang="en-GB" dirty="0" err="1" smtClean="0">
                <a:latin typeface="Times New Roman"/>
                <a:cs typeface="Times New Roman"/>
              </a:rPr>
              <a:t>es</a:t>
            </a:r>
            <a:r>
              <a:rPr lang="en-GB" dirty="0" smtClean="0">
                <a:latin typeface="Times New Roman"/>
                <a:cs typeface="Times New Roman"/>
              </a:rPr>
              <a:t>., </a:t>
            </a:r>
            <a:r>
              <a:rPr lang="en-GB" dirty="0" err="1" smtClean="0">
                <a:latin typeface="Times New Roman"/>
                <a:cs typeface="Times New Roman"/>
              </a:rPr>
              <a:t>enfasi</a:t>
            </a:r>
            <a:r>
              <a:rPr lang="en-GB" dirty="0" smtClean="0">
                <a:latin typeface="Times New Roman"/>
                <a:cs typeface="Times New Roman"/>
              </a:rPr>
              <a:t>)</a:t>
            </a:r>
            <a:endParaRPr lang="en-GB" dirty="0" smtClean="0">
              <a:latin typeface="Times New Roman" pitchFamily="18" charset="0"/>
              <a:cs typeface="Times New Roman" pitchFamily="18" charset="0"/>
            </a:endParaRPr>
          </a:p>
        </p:txBody>
      </p:sp>
      <p:sp>
        <p:nvSpPr>
          <p:cNvPr id="6" name="TextBox 5"/>
          <p:cNvSpPr txBox="1"/>
          <p:nvPr/>
        </p:nvSpPr>
        <p:spPr>
          <a:xfrm>
            <a:off x="179512" y="1268760"/>
            <a:ext cx="2377574"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Dislocazione</a:t>
            </a:r>
            <a:r>
              <a:rPr lang="en-GB" b="1" dirty="0" smtClean="0">
                <a:latin typeface="Times New Roman" pitchFamily="18" charset="0"/>
                <a:cs typeface="Times New Roman" pitchFamily="18" charset="0"/>
              </a:rPr>
              <a:t> a </a:t>
            </a:r>
            <a:r>
              <a:rPr lang="en-GB" b="1" dirty="0" err="1" smtClean="0">
                <a:latin typeface="Times New Roman" pitchFamily="18" charset="0"/>
                <a:cs typeface="Times New Roman" pitchFamily="18" charset="0"/>
              </a:rPr>
              <a:t>sinistra</a:t>
            </a:r>
            <a:endParaRPr lang="en-GB" b="1" dirty="0" smtClean="0">
              <a:latin typeface="Times New Roman" pitchFamily="18" charset="0"/>
              <a:cs typeface="Times New Roman" pitchFamily="18" charset="0"/>
            </a:endParaRPr>
          </a:p>
        </p:txBody>
      </p:sp>
      <p:sp>
        <p:nvSpPr>
          <p:cNvPr id="7" name="TextBox 6"/>
          <p:cNvSpPr txBox="1"/>
          <p:nvPr/>
        </p:nvSpPr>
        <p:spPr>
          <a:xfrm>
            <a:off x="251520" y="1628800"/>
            <a:ext cx="1968744" cy="369332"/>
          </a:xfrm>
          <a:prstGeom prst="rect">
            <a:avLst/>
          </a:prstGeom>
          <a:noFill/>
        </p:spPr>
        <p:txBody>
          <a:bodyPr wrap="none" rtlCol="0">
            <a:spAutoFit/>
          </a:bodyPr>
          <a:lstStyle/>
          <a:p>
            <a:r>
              <a:rPr lang="en-GB" sz="1400"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Topicalizzazione</a:t>
            </a:r>
            <a:endParaRPr lang="en-GB" dirty="0" smtClean="0">
              <a:latin typeface="Times New Roman" pitchFamily="18" charset="0"/>
              <a:cs typeface="Times New Roman" pitchFamily="18" charset="0"/>
            </a:endParaRPr>
          </a:p>
        </p:txBody>
      </p:sp>
      <p:sp>
        <p:nvSpPr>
          <p:cNvPr id="8" name="TextBox 7"/>
          <p:cNvSpPr txBox="1"/>
          <p:nvPr/>
        </p:nvSpPr>
        <p:spPr>
          <a:xfrm>
            <a:off x="539552" y="1916832"/>
            <a:ext cx="3963586" cy="646331"/>
          </a:xfrm>
          <a:prstGeom prst="rect">
            <a:avLst/>
          </a:prstGeom>
          <a:noFill/>
        </p:spPr>
        <p:txBody>
          <a:bodyPr wrap="none" rtlCol="0">
            <a:spAutoFit/>
          </a:bodyPr>
          <a:lstStyle/>
          <a:p>
            <a:r>
              <a:rPr lang="en-GB" dirty="0" smtClean="0">
                <a:latin typeface="Times New Roman" pitchFamily="18" charset="0"/>
                <a:cs typeface="Times New Roman" pitchFamily="18" charset="0"/>
              </a:rPr>
              <a:t>(35a) </a:t>
            </a:r>
            <a:r>
              <a:rPr lang="en-GB" b="1" dirty="0" err="1" smtClean="0">
                <a:solidFill>
                  <a:srgbClr val="040AFC"/>
                </a:solidFill>
                <a:latin typeface="Times New Roman" pitchFamily="18" charset="0"/>
                <a:cs typeface="Times New Roman" pitchFamily="18" charset="0"/>
              </a:rPr>
              <a:t>questo</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libro</a:t>
            </a:r>
            <a:r>
              <a:rPr lang="en-GB" dirty="0" smtClean="0">
                <a:latin typeface="Times New Roman" pitchFamily="18" charset="0"/>
                <a:cs typeface="Times New Roman" pitchFamily="18" charset="0"/>
              </a:rPr>
              <a:t> </a:t>
            </a:r>
            <a:r>
              <a:rPr lang="en-GB" b="1" u="sng" dirty="0" err="1" smtClean="0">
                <a:solidFill>
                  <a:srgbClr val="040AFC"/>
                </a:solidFill>
                <a:latin typeface="Times New Roman" pitchFamily="18" charset="0"/>
                <a:cs typeface="Times New Roman" pitchFamily="18" charset="0"/>
              </a:rPr>
              <a:t>l’</a:t>
            </a:r>
            <a:r>
              <a:rPr lang="en-GB" dirty="0" err="1" smtClean="0">
                <a:latin typeface="Times New Roman" pitchFamily="18" charset="0"/>
                <a:cs typeface="Times New Roman" pitchFamily="18" charset="0"/>
              </a:rPr>
              <a:t>ho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letto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tante</a:t>
            </a:r>
            <a:r>
              <a:rPr lang="en-GB" dirty="0" smtClean="0">
                <a:latin typeface="Times New Roman" pitchFamily="18" charset="0"/>
                <a:cs typeface="Times New Roman" pitchFamily="18" charset="0"/>
              </a:rPr>
              <a:t> volte</a:t>
            </a:r>
          </a:p>
          <a:p>
            <a:r>
              <a:rPr lang="en-GB" dirty="0" smtClean="0">
                <a:latin typeface="Times New Roman" pitchFamily="18" charset="0"/>
                <a:cs typeface="Times New Roman" pitchFamily="18" charset="0"/>
              </a:rPr>
              <a:t>(35b)</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i</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problemi</a:t>
            </a:r>
            <a:r>
              <a:rPr lang="en-GB" dirty="0" smtClean="0">
                <a:latin typeface="Times New Roman" pitchFamily="18" charset="0"/>
                <a:cs typeface="Times New Roman" pitchFamily="18" charset="0"/>
              </a:rPr>
              <a:t> </a:t>
            </a:r>
            <a:r>
              <a:rPr lang="en-GB" b="1" u="sng" dirty="0" err="1" smtClean="0">
                <a:solidFill>
                  <a:srgbClr val="040AFC"/>
                </a:solidFill>
                <a:latin typeface="Times New Roman" pitchFamily="18" charset="0"/>
                <a:cs typeface="Times New Roman" pitchFamily="18" charset="0"/>
              </a:rPr>
              <a:t>li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conosco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molto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bene</a:t>
            </a:r>
            <a:r>
              <a:rPr lang="en-GB" dirty="0" smtClean="0">
                <a:latin typeface="Times New Roman" pitchFamily="18" charset="0"/>
                <a:cs typeface="Times New Roman" pitchFamily="18" charset="0"/>
              </a:rPr>
              <a:t> </a:t>
            </a:r>
          </a:p>
        </p:txBody>
      </p:sp>
      <p:sp>
        <p:nvSpPr>
          <p:cNvPr id="9" name="TextBox 8"/>
          <p:cNvSpPr txBox="1"/>
          <p:nvPr/>
        </p:nvSpPr>
        <p:spPr>
          <a:xfrm>
            <a:off x="5076056" y="1916832"/>
            <a:ext cx="3136436" cy="646331"/>
          </a:xfrm>
          <a:prstGeom prst="rect">
            <a:avLst/>
          </a:prstGeom>
          <a:noFill/>
        </p:spPr>
        <p:txBody>
          <a:bodyPr wrap="none" rtlCol="0">
            <a:spAutoFit/>
          </a:bodyPr>
          <a:lstStyle/>
          <a:p>
            <a:r>
              <a:rPr lang="en-GB" dirty="0" smtClean="0">
                <a:latin typeface="Times New Roman" pitchFamily="18" charset="0"/>
                <a:cs typeface="Times New Roman" pitchFamily="18" charset="0"/>
              </a:rPr>
              <a:t>ho </a:t>
            </a:r>
            <a:r>
              <a:rPr lang="en-GB" dirty="0" err="1" smtClean="0">
                <a:latin typeface="Times New Roman" pitchFamily="18" charset="0"/>
                <a:cs typeface="Times New Roman" pitchFamily="18" charset="0"/>
              </a:rPr>
              <a:t>letto</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questo</a:t>
            </a:r>
            <a:r>
              <a:rPr lang="en-GB" b="1" dirty="0" smtClean="0">
                <a:solidFill>
                  <a:srgbClr val="FF0000"/>
                </a:solidFill>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libro</a:t>
            </a:r>
            <a:r>
              <a:rPr lang="en-GB" b="1" dirty="0" smtClean="0">
                <a:solidFill>
                  <a:srgbClr val="FF0000"/>
                </a:solidFill>
                <a:latin typeface="Times New Roman" pitchFamily="18" charset="0"/>
                <a:cs typeface="Times New Roman" pitchFamily="18" charset="0"/>
              </a:rPr>
              <a:t> </a:t>
            </a:r>
            <a:r>
              <a:rPr lang="en-GB" dirty="0" err="1" smtClean="0">
                <a:latin typeface="Times New Roman" pitchFamily="18" charset="0"/>
                <a:cs typeface="Times New Roman" pitchFamily="18" charset="0"/>
              </a:rPr>
              <a:t>tante</a:t>
            </a:r>
            <a:r>
              <a:rPr lang="en-GB" dirty="0" smtClean="0">
                <a:latin typeface="Times New Roman" pitchFamily="18" charset="0"/>
                <a:cs typeface="Times New Roman" pitchFamily="18" charset="0"/>
              </a:rPr>
              <a:t> volte</a:t>
            </a:r>
          </a:p>
          <a:p>
            <a:r>
              <a:rPr lang="en-GB" dirty="0" err="1" smtClean="0">
                <a:latin typeface="Times New Roman" pitchFamily="18" charset="0"/>
                <a:cs typeface="Times New Roman" pitchFamily="18" charset="0"/>
              </a:rPr>
              <a:t>conosco</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i</a:t>
            </a:r>
            <a:r>
              <a:rPr lang="en-GB" b="1" dirty="0" smtClean="0">
                <a:solidFill>
                  <a:srgbClr val="FF0000"/>
                </a:solidFill>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problemi</a:t>
            </a:r>
            <a:r>
              <a:rPr lang="en-GB" b="1" dirty="0" smtClean="0">
                <a:solidFill>
                  <a:srgbClr val="FF0000"/>
                </a:solidFill>
                <a:latin typeface="Times New Roman" pitchFamily="18" charset="0"/>
                <a:cs typeface="Times New Roman" pitchFamily="18" charset="0"/>
              </a:rPr>
              <a:t> </a:t>
            </a:r>
            <a:r>
              <a:rPr lang="en-GB" dirty="0" err="1" smtClean="0">
                <a:latin typeface="Times New Roman" pitchFamily="18" charset="0"/>
                <a:cs typeface="Times New Roman" pitchFamily="18" charset="0"/>
              </a:rPr>
              <a:t>molto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bene</a:t>
            </a:r>
            <a:endParaRPr lang="en-GB" dirty="0" smtClean="0">
              <a:latin typeface="Times New Roman" pitchFamily="18" charset="0"/>
              <a:cs typeface="Times New Roman" pitchFamily="18" charset="0"/>
            </a:endParaRPr>
          </a:p>
        </p:txBody>
      </p:sp>
      <p:sp>
        <p:nvSpPr>
          <p:cNvPr id="10" name="TextBox 9"/>
          <p:cNvSpPr txBox="1"/>
          <p:nvPr/>
        </p:nvSpPr>
        <p:spPr>
          <a:xfrm>
            <a:off x="179512" y="2636912"/>
            <a:ext cx="8993039" cy="646331"/>
          </a:xfrm>
          <a:prstGeom prst="rect">
            <a:avLst/>
          </a:prstGeom>
          <a:noFill/>
        </p:spPr>
        <p:txBody>
          <a:bodyPr wrap="none" rtlCol="0">
            <a:spAutoFit/>
          </a:bodyPr>
          <a:lstStyle/>
          <a:p>
            <a:r>
              <a:rPr lang="en-GB" dirty="0" smtClean="0">
                <a:latin typeface="Times New Roman" pitchFamily="18" charset="0"/>
                <a:cs typeface="Times New Roman" pitchFamily="18" charset="0"/>
              </a:rPr>
              <a:t>[La </a:t>
            </a:r>
            <a:r>
              <a:rPr lang="en-GB" dirty="0" err="1" smtClean="0">
                <a:latin typeface="Times New Roman" pitchFamily="18" charset="0"/>
                <a:cs typeface="Times New Roman" pitchFamily="18" charset="0"/>
              </a:rPr>
              <a:t>frase</a:t>
            </a:r>
            <a:r>
              <a:rPr lang="en-GB" dirty="0" smtClean="0">
                <a:latin typeface="Times New Roman" pitchFamily="18" charset="0"/>
                <a:cs typeface="Times New Roman" pitchFamily="18" charset="0"/>
              </a:rPr>
              <a:t> </a:t>
            </a:r>
            <a:r>
              <a:rPr lang="en-GB" dirty="0" smtClean="0">
                <a:latin typeface="Times New Roman"/>
                <a:cs typeface="Times New Roman"/>
              </a:rPr>
              <a:t>è </a:t>
            </a:r>
            <a:r>
              <a:rPr lang="en-GB" dirty="0" err="1" smtClean="0">
                <a:latin typeface="Times New Roman"/>
                <a:cs typeface="Times New Roman"/>
              </a:rPr>
              <a:t>caratterizzata</a:t>
            </a:r>
            <a:r>
              <a:rPr lang="en-GB" dirty="0" smtClean="0">
                <a:latin typeface="Times New Roman"/>
                <a:cs typeface="Times New Roman"/>
              </a:rPr>
              <a:t> </a:t>
            </a:r>
            <a:r>
              <a:rPr lang="en-GB" dirty="0" err="1" smtClean="0">
                <a:latin typeface="Times New Roman"/>
                <a:cs typeface="Times New Roman"/>
              </a:rPr>
              <a:t>da</a:t>
            </a:r>
            <a:r>
              <a:rPr lang="en-GB" dirty="0" smtClean="0">
                <a:latin typeface="Times New Roman"/>
                <a:cs typeface="Times New Roman"/>
              </a:rPr>
              <a:t> un </a:t>
            </a:r>
            <a:r>
              <a:rPr lang="en-GB" b="1" cap="small" dirty="0" smtClean="0">
                <a:solidFill>
                  <a:srgbClr val="0000FF"/>
                </a:solidFill>
                <a:latin typeface="Times New Roman" pitchFamily="18" charset="0"/>
                <a:cs typeface="Times New Roman" pitchFamily="18" charset="0"/>
              </a:rPr>
              <a:t>topic</a:t>
            </a:r>
            <a:r>
              <a:rPr lang="en-GB" dirty="0" smtClean="0">
                <a:latin typeface="Times New Roman" pitchFamily="18" charset="0"/>
                <a:cs typeface="Times New Roman" pitchFamily="18" charset="0"/>
              </a:rPr>
              <a:t> (</a:t>
            </a:r>
            <a:r>
              <a:rPr lang="en-GB" b="1" dirty="0" err="1" smtClean="0">
                <a:solidFill>
                  <a:srgbClr val="0000FF"/>
                </a:solidFill>
                <a:latin typeface="Times New Roman" pitchFamily="18" charset="0"/>
                <a:cs typeface="Times New Roman" pitchFamily="18" charset="0"/>
              </a:rPr>
              <a:t>tema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cio</a:t>
            </a:r>
            <a:r>
              <a:rPr lang="en-GB" dirty="0" err="1" smtClean="0">
                <a:latin typeface="Times New Roman"/>
                <a:cs typeface="Times New Roman"/>
              </a:rPr>
              <a:t>è</a:t>
            </a:r>
            <a:r>
              <a:rPr lang="en-GB" dirty="0" smtClean="0">
                <a:latin typeface="Times New Roman"/>
                <a:cs typeface="Times New Roman"/>
              </a:rPr>
              <a:t> </a:t>
            </a:r>
            <a:r>
              <a:rPr lang="en-GB" dirty="0" err="1" smtClean="0">
                <a:latin typeface="Times New Roman"/>
                <a:cs typeface="Times New Roman"/>
              </a:rPr>
              <a:t>l’elemento</a:t>
            </a:r>
            <a:r>
              <a:rPr lang="en-GB" dirty="0" smtClean="0">
                <a:latin typeface="Times New Roman"/>
                <a:cs typeface="Times New Roman"/>
              </a:rPr>
              <a:t> </a:t>
            </a:r>
            <a:r>
              <a:rPr lang="en-GB" dirty="0" err="1" smtClean="0">
                <a:latin typeface="Times New Roman"/>
                <a:cs typeface="Times New Roman"/>
              </a:rPr>
              <a:t>presupposto</a:t>
            </a:r>
            <a:r>
              <a:rPr lang="en-GB" dirty="0" smtClean="0">
                <a:latin typeface="Times New Roman"/>
                <a:cs typeface="Times New Roman"/>
              </a:rPr>
              <a:t>/</a:t>
            </a:r>
            <a:r>
              <a:rPr lang="en-GB" dirty="0" err="1" smtClean="0">
                <a:latin typeface="Times New Roman"/>
                <a:cs typeface="Times New Roman"/>
              </a:rPr>
              <a:t>dato</a:t>
            </a:r>
            <a:r>
              <a:rPr lang="en-GB" dirty="0" smtClean="0">
                <a:latin typeface="Times New Roman"/>
                <a:cs typeface="Times New Roman"/>
              </a:rPr>
              <a:t> </a:t>
            </a:r>
            <a:r>
              <a:rPr lang="en-GB" dirty="0" err="1" smtClean="0">
                <a:latin typeface="Times New Roman"/>
                <a:cs typeface="Times New Roman"/>
              </a:rPr>
              <a:t>su</a:t>
            </a:r>
            <a:r>
              <a:rPr lang="en-GB" dirty="0" smtClean="0">
                <a:latin typeface="Times New Roman"/>
                <a:cs typeface="Times New Roman"/>
              </a:rPr>
              <a:t> cui la </a:t>
            </a:r>
            <a:r>
              <a:rPr lang="en-GB" dirty="0" err="1" smtClean="0">
                <a:latin typeface="Times New Roman"/>
                <a:cs typeface="Times New Roman"/>
              </a:rPr>
              <a:t>frase</a:t>
            </a:r>
            <a:r>
              <a:rPr lang="en-GB" dirty="0" smtClean="0">
                <a:latin typeface="Times New Roman"/>
                <a:cs typeface="Times New Roman"/>
              </a:rPr>
              <a:t> </a:t>
            </a:r>
          </a:p>
          <a:p>
            <a:r>
              <a:rPr lang="en-GB" dirty="0" smtClean="0">
                <a:latin typeface="Times New Roman"/>
                <a:cs typeface="Times New Roman"/>
              </a:rPr>
              <a:t>verge</a:t>
            </a:r>
            <a:r>
              <a:rPr lang="en-GB" dirty="0" smtClean="0">
                <a:latin typeface="Times New Roman" pitchFamily="18" charset="0"/>
                <a:cs typeface="Times New Roman" pitchFamily="18" charset="0"/>
              </a:rPr>
              <a:t>, e un </a:t>
            </a:r>
            <a:r>
              <a:rPr lang="en-GB" b="1" cap="small" dirty="0" smtClean="0">
                <a:solidFill>
                  <a:srgbClr val="00602B"/>
                </a:solidFill>
                <a:latin typeface="Times New Roman" pitchFamily="18" charset="0"/>
                <a:cs typeface="Times New Roman" pitchFamily="18" charset="0"/>
              </a:rPr>
              <a:t>comment</a:t>
            </a:r>
            <a:r>
              <a:rPr lang="en-GB" b="1" cap="small" dirty="0" smtClean="0">
                <a:solidFill>
                  <a:srgbClr val="0000FF"/>
                </a:solidFill>
                <a:latin typeface="Times New Roman" pitchFamily="18" charset="0"/>
                <a:cs typeface="Times New Roman" pitchFamily="18" charset="0"/>
              </a:rPr>
              <a:t> </a:t>
            </a:r>
            <a:r>
              <a:rPr lang="en-GB" dirty="0" smtClean="0">
                <a:latin typeface="Times New Roman" pitchFamily="18" charset="0"/>
                <a:cs typeface="Times New Roman" pitchFamily="18" charset="0"/>
              </a:rPr>
              <a:t>(</a:t>
            </a:r>
            <a:r>
              <a:rPr lang="en-GB" b="1" dirty="0" err="1" smtClean="0">
                <a:solidFill>
                  <a:srgbClr val="00602B"/>
                </a:solidFill>
                <a:latin typeface="Times New Roman" pitchFamily="18" charset="0"/>
                <a:cs typeface="Times New Roman" pitchFamily="18" charset="0"/>
              </a:rPr>
              <a:t>rema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cio</a:t>
            </a:r>
            <a:r>
              <a:rPr lang="en-GB" dirty="0" err="1" smtClean="0">
                <a:latin typeface="Times New Roman"/>
                <a:cs typeface="Times New Roman"/>
              </a:rPr>
              <a:t>è</a:t>
            </a:r>
            <a:r>
              <a:rPr lang="en-GB" dirty="0" smtClean="0">
                <a:latin typeface="Times New Roman"/>
                <a:cs typeface="Times New Roman"/>
              </a:rPr>
              <a:t> </a:t>
            </a:r>
            <a:r>
              <a:rPr lang="en-GB" dirty="0" err="1" smtClean="0">
                <a:latin typeface="Times New Roman"/>
                <a:cs typeface="Times New Roman"/>
              </a:rPr>
              <a:t>l’informazione</a:t>
            </a:r>
            <a:r>
              <a:rPr lang="en-GB" dirty="0" smtClean="0">
                <a:latin typeface="Times New Roman"/>
                <a:cs typeface="Times New Roman"/>
              </a:rPr>
              <a:t> </a:t>
            </a:r>
            <a:r>
              <a:rPr lang="en-GB" dirty="0" err="1" smtClean="0">
                <a:latin typeface="Times New Roman"/>
                <a:cs typeface="Times New Roman"/>
              </a:rPr>
              <a:t>nuova</a:t>
            </a:r>
            <a:r>
              <a:rPr lang="en-GB" dirty="0" smtClean="0">
                <a:latin typeface="Times New Roman"/>
                <a:cs typeface="Times New Roman"/>
              </a:rPr>
              <a:t> a </a:t>
            </a:r>
            <a:r>
              <a:rPr lang="en-GB" dirty="0" err="1" smtClean="0">
                <a:latin typeface="Times New Roman"/>
                <a:cs typeface="Times New Roman"/>
              </a:rPr>
              <a:t>proposito</a:t>
            </a:r>
            <a:r>
              <a:rPr lang="en-GB" dirty="0" smtClean="0">
                <a:latin typeface="Times New Roman"/>
                <a:cs typeface="Times New Roman"/>
              </a:rPr>
              <a:t> del topic (</a:t>
            </a:r>
            <a:r>
              <a:rPr lang="en-GB" dirty="0" err="1" smtClean="0">
                <a:latin typeface="Times New Roman"/>
                <a:cs typeface="Times New Roman"/>
              </a:rPr>
              <a:t>predicato</a:t>
            </a:r>
            <a:r>
              <a:rPr lang="en-GB" dirty="0" smtClean="0">
                <a:latin typeface="Times New Roman"/>
                <a:cs typeface="Times New Roman"/>
              </a:rPr>
              <a:t>).</a:t>
            </a:r>
            <a:endParaRPr lang="en-GB" dirty="0" smtClean="0">
              <a:latin typeface="Times New Roman" pitchFamily="18" charset="0"/>
              <a:cs typeface="Times New Roman" pitchFamily="18" charset="0"/>
            </a:endParaRPr>
          </a:p>
        </p:txBody>
      </p:sp>
      <p:sp>
        <p:nvSpPr>
          <p:cNvPr id="11" name="TextBox 10"/>
          <p:cNvSpPr txBox="1"/>
          <p:nvPr/>
        </p:nvSpPr>
        <p:spPr>
          <a:xfrm>
            <a:off x="323528" y="3284984"/>
            <a:ext cx="2257990" cy="369332"/>
          </a:xfrm>
          <a:prstGeom prst="rect">
            <a:avLst/>
          </a:prstGeom>
          <a:noFill/>
        </p:spPr>
        <p:txBody>
          <a:bodyPr wrap="none" rtlCol="0">
            <a:spAutoFit/>
          </a:bodyPr>
          <a:lstStyle/>
          <a:p>
            <a:r>
              <a:rPr lang="en-GB" b="1" dirty="0" smtClean="0">
                <a:solidFill>
                  <a:srgbClr val="040AFC"/>
                </a:solidFill>
                <a:latin typeface="Times New Roman" pitchFamily="18" charset="0"/>
                <a:cs typeface="Times New Roman" pitchFamily="18" charset="0"/>
              </a:rPr>
              <a:t>Marco</a:t>
            </a:r>
            <a:r>
              <a:rPr lang="en-GB"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conosce</a:t>
            </a:r>
            <a:r>
              <a:rPr lang="en-GB" b="1" dirty="0" smtClean="0">
                <a:latin typeface="Times New Roman" pitchFamily="18" charset="0"/>
                <a:cs typeface="Times New Roman" pitchFamily="18" charset="0"/>
              </a:rPr>
              <a:t> Paolo</a:t>
            </a:r>
          </a:p>
        </p:txBody>
      </p:sp>
      <p:sp>
        <p:nvSpPr>
          <p:cNvPr id="12" name="TextBox 11"/>
          <p:cNvSpPr txBox="1"/>
          <p:nvPr/>
        </p:nvSpPr>
        <p:spPr>
          <a:xfrm>
            <a:off x="395536" y="3645024"/>
            <a:ext cx="702693" cy="338554"/>
          </a:xfrm>
          <a:prstGeom prst="rect">
            <a:avLst/>
          </a:prstGeom>
          <a:noFill/>
        </p:spPr>
        <p:txBody>
          <a:bodyPr wrap="none" rtlCol="0">
            <a:spAutoFit/>
          </a:bodyPr>
          <a:lstStyle/>
          <a:p>
            <a:r>
              <a:rPr lang="en-GB" sz="1600" b="1" cap="small" dirty="0" smtClean="0">
                <a:solidFill>
                  <a:srgbClr val="040AFC"/>
                </a:solidFill>
                <a:latin typeface="Times New Roman" pitchFamily="18" charset="0"/>
                <a:cs typeface="Times New Roman" pitchFamily="18" charset="0"/>
              </a:rPr>
              <a:t>topic</a:t>
            </a:r>
          </a:p>
        </p:txBody>
      </p:sp>
      <p:sp>
        <p:nvSpPr>
          <p:cNvPr id="13" name="TextBox 12"/>
          <p:cNvSpPr txBox="1"/>
          <p:nvPr/>
        </p:nvSpPr>
        <p:spPr>
          <a:xfrm>
            <a:off x="1187624" y="3645024"/>
            <a:ext cx="1079142" cy="338554"/>
          </a:xfrm>
          <a:prstGeom prst="rect">
            <a:avLst/>
          </a:prstGeom>
          <a:noFill/>
        </p:spPr>
        <p:txBody>
          <a:bodyPr wrap="none" rtlCol="0">
            <a:spAutoFit/>
          </a:bodyPr>
          <a:lstStyle/>
          <a:p>
            <a:r>
              <a:rPr lang="en-GB" sz="1600" b="1" cap="small" dirty="0" smtClean="0">
                <a:solidFill>
                  <a:srgbClr val="00602B"/>
                </a:solidFill>
                <a:latin typeface="Times New Roman" pitchFamily="18" charset="0"/>
                <a:cs typeface="Times New Roman" pitchFamily="18" charset="0"/>
              </a:rPr>
              <a:t>comment</a:t>
            </a:r>
          </a:p>
        </p:txBody>
      </p:sp>
      <p:sp>
        <p:nvSpPr>
          <p:cNvPr id="14" name="TextBox 13"/>
          <p:cNvSpPr txBox="1"/>
          <p:nvPr/>
        </p:nvSpPr>
        <p:spPr>
          <a:xfrm>
            <a:off x="4427984" y="3284984"/>
            <a:ext cx="2552943" cy="369332"/>
          </a:xfrm>
          <a:prstGeom prst="rect">
            <a:avLst/>
          </a:prstGeom>
          <a:noFill/>
        </p:spPr>
        <p:txBody>
          <a:bodyPr wrap="none" rtlCol="0">
            <a:spAutoFit/>
          </a:bodyPr>
          <a:lstStyle/>
          <a:p>
            <a:r>
              <a:rPr lang="en-GB" b="1" dirty="0" smtClean="0">
                <a:solidFill>
                  <a:srgbClr val="040AFC"/>
                </a:solidFill>
                <a:latin typeface="Times New Roman" pitchFamily="18" charset="0"/>
                <a:cs typeface="Times New Roman" pitchFamily="18" charset="0"/>
              </a:rPr>
              <a:t>Paolo</a:t>
            </a:r>
            <a:r>
              <a:rPr lang="en-GB" dirty="0" smtClean="0">
                <a:latin typeface="Times New Roman" pitchFamily="18" charset="0"/>
                <a:cs typeface="Times New Roman" pitchFamily="18" charset="0"/>
              </a:rPr>
              <a:t>, </a:t>
            </a:r>
            <a:r>
              <a:rPr lang="en-GB" b="1" u="sng" dirty="0" smtClean="0">
                <a:solidFill>
                  <a:srgbClr val="040AFC"/>
                </a:solidFill>
                <a:latin typeface="Times New Roman" pitchFamily="18" charset="0"/>
                <a:cs typeface="Times New Roman" pitchFamily="18" charset="0"/>
              </a:rPr>
              <a:t>lo</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conosce</a:t>
            </a:r>
            <a:r>
              <a:rPr lang="en-GB" b="1" dirty="0" smtClean="0">
                <a:latin typeface="Times New Roman" pitchFamily="18" charset="0"/>
                <a:cs typeface="Times New Roman" pitchFamily="18" charset="0"/>
              </a:rPr>
              <a:t> Marco</a:t>
            </a:r>
          </a:p>
        </p:txBody>
      </p:sp>
      <p:sp>
        <p:nvSpPr>
          <p:cNvPr id="17" name="Right Arrow 16"/>
          <p:cNvSpPr/>
          <p:nvPr/>
        </p:nvSpPr>
        <p:spPr>
          <a:xfrm>
            <a:off x="2627784" y="3284984"/>
            <a:ext cx="1728192" cy="484632"/>
          </a:xfrm>
          <a:prstGeom prst="rightArrow">
            <a:avLst/>
          </a:prstGeom>
          <a:solidFill>
            <a:schemeClr val="bg1"/>
          </a:solidFill>
          <a:ln>
            <a:solidFill>
              <a:srgbClr val="040A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err="1" smtClean="0">
                <a:solidFill>
                  <a:schemeClr val="tx1"/>
                </a:solidFill>
              </a:rPr>
              <a:t>topicalizzazione</a:t>
            </a:r>
            <a:endParaRPr lang="en-GB" sz="1600" dirty="0">
              <a:solidFill>
                <a:schemeClr val="tx1"/>
              </a:solidFill>
            </a:endParaRPr>
          </a:p>
        </p:txBody>
      </p:sp>
      <p:sp>
        <p:nvSpPr>
          <p:cNvPr id="18" name="TextBox 17"/>
          <p:cNvSpPr txBox="1"/>
          <p:nvPr/>
        </p:nvSpPr>
        <p:spPr>
          <a:xfrm>
            <a:off x="2555776" y="3789040"/>
            <a:ext cx="814647" cy="338554"/>
          </a:xfrm>
          <a:prstGeom prst="rect">
            <a:avLst/>
          </a:prstGeom>
          <a:noFill/>
        </p:spPr>
        <p:txBody>
          <a:bodyPr wrap="none" rtlCol="0">
            <a:spAutoFit/>
          </a:bodyPr>
          <a:lstStyle/>
          <a:p>
            <a:r>
              <a:rPr lang="en-GB" sz="1600" dirty="0" smtClean="0">
                <a:latin typeface="Times New Roman" pitchFamily="18" charset="0"/>
                <a:cs typeface="Times New Roman" pitchFamily="18" charset="0"/>
              </a:rPr>
              <a:t>(</a:t>
            </a:r>
            <a:r>
              <a:rPr lang="en-GB" sz="1600" dirty="0" err="1" smtClean="0">
                <a:latin typeface="Times New Roman" pitchFamily="18" charset="0"/>
                <a:cs typeface="Times New Roman" pitchFamily="18" charset="0"/>
              </a:rPr>
              <a:t>enfasi</a:t>
            </a:r>
            <a:r>
              <a:rPr lang="en-GB" sz="1600" dirty="0" smtClean="0">
                <a:latin typeface="Times New Roman" pitchFamily="18" charset="0"/>
                <a:cs typeface="Times New Roman" pitchFamily="18" charset="0"/>
              </a:rPr>
              <a:t>)</a:t>
            </a:r>
          </a:p>
        </p:txBody>
      </p:sp>
      <p:sp>
        <p:nvSpPr>
          <p:cNvPr id="19" name="TextBox 18"/>
          <p:cNvSpPr txBox="1"/>
          <p:nvPr/>
        </p:nvSpPr>
        <p:spPr>
          <a:xfrm>
            <a:off x="4427984" y="3861048"/>
            <a:ext cx="4031873" cy="646331"/>
          </a:xfrm>
          <a:prstGeom prst="rect">
            <a:avLst/>
          </a:prstGeom>
          <a:noFill/>
          <a:ln>
            <a:solidFill>
              <a:srgbClr val="FF0000"/>
            </a:solidFill>
          </a:ln>
        </p:spPr>
        <p:txBody>
          <a:bodyPr wrap="none" rtlCol="0">
            <a:spAutoFit/>
          </a:bodyPr>
          <a:lstStyle/>
          <a:p>
            <a:r>
              <a:rPr lang="en-GB" dirty="0" smtClean="0">
                <a:latin typeface="Times New Roman" pitchFamily="18" charset="0"/>
                <a:cs typeface="Times New Roman" pitchFamily="18" charset="0"/>
              </a:rPr>
              <a:t>Nota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la </a:t>
            </a:r>
            <a:r>
              <a:rPr lang="en-GB" dirty="0" err="1" smtClean="0">
                <a:latin typeface="Times New Roman" pitchFamily="18" charset="0"/>
                <a:cs typeface="Times New Roman" pitchFamily="18" charset="0"/>
              </a:rPr>
              <a:t>topicalizzazione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necessita</a:t>
            </a:r>
            <a:r>
              <a:rPr lang="en-GB" dirty="0" smtClean="0">
                <a:latin typeface="Times New Roman" pitchFamily="18" charset="0"/>
                <a:cs typeface="Times New Roman" pitchFamily="18" charset="0"/>
              </a:rPr>
              <a:t> un</a:t>
            </a:r>
          </a:p>
          <a:p>
            <a:r>
              <a:rPr lang="en-GB" b="1" u="sng" dirty="0" err="1" smtClean="0">
                <a:solidFill>
                  <a:srgbClr val="040AFC"/>
                </a:solidFill>
                <a:latin typeface="Times New Roman" pitchFamily="18" charset="0"/>
                <a:cs typeface="Times New Roman" pitchFamily="18" charset="0"/>
              </a:rPr>
              <a:t>clitico</a:t>
            </a:r>
            <a:r>
              <a:rPr lang="en-GB" b="1" u="sng" dirty="0" smtClean="0">
                <a:solidFill>
                  <a:srgbClr val="040AFC"/>
                </a:solidFill>
                <a:latin typeface="Times New Roman" pitchFamily="18" charset="0"/>
                <a:cs typeface="Times New Roman" pitchFamily="18" charset="0"/>
              </a:rPr>
              <a:t> </a:t>
            </a:r>
            <a:r>
              <a:rPr lang="en-GB" b="1" u="sng" dirty="0" err="1" smtClean="0">
                <a:solidFill>
                  <a:srgbClr val="040AFC"/>
                </a:solidFill>
                <a:latin typeface="Times New Roman" pitchFamily="18" charset="0"/>
                <a:cs typeface="Times New Roman" pitchFamily="18" charset="0"/>
              </a:rPr>
              <a:t>anaforico</a:t>
            </a:r>
            <a:r>
              <a:rPr lang="en-GB" b="1" u="sng" dirty="0" smtClean="0">
                <a:solidFill>
                  <a:srgbClr val="040AFC"/>
                </a:solidFill>
                <a:latin typeface="Times New Roman" pitchFamily="18" charset="0"/>
                <a:cs typeface="Times New Roman" pitchFamily="18" charset="0"/>
              </a:rPr>
              <a:t> </a:t>
            </a:r>
            <a:r>
              <a:rPr lang="en-GB" b="1" u="sng" dirty="0" err="1" smtClean="0">
                <a:solidFill>
                  <a:srgbClr val="040AFC"/>
                </a:solidFill>
                <a:latin typeface="Times New Roman" pitchFamily="18" charset="0"/>
                <a:cs typeface="Times New Roman" pitchFamily="18" charset="0"/>
              </a:rPr>
              <a:t>di</a:t>
            </a:r>
            <a:r>
              <a:rPr lang="en-GB" b="1" u="sng" dirty="0" smtClean="0">
                <a:solidFill>
                  <a:srgbClr val="040AFC"/>
                </a:solidFill>
                <a:latin typeface="Times New Roman" pitchFamily="18" charset="0"/>
                <a:cs typeface="Times New Roman" pitchFamily="18" charset="0"/>
              </a:rPr>
              <a:t> </a:t>
            </a:r>
            <a:r>
              <a:rPr lang="en-GB" b="1" u="sng" dirty="0" err="1" smtClean="0">
                <a:solidFill>
                  <a:srgbClr val="040AFC"/>
                </a:solidFill>
                <a:latin typeface="Times New Roman" pitchFamily="18" charset="0"/>
                <a:cs typeface="Times New Roman" pitchFamily="18" charset="0"/>
              </a:rPr>
              <a:t>ripresa</a:t>
            </a:r>
            <a:endParaRPr lang="en-GB" b="1" u="sng" dirty="0" smtClean="0">
              <a:solidFill>
                <a:srgbClr val="040AFC"/>
              </a:solidFill>
              <a:latin typeface="Times New Roman" pitchFamily="18" charset="0"/>
              <a:cs typeface="Times New Roman" pitchFamily="18" charset="0"/>
            </a:endParaRPr>
          </a:p>
        </p:txBody>
      </p:sp>
      <p:cxnSp>
        <p:nvCxnSpPr>
          <p:cNvPr id="21" name="Straight Arrow Connector 20"/>
          <p:cNvCxnSpPr/>
          <p:nvPr/>
        </p:nvCxnSpPr>
        <p:spPr>
          <a:xfrm flipV="1">
            <a:off x="5292080" y="3645024"/>
            <a:ext cx="0" cy="21602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51520" y="4365104"/>
            <a:ext cx="2478564" cy="369332"/>
          </a:xfrm>
          <a:prstGeom prst="rect">
            <a:avLst/>
          </a:prstGeom>
          <a:noFill/>
        </p:spPr>
        <p:txBody>
          <a:bodyPr wrap="none" rtlCol="0">
            <a:spAutoFit/>
          </a:bodyPr>
          <a:lstStyle/>
          <a:p>
            <a:r>
              <a:rPr lang="en-GB" sz="1400"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Struttura</a:t>
            </a:r>
            <a:r>
              <a:rPr lang="en-GB" dirty="0" smtClean="0">
                <a:latin typeface="Times New Roman" pitchFamily="18" charset="0"/>
                <a:cs typeface="Times New Roman" pitchFamily="18" charset="0"/>
              </a:rPr>
              <a:t> a </a:t>
            </a:r>
            <a:r>
              <a:rPr lang="en-GB" dirty="0" err="1" smtClean="0">
                <a:latin typeface="Times New Roman" pitchFamily="18" charset="0"/>
                <a:cs typeface="Times New Roman" pitchFamily="18" charset="0"/>
              </a:rPr>
              <a:t>tema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libero</a:t>
            </a:r>
            <a:endParaRPr lang="en-GB" dirty="0" smtClean="0">
              <a:latin typeface="Times New Roman" pitchFamily="18" charset="0"/>
              <a:cs typeface="Times New Roman" pitchFamily="18" charset="0"/>
            </a:endParaRPr>
          </a:p>
        </p:txBody>
      </p:sp>
      <p:sp>
        <p:nvSpPr>
          <p:cNvPr id="23" name="TextBox 22"/>
          <p:cNvSpPr txBox="1"/>
          <p:nvPr/>
        </p:nvSpPr>
        <p:spPr>
          <a:xfrm>
            <a:off x="539552" y="4653136"/>
            <a:ext cx="4320413" cy="646331"/>
          </a:xfrm>
          <a:prstGeom prst="rect">
            <a:avLst/>
          </a:prstGeom>
          <a:noFill/>
        </p:spPr>
        <p:txBody>
          <a:bodyPr wrap="none" rtlCol="0">
            <a:spAutoFit/>
          </a:bodyPr>
          <a:lstStyle/>
          <a:p>
            <a:r>
              <a:rPr lang="en-GB" dirty="0" smtClean="0">
                <a:latin typeface="Times New Roman" pitchFamily="18" charset="0"/>
                <a:cs typeface="Times New Roman" pitchFamily="18" charset="0"/>
              </a:rPr>
              <a:t>(36a) </a:t>
            </a:r>
            <a:r>
              <a:rPr lang="en-GB" b="1" dirty="0" smtClean="0">
                <a:solidFill>
                  <a:srgbClr val="040AFC"/>
                </a:solidFill>
                <a:latin typeface="Times New Roman" pitchFamily="18" charset="0"/>
                <a:cs typeface="Times New Roman" pitchFamily="18" charset="0"/>
              </a:rPr>
              <a:t>la </a:t>
            </a:r>
            <a:r>
              <a:rPr lang="en-GB" b="1" dirty="0" err="1" smtClean="0">
                <a:solidFill>
                  <a:srgbClr val="040AFC"/>
                </a:solidFill>
                <a:latin typeface="Times New Roman" pitchFamily="18" charset="0"/>
                <a:cs typeface="Times New Roman" pitchFamily="18" charset="0"/>
              </a:rPr>
              <a:t>risposta</a:t>
            </a:r>
            <a:r>
              <a:rPr lang="en-GB" dirty="0" smtClean="0">
                <a:latin typeface="Times New Roman" pitchFamily="18" charset="0"/>
                <a:cs typeface="Times New Roman" pitchFamily="18" charset="0"/>
              </a:rPr>
              <a:t>,</a:t>
            </a:r>
            <a:r>
              <a:rPr lang="en-GB" b="1" dirty="0" smtClean="0">
                <a:solidFill>
                  <a:srgbClr val="040AFC"/>
                </a:solidFill>
                <a:latin typeface="Times New Roman" pitchFamily="18" charset="0"/>
                <a:cs typeface="Times New Roman" pitchFamily="18" charset="0"/>
              </a:rPr>
              <a:t> </a:t>
            </a:r>
            <a:r>
              <a:rPr lang="en-GB" dirty="0" err="1" smtClean="0">
                <a:latin typeface="Times New Roman" pitchFamily="18" charset="0"/>
                <a:cs typeface="Times New Roman" pitchFamily="18" charset="0"/>
              </a:rPr>
              <a:t>dobbiamo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aspettare</a:t>
            </a:r>
            <a:r>
              <a:rPr lang="en-GB" dirty="0" smtClean="0">
                <a:latin typeface="Times New Roman" pitchFamily="18" charset="0"/>
                <a:cs typeface="Times New Roman" pitchFamily="18" charset="0"/>
              </a:rPr>
              <a:t> un </a:t>
            </a:r>
            <a:r>
              <a:rPr lang="en-GB" dirty="0" err="1" smtClean="0">
                <a:latin typeface="Times New Roman" pitchFamily="18" charset="0"/>
                <a:cs typeface="Times New Roman" pitchFamily="18" charset="0"/>
              </a:rPr>
              <a:t>po</a:t>
            </a:r>
            <a:r>
              <a:rPr lang="en-GB" dirty="0" smtClean="0">
                <a:latin typeface="Times New Roman" pitchFamily="18" charset="0"/>
                <a:cs typeface="Times New Roman" pitchFamily="18" charset="0"/>
              </a:rPr>
              <a:t>’</a:t>
            </a:r>
          </a:p>
          <a:p>
            <a:r>
              <a:rPr lang="en-GB" dirty="0" smtClean="0">
                <a:latin typeface="Times New Roman" pitchFamily="18" charset="0"/>
                <a:cs typeface="Times New Roman" pitchFamily="18" charset="0"/>
              </a:rPr>
              <a:t>(36b) </a:t>
            </a:r>
            <a:r>
              <a:rPr lang="en-GB" b="1" dirty="0" err="1" smtClean="0">
                <a:solidFill>
                  <a:srgbClr val="040AFC"/>
                </a:solidFill>
                <a:latin typeface="Times New Roman" pitchFamily="18" charset="0"/>
                <a:cs typeface="Times New Roman" pitchFamily="18" charset="0"/>
              </a:rPr>
              <a:t>il</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viaggio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siamo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partiti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ieri</a:t>
            </a:r>
            <a:endParaRPr lang="en-GB" dirty="0" smtClean="0">
              <a:latin typeface="Times New Roman" pitchFamily="18" charset="0"/>
              <a:cs typeface="Times New Roman" pitchFamily="18" charset="0"/>
            </a:endParaRPr>
          </a:p>
        </p:txBody>
      </p:sp>
      <p:sp>
        <p:nvSpPr>
          <p:cNvPr id="24" name="TextBox 23"/>
          <p:cNvSpPr txBox="1"/>
          <p:nvPr/>
        </p:nvSpPr>
        <p:spPr>
          <a:xfrm>
            <a:off x="5076056" y="4653136"/>
            <a:ext cx="3730508" cy="646331"/>
          </a:xfrm>
          <a:prstGeom prst="rect">
            <a:avLst/>
          </a:prstGeom>
          <a:noFill/>
          <a:ln>
            <a:solidFill>
              <a:srgbClr val="FF0000"/>
            </a:solidFill>
          </a:ln>
        </p:spPr>
        <p:txBody>
          <a:bodyPr wrap="none" rtlCol="0">
            <a:spAutoFit/>
          </a:bodyPr>
          <a:lstStyle/>
          <a:p>
            <a:r>
              <a:rPr lang="en-GB" dirty="0" smtClean="0">
                <a:latin typeface="Times New Roman" pitchFamily="18" charset="0"/>
                <a:cs typeface="Times New Roman" pitchFamily="18" charset="0"/>
              </a:rPr>
              <a:t>Nota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le </a:t>
            </a:r>
            <a:r>
              <a:rPr lang="en-GB" dirty="0" err="1" smtClean="0">
                <a:latin typeface="Times New Roman" pitchFamily="18" charset="0"/>
                <a:cs typeface="Times New Roman" pitchFamily="18" charset="0"/>
              </a:rPr>
              <a:t>strutture</a:t>
            </a:r>
            <a:r>
              <a:rPr lang="en-GB" dirty="0" smtClean="0">
                <a:latin typeface="Times New Roman" pitchFamily="18" charset="0"/>
                <a:cs typeface="Times New Roman" pitchFamily="18" charset="0"/>
              </a:rPr>
              <a:t> a </a:t>
            </a:r>
            <a:r>
              <a:rPr lang="en-GB" dirty="0" err="1" smtClean="0">
                <a:latin typeface="Times New Roman" pitchFamily="18" charset="0"/>
                <a:cs typeface="Times New Roman" pitchFamily="18" charset="0"/>
              </a:rPr>
              <a:t>tema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libero</a:t>
            </a:r>
            <a:r>
              <a:rPr lang="en-GB" dirty="0" smtClean="0">
                <a:latin typeface="Times New Roman" pitchFamily="18" charset="0"/>
                <a:cs typeface="Times New Roman" pitchFamily="18" charset="0"/>
              </a:rPr>
              <a:t> non</a:t>
            </a:r>
          </a:p>
          <a:p>
            <a:r>
              <a:rPr lang="en-GB" dirty="0" err="1" smtClean="0">
                <a:latin typeface="Times New Roman" pitchFamily="18" charset="0"/>
                <a:cs typeface="Times New Roman" pitchFamily="18" charset="0"/>
              </a:rPr>
              <a:t>hanno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bisgno</a:t>
            </a:r>
            <a:r>
              <a:rPr lang="en-GB" dirty="0" smtClean="0">
                <a:latin typeface="Times New Roman" pitchFamily="18" charset="0"/>
                <a:cs typeface="Times New Roman" pitchFamily="18" charset="0"/>
              </a:rPr>
              <a:t> del </a:t>
            </a:r>
            <a:r>
              <a:rPr lang="en-GB" dirty="0" err="1" smtClean="0">
                <a:latin typeface="Times New Roman" pitchFamily="18" charset="0"/>
                <a:cs typeface="Times New Roman" pitchFamily="18" charset="0"/>
              </a:rPr>
              <a:t>clitico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ripresa</a:t>
            </a:r>
            <a:endParaRPr lang="en-GB" dirty="0" smtClean="0">
              <a:latin typeface="Times New Roman" pitchFamily="18" charset="0"/>
              <a:cs typeface="Times New Roman" pitchFamily="18" charset="0"/>
            </a:endParaRPr>
          </a:p>
        </p:txBody>
      </p:sp>
      <p:sp>
        <p:nvSpPr>
          <p:cNvPr id="25" name="TextBox 24"/>
          <p:cNvSpPr txBox="1"/>
          <p:nvPr/>
        </p:nvSpPr>
        <p:spPr>
          <a:xfrm>
            <a:off x="179512" y="5373216"/>
            <a:ext cx="2262158"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Dislocazione</a:t>
            </a:r>
            <a:r>
              <a:rPr lang="en-GB" b="1" dirty="0" smtClean="0">
                <a:latin typeface="Times New Roman" pitchFamily="18" charset="0"/>
                <a:cs typeface="Times New Roman" pitchFamily="18" charset="0"/>
              </a:rPr>
              <a:t> a </a:t>
            </a:r>
            <a:r>
              <a:rPr lang="en-GB" b="1" dirty="0" err="1" smtClean="0">
                <a:latin typeface="Times New Roman" pitchFamily="18" charset="0"/>
                <a:cs typeface="Times New Roman" pitchFamily="18" charset="0"/>
              </a:rPr>
              <a:t>destra</a:t>
            </a:r>
            <a:endParaRPr lang="en-GB" b="1" dirty="0" smtClean="0">
              <a:latin typeface="Times New Roman" pitchFamily="18" charset="0"/>
              <a:cs typeface="Times New Roman" pitchFamily="18" charset="0"/>
            </a:endParaRPr>
          </a:p>
        </p:txBody>
      </p:sp>
      <p:sp>
        <p:nvSpPr>
          <p:cNvPr id="26" name="TextBox 25"/>
          <p:cNvSpPr txBox="1"/>
          <p:nvPr/>
        </p:nvSpPr>
        <p:spPr>
          <a:xfrm>
            <a:off x="539552" y="5661248"/>
            <a:ext cx="3358612" cy="646331"/>
          </a:xfrm>
          <a:prstGeom prst="rect">
            <a:avLst/>
          </a:prstGeom>
          <a:noFill/>
        </p:spPr>
        <p:txBody>
          <a:bodyPr wrap="none" rtlCol="0">
            <a:spAutoFit/>
          </a:bodyPr>
          <a:lstStyle/>
          <a:p>
            <a:r>
              <a:rPr lang="en-GB" dirty="0" smtClean="0">
                <a:latin typeface="Times New Roman" pitchFamily="18" charset="0"/>
                <a:cs typeface="Times New Roman" pitchFamily="18" charset="0"/>
              </a:rPr>
              <a:t>(37a) </a:t>
            </a:r>
            <a:r>
              <a:rPr lang="en-GB" b="1" u="sng" dirty="0" smtClean="0">
                <a:solidFill>
                  <a:srgbClr val="040AFC"/>
                </a:solidFill>
                <a:latin typeface="Times New Roman" pitchFamily="18" charset="0"/>
                <a:cs typeface="Times New Roman" pitchFamily="18" charset="0"/>
              </a:rPr>
              <a:t>lo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faccio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io</a:t>
            </a:r>
            <a:r>
              <a:rPr lang="en-GB" dirty="0" smtClean="0">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il</a:t>
            </a:r>
            <a:r>
              <a:rPr lang="en-GB" b="1" dirty="0" smtClean="0">
                <a:solidFill>
                  <a:srgbClr val="040AFC"/>
                </a:solidFill>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caffè</a:t>
            </a:r>
            <a:endParaRPr lang="en-GB" b="1" dirty="0" smtClean="0">
              <a:solidFill>
                <a:srgbClr val="040AFC"/>
              </a:solidFill>
              <a:latin typeface="Times New Roman" pitchFamily="18" charset="0"/>
              <a:cs typeface="Times New Roman" pitchFamily="18" charset="0"/>
            </a:endParaRPr>
          </a:p>
          <a:p>
            <a:r>
              <a:rPr lang="en-GB" dirty="0" smtClean="0">
                <a:latin typeface="Times New Roman" pitchFamily="18" charset="0"/>
                <a:cs typeface="Times New Roman" pitchFamily="18" charset="0"/>
              </a:rPr>
              <a:t>(37b) </a:t>
            </a:r>
            <a:r>
              <a:rPr lang="en-GB" b="1" u="sng" dirty="0" smtClean="0">
                <a:solidFill>
                  <a:srgbClr val="040AFC"/>
                </a:solidFill>
                <a:latin typeface="Times New Roman" pitchFamily="18" charset="0"/>
                <a:cs typeface="Times New Roman" pitchFamily="18" charset="0"/>
              </a:rPr>
              <a:t>la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racconta</a:t>
            </a:r>
            <a:r>
              <a:rPr lang="en-GB" dirty="0" smtClean="0">
                <a:latin typeface="Times New Roman" pitchFamily="18" charset="0"/>
                <a:cs typeface="Times New Roman" pitchFamily="18" charset="0"/>
              </a:rPr>
              <a:t> Paolo, </a:t>
            </a:r>
            <a:r>
              <a:rPr lang="en-GB" b="1" dirty="0" smtClean="0">
                <a:solidFill>
                  <a:srgbClr val="040AFC"/>
                </a:solidFill>
                <a:latin typeface="Times New Roman" pitchFamily="18" charset="0"/>
                <a:cs typeface="Times New Roman" pitchFamily="18" charset="0"/>
              </a:rPr>
              <a:t>la </a:t>
            </a:r>
            <a:r>
              <a:rPr lang="en-GB" b="1" dirty="0" err="1" smtClean="0">
                <a:solidFill>
                  <a:srgbClr val="040AFC"/>
                </a:solidFill>
                <a:latin typeface="Times New Roman" pitchFamily="18" charset="0"/>
                <a:cs typeface="Times New Roman" pitchFamily="18" charset="0"/>
              </a:rPr>
              <a:t>favola</a:t>
            </a:r>
            <a:r>
              <a:rPr lang="en-GB" b="1" dirty="0" smtClean="0">
                <a:solidFill>
                  <a:srgbClr val="040AFC"/>
                </a:solidFill>
                <a:latin typeface="Times New Roman" pitchFamily="18" charset="0"/>
                <a:cs typeface="Times New Roman" pitchFamily="18" charset="0"/>
              </a:rPr>
              <a:t> </a:t>
            </a:r>
          </a:p>
        </p:txBody>
      </p:sp>
      <p:sp>
        <p:nvSpPr>
          <p:cNvPr id="27" name="TextBox 26"/>
          <p:cNvSpPr txBox="1"/>
          <p:nvPr/>
        </p:nvSpPr>
        <p:spPr>
          <a:xfrm>
            <a:off x="4427984" y="5589240"/>
            <a:ext cx="4564070" cy="646331"/>
          </a:xfrm>
          <a:prstGeom prst="rect">
            <a:avLst/>
          </a:prstGeom>
          <a:noFill/>
          <a:ln>
            <a:solidFill>
              <a:srgbClr val="FF0000"/>
            </a:solidFill>
          </a:ln>
        </p:spPr>
        <p:txBody>
          <a:bodyPr wrap="none" rtlCol="0">
            <a:spAutoFit/>
          </a:bodyPr>
          <a:lstStyle/>
          <a:p>
            <a:r>
              <a:rPr lang="en-GB" dirty="0" smtClean="0">
                <a:latin typeface="Times New Roman" pitchFamily="18" charset="0"/>
                <a:cs typeface="Times New Roman" pitchFamily="18" charset="0"/>
              </a:rPr>
              <a:t>Nota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il</a:t>
            </a:r>
            <a:r>
              <a:rPr lang="en-GB" dirty="0" smtClean="0">
                <a:latin typeface="Times New Roman" pitchFamily="18" charset="0"/>
                <a:cs typeface="Times New Roman" pitchFamily="18" charset="0"/>
              </a:rPr>
              <a:t> topic </a:t>
            </a:r>
            <a:r>
              <a:rPr lang="en-GB" dirty="0" err="1" smtClean="0">
                <a:latin typeface="Times New Roman" pitchFamily="18" charset="0"/>
                <a:cs typeface="Times New Roman" pitchFamily="18" charset="0"/>
              </a:rPr>
              <a:t>dislocato</a:t>
            </a:r>
            <a:r>
              <a:rPr lang="en-GB" dirty="0" smtClean="0">
                <a:latin typeface="Times New Roman" pitchFamily="18" charset="0"/>
                <a:cs typeface="Times New Roman" pitchFamily="18" charset="0"/>
              </a:rPr>
              <a:t> a </a:t>
            </a:r>
            <a:r>
              <a:rPr lang="en-GB" dirty="0" err="1" smtClean="0">
                <a:latin typeface="Times New Roman" pitchFamily="18" charset="0"/>
                <a:cs typeface="Times New Roman" pitchFamily="18" charset="0"/>
              </a:rPr>
              <a:t>destra</a:t>
            </a:r>
            <a:r>
              <a:rPr lang="en-GB" dirty="0" smtClean="0">
                <a:latin typeface="Times New Roman" pitchFamily="18" charset="0"/>
                <a:cs typeface="Times New Roman" pitchFamily="18" charset="0"/>
              </a:rPr>
              <a:t> </a:t>
            </a:r>
            <a:r>
              <a:rPr lang="en-GB" dirty="0" smtClean="0">
                <a:latin typeface="Times New Roman"/>
                <a:cs typeface="Times New Roman"/>
              </a:rPr>
              <a:t>è </a:t>
            </a:r>
            <a:r>
              <a:rPr lang="en-GB" dirty="0" err="1" smtClean="0">
                <a:latin typeface="Times New Roman"/>
                <a:cs typeface="Times New Roman"/>
              </a:rPr>
              <a:t>introdotto</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da</a:t>
            </a:r>
            <a:r>
              <a:rPr lang="en-GB" dirty="0" smtClean="0">
                <a:latin typeface="Times New Roman" pitchFamily="18" charset="0"/>
                <a:cs typeface="Times New Roman" pitchFamily="18" charset="0"/>
              </a:rPr>
              <a:t> un </a:t>
            </a:r>
            <a:r>
              <a:rPr lang="en-GB" b="1" u="sng" dirty="0" err="1" smtClean="0">
                <a:solidFill>
                  <a:srgbClr val="040AFC"/>
                </a:solidFill>
                <a:latin typeface="Times New Roman" pitchFamily="18" charset="0"/>
                <a:cs typeface="Times New Roman" pitchFamily="18" charset="0"/>
              </a:rPr>
              <a:t>clitico</a:t>
            </a:r>
            <a:r>
              <a:rPr lang="en-GB" b="1" u="sng" dirty="0" smtClean="0">
                <a:solidFill>
                  <a:srgbClr val="040AFC"/>
                </a:solidFill>
                <a:latin typeface="Times New Roman" pitchFamily="18" charset="0"/>
                <a:cs typeface="Times New Roman" pitchFamily="18" charset="0"/>
              </a:rPr>
              <a:t> </a:t>
            </a:r>
            <a:r>
              <a:rPr lang="en-GB" b="1" u="sng" dirty="0" err="1" smtClean="0">
                <a:solidFill>
                  <a:srgbClr val="040AFC"/>
                </a:solidFill>
                <a:latin typeface="Times New Roman" pitchFamily="18" charset="0"/>
                <a:cs typeface="Times New Roman" pitchFamily="18" charset="0"/>
              </a:rPr>
              <a:t>cataforico</a:t>
            </a:r>
            <a:r>
              <a:rPr lang="en-GB" b="1" u="sng" dirty="0" smtClean="0">
                <a:solidFill>
                  <a:srgbClr val="040AFC"/>
                </a:solidFill>
                <a:latin typeface="Times New Roman" pitchFamily="18" charset="0"/>
                <a:cs typeface="Times New Roman" pitchFamily="18" charset="0"/>
              </a:rPr>
              <a:t> </a:t>
            </a:r>
            <a:r>
              <a:rPr lang="en-GB" b="1" u="sng" dirty="0" err="1" smtClean="0">
                <a:solidFill>
                  <a:srgbClr val="040AFC"/>
                </a:solidFill>
                <a:latin typeface="Times New Roman" pitchFamily="18" charset="0"/>
                <a:cs typeface="Times New Roman" pitchFamily="18" charset="0"/>
              </a:rPr>
              <a:t>di</a:t>
            </a:r>
            <a:r>
              <a:rPr lang="en-GB" b="1" u="sng" dirty="0" smtClean="0">
                <a:solidFill>
                  <a:srgbClr val="040AFC"/>
                </a:solidFill>
                <a:latin typeface="Times New Roman" pitchFamily="18" charset="0"/>
                <a:cs typeface="Times New Roman" pitchFamily="18" charset="0"/>
              </a:rPr>
              <a:t> </a:t>
            </a:r>
            <a:r>
              <a:rPr lang="en-GB" b="1" u="sng" dirty="0" err="1" smtClean="0">
                <a:solidFill>
                  <a:srgbClr val="040AFC"/>
                </a:solidFill>
                <a:latin typeface="Times New Roman" pitchFamily="18" charset="0"/>
                <a:cs typeface="Times New Roman" pitchFamily="18" charset="0"/>
              </a:rPr>
              <a:t>ripresa</a:t>
            </a:r>
            <a:endParaRPr lang="en-GB" b="1" u="sng" dirty="0" smtClean="0">
              <a:solidFill>
                <a:srgbClr val="040AFC"/>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additive="base">
                                        <p:cTn id="39" dur="500" fill="hold"/>
                                        <p:tgtEl>
                                          <p:spTgt spid="13"/>
                                        </p:tgtEl>
                                        <p:attrNameLst>
                                          <p:attrName>ppt_x</p:attrName>
                                        </p:attrNameLst>
                                      </p:cBhvr>
                                      <p:tavLst>
                                        <p:tav tm="0">
                                          <p:val>
                                            <p:strVal val="#ppt_x"/>
                                          </p:val>
                                        </p:tav>
                                        <p:tav tm="100000">
                                          <p:val>
                                            <p:strVal val="#ppt_x"/>
                                          </p:val>
                                        </p:tav>
                                      </p:tavLst>
                                    </p:anim>
                                    <p:anim calcmode="lin" valueType="num">
                                      <p:cBhvr additive="base">
                                        <p:cTn id="4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9"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p:cTn id="45" dur="500" fill="hold"/>
                                        <p:tgtEl>
                                          <p:spTgt spid="17"/>
                                        </p:tgtEl>
                                        <p:attrNameLst>
                                          <p:attrName>ppt_x</p:attrName>
                                        </p:attrNameLst>
                                      </p:cBhvr>
                                      <p:tavLst>
                                        <p:tav tm="0">
                                          <p:val>
                                            <p:strVal val="#ppt_x-.2"/>
                                          </p:val>
                                        </p:tav>
                                        <p:tav tm="100000">
                                          <p:val>
                                            <p:strVal val="#ppt_x"/>
                                          </p:val>
                                        </p:tav>
                                      </p:tavLst>
                                    </p:anim>
                                    <p:anim calcmode="lin" valueType="num">
                                      <p:cBhvr>
                                        <p:cTn id="46" dur="5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additive="base">
                                        <p:cTn id="56" dur="500" fill="hold"/>
                                        <p:tgtEl>
                                          <p:spTgt spid="14"/>
                                        </p:tgtEl>
                                        <p:attrNameLst>
                                          <p:attrName>ppt_x</p:attrName>
                                        </p:attrNameLst>
                                      </p:cBhvr>
                                      <p:tavLst>
                                        <p:tav tm="0">
                                          <p:val>
                                            <p:strVal val="#ppt_x"/>
                                          </p:val>
                                        </p:tav>
                                        <p:tav tm="100000">
                                          <p:val>
                                            <p:strVal val="#ppt_x"/>
                                          </p:val>
                                        </p:tav>
                                      </p:tavLst>
                                    </p:anim>
                                    <p:anim calcmode="lin" valueType="num">
                                      <p:cBhvr additive="base">
                                        <p:cTn id="5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 calcmode="lin" valueType="num">
                                      <p:cBhvr additive="base">
                                        <p:cTn id="62" dur="500" fill="hold"/>
                                        <p:tgtEl>
                                          <p:spTgt spid="19"/>
                                        </p:tgtEl>
                                        <p:attrNameLst>
                                          <p:attrName>ppt_x</p:attrName>
                                        </p:attrNameLst>
                                      </p:cBhvr>
                                      <p:tavLst>
                                        <p:tav tm="0">
                                          <p:val>
                                            <p:strVal val="#ppt_x"/>
                                          </p:val>
                                        </p:tav>
                                        <p:tav tm="100000">
                                          <p:val>
                                            <p:strVal val="#ppt_x"/>
                                          </p:val>
                                        </p:tav>
                                      </p:tavLst>
                                    </p:anim>
                                    <p:anim calcmode="lin" valueType="num">
                                      <p:cBhvr additive="base">
                                        <p:cTn id="6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0"/>
                                          </p:stCondLst>
                                        </p:cTn>
                                        <p:tgtEl>
                                          <p:spTgt spid="21"/>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22"/>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23"/>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24"/>
                                        </p:tgtEl>
                                        <p:attrNameLst>
                                          <p:attrName>style.visibility</p:attrName>
                                        </p:attrNameLst>
                                      </p:cBhvr>
                                      <p:to>
                                        <p:strVal val="visible"/>
                                      </p:to>
                                    </p:set>
                                    <p:anim calcmode="lin" valueType="num">
                                      <p:cBhvr additive="base">
                                        <p:cTn id="80" dur="500" fill="hold"/>
                                        <p:tgtEl>
                                          <p:spTgt spid="24"/>
                                        </p:tgtEl>
                                        <p:attrNameLst>
                                          <p:attrName>ppt_x</p:attrName>
                                        </p:attrNameLst>
                                      </p:cBhvr>
                                      <p:tavLst>
                                        <p:tav tm="0">
                                          <p:val>
                                            <p:strVal val="#ppt_x"/>
                                          </p:val>
                                        </p:tav>
                                        <p:tav tm="100000">
                                          <p:val>
                                            <p:strVal val="#ppt_x"/>
                                          </p:val>
                                        </p:tav>
                                      </p:tavLst>
                                    </p:anim>
                                    <p:anim calcmode="lin" valueType="num">
                                      <p:cBhvr additive="base">
                                        <p:cTn id="81"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25"/>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26"/>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2" presetClass="entr" presetSubtype="4" fill="hold" grpId="0" nodeType="clickEffect">
                                  <p:stCondLst>
                                    <p:cond delay="0"/>
                                  </p:stCondLst>
                                  <p:childTnLst>
                                    <p:set>
                                      <p:cBhvr>
                                        <p:cTn id="93" dur="1" fill="hold">
                                          <p:stCondLst>
                                            <p:cond delay="0"/>
                                          </p:stCondLst>
                                        </p:cTn>
                                        <p:tgtEl>
                                          <p:spTgt spid="27"/>
                                        </p:tgtEl>
                                        <p:attrNameLst>
                                          <p:attrName>style.visibility</p:attrName>
                                        </p:attrNameLst>
                                      </p:cBhvr>
                                      <p:to>
                                        <p:strVal val="visible"/>
                                      </p:to>
                                    </p:set>
                                    <p:anim calcmode="lin" valueType="num">
                                      <p:cBhvr additive="base">
                                        <p:cTn id="94" dur="500" fill="hold"/>
                                        <p:tgtEl>
                                          <p:spTgt spid="27"/>
                                        </p:tgtEl>
                                        <p:attrNameLst>
                                          <p:attrName>ppt_x</p:attrName>
                                        </p:attrNameLst>
                                      </p:cBhvr>
                                      <p:tavLst>
                                        <p:tav tm="0">
                                          <p:val>
                                            <p:strVal val="#ppt_x"/>
                                          </p:val>
                                        </p:tav>
                                        <p:tav tm="100000">
                                          <p:val>
                                            <p:strVal val="#ppt_x"/>
                                          </p:val>
                                        </p:tav>
                                      </p:tavLst>
                                    </p:anim>
                                    <p:anim calcmode="lin" valueType="num">
                                      <p:cBhvr additive="base">
                                        <p:cTn id="95"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7" grpId="0" animBg="1"/>
      <p:bldP spid="18" grpId="0"/>
      <p:bldP spid="19" grpId="0" animBg="1"/>
      <p:bldP spid="22" grpId="0"/>
      <p:bldP spid="23" grpId="0"/>
      <p:bldP spid="24" grpId="0" animBg="1"/>
      <p:bldP spid="25" grpId="0"/>
      <p:bldP spid="26" grpId="0"/>
      <p:bldP spid="2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179512" y="260648"/>
            <a:ext cx="8712968" cy="144016"/>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5" name="TextBox 4"/>
          <p:cNvSpPr txBox="1"/>
          <p:nvPr/>
        </p:nvSpPr>
        <p:spPr>
          <a:xfrm>
            <a:off x="179512" y="260648"/>
            <a:ext cx="1766830" cy="369332"/>
          </a:xfrm>
          <a:prstGeom prst="rect">
            <a:avLst/>
          </a:prstGeom>
          <a:noFill/>
        </p:spPr>
        <p:txBody>
          <a:bodyPr wrap="none" rtlCol="0">
            <a:spAutoFit/>
          </a:bodyPr>
          <a:lstStyle/>
          <a:p>
            <a:r>
              <a:rPr lang="en-GB" sz="1400"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Frase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scissa</a:t>
            </a:r>
            <a:r>
              <a:rPr lang="en-GB" dirty="0" smtClean="0">
                <a:latin typeface="Times New Roman" pitchFamily="18" charset="0"/>
                <a:cs typeface="Times New Roman" pitchFamily="18" charset="0"/>
              </a:rPr>
              <a:t>”</a:t>
            </a:r>
          </a:p>
        </p:txBody>
      </p:sp>
      <p:sp>
        <p:nvSpPr>
          <p:cNvPr id="6" name="TextBox 5"/>
          <p:cNvSpPr txBox="1"/>
          <p:nvPr/>
        </p:nvSpPr>
        <p:spPr>
          <a:xfrm>
            <a:off x="467544" y="548680"/>
            <a:ext cx="3948517" cy="646331"/>
          </a:xfrm>
          <a:prstGeom prst="rect">
            <a:avLst/>
          </a:prstGeom>
          <a:noFill/>
        </p:spPr>
        <p:txBody>
          <a:bodyPr wrap="none" rtlCol="0">
            <a:spAutoFit/>
          </a:bodyPr>
          <a:lstStyle/>
          <a:p>
            <a:r>
              <a:rPr lang="en-GB" dirty="0" smtClean="0">
                <a:latin typeface="Times New Roman" pitchFamily="18" charset="0"/>
                <a:cs typeface="Times New Roman" pitchFamily="18" charset="0"/>
              </a:rPr>
              <a:t>(38a) </a:t>
            </a:r>
            <a:r>
              <a:rPr lang="en-GB" b="1" dirty="0" smtClean="0">
                <a:solidFill>
                  <a:srgbClr val="040AFC"/>
                </a:solidFill>
                <a:latin typeface="Times New Roman" pitchFamily="18" charset="0"/>
                <a:cs typeface="Times New Roman" pitchFamily="18" charset="0"/>
              </a:rPr>
              <a:t>è</a:t>
            </a:r>
            <a:r>
              <a:rPr lang="en-GB" dirty="0" smtClean="0">
                <a:latin typeface="Times New Roman" pitchFamily="18" charset="0"/>
                <a:cs typeface="Times New Roman" pitchFamily="18" charset="0"/>
              </a:rPr>
              <a:t> Mario </a:t>
            </a:r>
            <a:r>
              <a:rPr lang="en-GB" b="1" dirty="0" err="1" smtClean="0">
                <a:solidFill>
                  <a:srgbClr val="040AFC"/>
                </a:solidFill>
                <a:latin typeface="Times New Roman" pitchFamily="18" charset="0"/>
                <a:cs typeface="Times New Roman" pitchFamily="18" charset="0"/>
              </a:rPr>
              <a:t>che</a:t>
            </a:r>
            <a:r>
              <a:rPr lang="en-GB" dirty="0" smtClean="0">
                <a:latin typeface="Times New Roman" pitchFamily="18" charset="0"/>
                <a:cs typeface="Times New Roman" pitchFamily="18" charset="0"/>
              </a:rPr>
              <a:t> ha </a:t>
            </a:r>
            <a:r>
              <a:rPr lang="en-GB" dirty="0" err="1" smtClean="0">
                <a:latin typeface="Times New Roman" pitchFamily="18" charset="0"/>
                <a:cs typeface="Times New Roman" pitchFamily="18" charset="0"/>
              </a:rPr>
              <a:t>rubato</a:t>
            </a:r>
            <a:r>
              <a:rPr lang="en-GB" dirty="0" smtClean="0">
                <a:latin typeface="Times New Roman" pitchFamily="18" charset="0"/>
                <a:cs typeface="Times New Roman" pitchFamily="18" charset="0"/>
              </a:rPr>
              <a:t> le </a:t>
            </a:r>
            <a:r>
              <a:rPr lang="en-GB" dirty="0" err="1" smtClean="0">
                <a:latin typeface="Times New Roman" pitchFamily="18" charset="0"/>
                <a:cs typeface="Times New Roman" pitchFamily="18" charset="0"/>
              </a:rPr>
              <a:t>caramelle</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(38b) </a:t>
            </a:r>
            <a:r>
              <a:rPr lang="en-GB" b="1" dirty="0" err="1" smtClean="0">
                <a:solidFill>
                  <a:srgbClr val="040AFC"/>
                </a:solidFill>
                <a:latin typeface="Times New Roman" pitchFamily="18" charset="0"/>
                <a:cs typeface="Times New Roman" pitchFamily="18" charset="0"/>
              </a:rPr>
              <a:t>sono</a:t>
            </a:r>
            <a:r>
              <a:rPr lang="en-GB" b="1" dirty="0" smtClean="0">
                <a:solidFill>
                  <a:srgbClr val="040AFC"/>
                </a:solidFill>
                <a:latin typeface="Times New Roman" pitchFamily="18" charset="0"/>
                <a:cs typeface="Times New Roman" pitchFamily="18" charset="0"/>
              </a:rPr>
              <a:t> </a:t>
            </a:r>
            <a:r>
              <a:rPr lang="en-GB" dirty="0" err="1" smtClean="0">
                <a:latin typeface="Times New Roman" pitchFamily="18" charset="0"/>
                <a:cs typeface="Times New Roman" pitchFamily="18" charset="0"/>
              </a:rPr>
              <a:t>tanti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giorni</a:t>
            </a:r>
            <a:r>
              <a:rPr lang="en-GB" dirty="0" smtClean="0">
                <a:latin typeface="Times New Roman" pitchFamily="18" charset="0"/>
                <a:cs typeface="Times New Roman" pitchFamily="18" charset="0"/>
              </a:rPr>
              <a:t> </a:t>
            </a:r>
            <a:r>
              <a:rPr lang="en-GB" b="1" dirty="0" err="1" smtClean="0">
                <a:solidFill>
                  <a:srgbClr val="040AFC"/>
                </a:solidFill>
                <a:latin typeface="Times New Roman" pitchFamily="18" charset="0"/>
                <a:cs typeface="Times New Roman" pitchFamily="18" charset="0"/>
              </a:rPr>
              <a:t>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aspetto</a:t>
            </a:r>
            <a:endParaRPr lang="en-GB" dirty="0" smtClean="0">
              <a:latin typeface="Times New Roman" pitchFamily="18" charset="0"/>
              <a:cs typeface="Times New Roman" pitchFamily="18" charset="0"/>
            </a:endParaRPr>
          </a:p>
        </p:txBody>
      </p:sp>
      <p:sp>
        <p:nvSpPr>
          <p:cNvPr id="7" name="TextBox 6"/>
          <p:cNvSpPr txBox="1"/>
          <p:nvPr/>
        </p:nvSpPr>
        <p:spPr>
          <a:xfrm>
            <a:off x="5004048" y="548680"/>
            <a:ext cx="3506088" cy="369332"/>
          </a:xfrm>
          <a:prstGeom prst="rect">
            <a:avLst/>
          </a:prstGeom>
          <a:noFill/>
        </p:spPr>
        <p:txBody>
          <a:bodyPr wrap="none" rtlCol="0">
            <a:spAutoFit/>
          </a:bodyPr>
          <a:lstStyle/>
          <a:p>
            <a:r>
              <a:rPr lang="en-GB" dirty="0" smtClean="0">
                <a:latin typeface="Times New Roman" pitchFamily="18" charset="0"/>
                <a:cs typeface="Times New Roman" pitchFamily="18" charset="0"/>
              </a:rPr>
              <a:t>è </a:t>
            </a:r>
            <a:r>
              <a:rPr lang="en-GB" b="1" dirty="0" smtClean="0">
                <a:solidFill>
                  <a:srgbClr val="040AFC"/>
                </a:solidFill>
                <a:latin typeface="Times New Roman" pitchFamily="18" charset="0"/>
                <a:cs typeface="Times New Roman" pitchFamily="18" charset="0"/>
              </a:rPr>
              <a:t>Mario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ha </a:t>
            </a:r>
            <a:r>
              <a:rPr lang="en-GB" dirty="0" err="1" smtClean="0">
                <a:latin typeface="Times New Roman" pitchFamily="18" charset="0"/>
                <a:cs typeface="Times New Roman" pitchFamily="18" charset="0"/>
              </a:rPr>
              <a:t>rubato</a:t>
            </a:r>
            <a:r>
              <a:rPr lang="en-GB"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le </a:t>
            </a:r>
            <a:r>
              <a:rPr lang="en-GB" b="1" dirty="0" err="1" smtClean="0">
                <a:latin typeface="Times New Roman" pitchFamily="18" charset="0"/>
                <a:cs typeface="Times New Roman" pitchFamily="18" charset="0"/>
              </a:rPr>
              <a:t>caramelle</a:t>
            </a:r>
            <a:endParaRPr lang="en-GB" b="1" dirty="0" smtClean="0">
              <a:latin typeface="Times New Roman" pitchFamily="18" charset="0"/>
              <a:cs typeface="Times New Roman" pitchFamily="18" charset="0"/>
            </a:endParaRPr>
          </a:p>
        </p:txBody>
      </p:sp>
      <p:sp>
        <p:nvSpPr>
          <p:cNvPr id="8" name="TextBox 7"/>
          <p:cNvSpPr txBox="1"/>
          <p:nvPr/>
        </p:nvSpPr>
        <p:spPr>
          <a:xfrm>
            <a:off x="4573350" y="836712"/>
            <a:ext cx="1973617" cy="584775"/>
          </a:xfrm>
          <a:prstGeom prst="rect">
            <a:avLst/>
          </a:prstGeom>
          <a:noFill/>
        </p:spPr>
        <p:txBody>
          <a:bodyPr wrap="none" rtlCol="0">
            <a:spAutoFit/>
          </a:bodyPr>
          <a:lstStyle/>
          <a:p>
            <a:pPr algn="ctr"/>
            <a:r>
              <a:rPr lang="en-GB" sz="1600" b="1" cap="small" dirty="0" smtClean="0">
                <a:solidFill>
                  <a:srgbClr val="040AFC"/>
                </a:solidFill>
                <a:latin typeface="Times New Roman" pitchFamily="18" charset="0"/>
                <a:cs typeface="Times New Roman" pitchFamily="18" charset="0"/>
              </a:rPr>
              <a:t>focus </a:t>
            </a:r>
            <a:r>
              <a:rPr lang="en-GB" sz="1600" b="1" cap="small" dirty="0" err="1" smtClean="0">
                <a:solidFill>
                  <a:srgbClr val="040AFC"/>
                </a:solidFill>
                <a:latin typeface="Times New Roman" pitchFamily="18" charset="0"/>
                <a:cs typeface="Times New Roman" pitchFamily="18" charset="0"/>
              </a:rPr>
              <a:t>restrittivo</a:t>
            </a:r>
            <a:endParaRPr lang="en-GB" sz="1600" b="1" cap="small" dirty="0" smtClean="0">
              <a:solidFill>
                <a:srgbClr val="040AFC"/>
              </a:solidFill>
              <a:latin typeface="Times New Roman" pitchFamily="18" charset="0"/>
              <a:cs typeface="Times New Roman" pitchFamily="18" charset="0"/>
            </a:endParaRPr>
          </a:p>
          <a:p>
            <a:pPr algn="ctr"/>
            <a:r>
              <a:rPr lang="en-GB" sz="1600" dirty="0" smtClean="0">
                <a:latin typeface="Times New Roman" pitchFamily="18" charset="0"/>
                <a:cs typeface="Times New Roman" pitchFamily="18" charset="0"/>
              </a:rPr>
              <a:t>(</a:t>
            </a:r>
            <a:r>
              <a:rPr lang="en-GB" sz="1600" dirty="0" err="1" smtClean="0">
                <a:latin typeface="Times New Roman" pitchFamily="18" charset="0"/>
                <a:cs typeface="Times New Roman" pitchFamily="18" charset="0"/>
              </a:rPr>
              <a:t>informazione</a:t>
            </a:r>
            <a:r>
              <a:rPr lang="en-GB" sz="1600" dirty="0" smtClean="0">
                <a:latin typeface="Times New Roman" pitchFamily="18" charset="0"/>
                <a:cs typeface="Times New Roman" pitchFamily="18" charset="0"/>
              </a:rPr>
              <a:t> </a:t>
            </a:r>
            <a:r>
              <a:rPr lang="en-GB" sz="1600" dirty="0" err="1" smtClean="0">
                <a:latin typeface="Times New Roman" pitchFamily="18" charset="0"/>
                <a:cs typeface="Times New Roman" pitchFamily="18" charset="0"/>
              </a:rPr>
              <a:t>nuova</a:t>
            </a:r>
            <a:r>
              <a:rPr lang="en-GB" sz="1600" dirty="0" smtClean="0">
                <a:latin typeface="Times New Roman" pitchFamily="18" charset="0"/>
                <a:cs typeface="Times New Roman" pitchFamily="18" charset="0"/>
              </a:rPr>
              <a:t>)</a:t>
            </a:r>
          </a:p>
        </p:txBody>
      </p:sp>
      <p:sp>
        <p:nvSpPr>
          <p:cNvPr id="9" name="TextBox 8"/>
          <p:cNvSpPr txBox="1"/>
          <p:nvPr/>
        </p:nvSpPr>
        <p:spPr>
          <a:xfrm>
            <a:off x="6905112" y="836712"/>
            <a:ext cx="1745991" cy="830997"/>
          </a:xfrm>
          <a:prstGeom prst="rect">
            <a:avLst/>
          </a:prstGeom>
          <a:noFill/>
        </p:spPr>
        <p:txBody>
          <a:bodyPr wrap="none" rtlCol="0">
            <a:spAutoFit/>
          </a:bodyPr>
          <a:lstStyle/>
          <a:p>
            <a:pPr algn="ctr"/>
            <a:r>
              <a:rPr lang="en-GB" sz="1600" b="1" cap="small" dirty="0" smtClean="0">
                <a:latin typeface="Times New Roman" pitchFamily="18" charset="0"/>
                <a:cs typeface="Times New Roman" pitchFamily="18" charset="0"/>
              </a:rPr>
              <a:t>topic</a:t>
            </a:r>
          </a:p>
          <a:p>
            <a:pPr algn="ctr"/>
            <a:r>
              <a:rPr lang="en-GB" sz="1600" dirty="0" smtClean="0">
                <a:latin typeface="Times New Roman" pitchFamily="18" charset="0"/>
                <a:cs typeface="Times New Roman" pitchFamily="18" charset="0"/>
              </a:rPr>
              <a:t>(</a:t>
            </a:r>
            <a:r>
              <a:rPr lang="en-GB" sz="1600" dirty="0" err="1" smtClean="0">
                <a:latin typeface="Times New Roman" pitchFamily="18" charset="0"/>
                <a:cs typeface="Times New Roman" pitchFamily="18" charset="0"/>
              </a:rPr>
              <a:t>informazione</a:t>
            </a:r>
            <a:r>
              <a:rPr lang="en-GB" sz="1600" dirty="0" smtClean="0">
                <a:latin typeface="Times New Roman" pitchFamily="18" charset="0"/>
                <a:cs typeface="Times New Roman" pitchFamily="18" charset="0"/>
              </a:rPr>
              <a:t> data</a:t>
            </a:r>
          </a:p>
          <a:p>
            <a:pPr algn="ctr"/>
            <a:r>
              <a:rPr lang="en-GB" sz="1600" dirty="0" smtClean="0">
                <a:latin typeface="Times New Roman" pitchFamily="18" charset="0"/>
                <a:cs typeface="Times New Roman" pitchFamily="18" charset="0"/>
              </a:rPr>
              <a:t>e </a:t>
            </a:r>
            <a:r>
              <a:rPr lang="en-GB" sz="1600" dirty="0" err="1" smtClean="0">
                <a:latin typeface="Times New Roman" pitchFamily="18" charset="0"/>
                <a:cs typeface="Times New Roman" pitchFamily="18" charset="0"/>
              </a:rPr>
              <a:t>presupposta</a:t>
            </a:r>
            <a:r>
              <a:rPr lang="en-GB" sz="1600" dirty="0" smtClean="0">
                <a:latin typeface="Times New Roman" pitchFamily="18" charset="0"/>
                <a:cs typeface="Times New Roman" pitchFamily="18" charset="0"/>
              </a:rPr>
              <a:t>)</a:t>
            </a:r>
          </a:p>
        </p:txBody>
      </p:sp>
      <p:sp>
        <p:nvSpPr>
          <p:cNvPr id="10" name="TextBox 9"/>
          <p:cNvSpPr txBox="1"/>
          <p:nvPr/>
        </p:nvSpPr>
        <p:spPr>
          <a:xfrm>
            <a:off x="179512" y="1484784"/>
            <a:ext cx="2078839" cy="369332"/>
          </a:xfrm>
          <a:prstGeom prst="rect">
            <a:avLst/>
          </a:prstGeom>
          <a:noFill/>
        </p:spPr>
        <p:txBody>
          <a:bodyPr wrap="none" rtlCol="0">
            <a:spAutoFit/>
          </a:bodyPr>
          <a:lstStyle/>
          <a:p>
            <a:r>
              <a:rPr lang="en-GB" sz="1400"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Il </a:t>
            </a:r>
            <a:r>
              <a:rPr lang="en-GB" i="1" dirty="0" err="1" smtClean="0">
                <a:latin typeface="Times New Roman" pitchFamily="18" charset="0"/>
                <a:cs typeface="Times New Roman" pitchFamily="18" charset="0"/>
              </a:rPr>
              <a:t>c’è</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presentativo</a:t>
            </a:r>
            <a:endParaRPr lang="en-GB" dirty="0" smtClean="0">
              <a:latin typeface="Times New Roman" pitchFamily="18" charset="0"/>
              <a:cs typeface="Times New Roman" pitchFamily="18" charset="0"/>
            </a:endParaRPr>
          </a:p>
        </p:txBody>
      </p:sp>
      <p:sp>
        <p:nvSpPr>
          <p:cNvPr id="11" name="TextBox 10"/>
          <p:cNvSpPr txBox="1"/>
          <p:nvPr/>
        </p:nvSpPr>
        <p:spPr>
          <a:xfrm>
            <a:off x="539552" y="1772816"/>
            <a:ext cx="2858475" cy="646331"/>
          </a:xfrm>
          <a:prstGeom prst="rect">
            <a:avLst/>
          </a:prstGeom>
          <a:noFill/>
        </p:spPr>
        <p:txBody>
          <a:bodyPr wrap="none" rtlCol="0">
            <a:spAutoFit/>
          </a:bodyPr>
          <a:lstStyle/>
          <a:p>
            <a:r>
              <a:rPr lang="en-GB" dirty="0" smtClean="0">
                <a:latin typeface="Times New Roman" pitchFamily="18" charset="0"/>
                <a:cs typeface="Times New Roman" pitchFamily="18" charset="0"/>
              </a:rPr>
              <a:t>(39a) </a:t>
            </a:r>
            <a:r>
              <a:rPr lang="en-GB" b="1" dirty="0" err="1" smtClean="0">
                <a:solidFill>
                  <a:srgbClr val="040AFC"/>
                </a:solidFill>
                <a:latin typeface="Times New Roman" pitchFamily="18" charset="0"/>
                <a:cs typeface="Times New Roman" pitchFamily="18" charset="0"/>
              </a:rPr>
              <a:t>c’è</a:t>
            </a:r>
            <a:r>
              <a:rPr lang="en-GB" dirty="0" smtClean="0">
                <a:latin typeface="Times New Roman" pitchFamily="18" charset="0"/>
                <a:cs typeface="Times New Roman" pitchFamily="18" charset="0"/>
              </a:rPr>
              <a:t> Lucia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aspetta</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(39b) </a:t>
            </a:r>
            <a:r>
              <a:rPr lang="en-GB" b="1" dirty="0" err="1" smtClean="0">
                <a:solidFill>
                  <a:srgbClr val="040AFC"/>
                </a:solidFill>
                <a:latin typeface="Times New Roman" pitchFamily="18" charset="0"/>
                <a:cs typeface="Times New Roman" pitchFamily="18" charset="0"/>
              </a:rPr>
              <a:t>c’è</a:t>
            </a:r>
            <a:r>
              <a:rPr lang="en-GB" dirty="0" smtClean="0">
                <a:latin typeface="Times New Roman" pitchFamily="18" charset="0"/>
                <a:cs typeface="Times New Roman" pitchFamily="18" charset="0"/>
              </a:rPr>
              <a:t> Paolo con la </a:t>
            </a:r>
            <a:r>
              <a:rPr lang="en-GB" dirty="0" err="1" smtClean="0">
                <a:latin typeface="Times New Roman" pitchFamily="18" charset="0"/>
                <a:cs typeface="Times New Roman" pitchFamily="18" charset="0"/>
              </a:rPr>
              <a:t>febbre</a:t>
            </a:r>
            <a:endParaRPr lang="en-GB" dirty="0" smtClean="0">
              <a:latin typeface="Times New Roman" pitchFamily="18" charset="0"/>
              <a:cs typeface="Times New Roman" pitchFamily="18" charset="0"/>
            </a:endParaRPr>
          </a:p>
        </p:txBody>
      </p:sp>
      <p:sp>
        <p:nvSpPr>
          <p:cNvPr id="12" name="TextBox 11"/>
          <p:cNvSpPr txBox="1"/>
          <p:nvPr/>
        </p:nvSpPr>
        <p:spPr>
          <a:xfrm>
            <a:off x="3707904" y="1772816"/>
            <a:ext cx="1858201" cy="646331"/>
          </a:xfrm>
          <a:prstGeom prst="rect">
            <a:avLst/>
          </a:prstGeom>
          <a:noFill/>
        </p:spPr>
        <p:txBody>
          <a:bodyPr wrap="none" rtlCol="0">
            <a:spAutoFit/>
          </a:bodyPr>
          <a:lstStyle/>
          <a:p>
            <a:r>
              <a:rPr lang="en-GB" dirty="0" smtClean="0">
                <a:latin typeface="Times New Roman" pitchFamily="18" charset="0"/>
                <a:cs typeface="Times New Roman" pitchFamily="18" charset="0"/>
              </a:rPr>
              <a:t>Lucia </a:t>
            </a:r>
            <a:r>
              <a:rPr lang="en-GB" dirty="0" err="1" smtClean="0">
                <a:latin typeface="Times New Roman" pitchFamily="18" charset="0"/>
                <a:cs typeface="Times New Roman" pitchFamily="18" charset="0"/>
              </a:rPr>
              <a:t>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aspetta</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Paolo ha la </a:t>
            </a:r>
            <a:r>
              <a:rPr lang="en-GB" dirty="0" err="1" smtClean="0">
                <a:latin typeface="Times New Roman" pitchFamily="18" charset="0"/>
                <a:cs typeface="Times New Roman" pitchFamily="18" charset="0"/>
              </a:rPr>
              <a:t>febbre</a:t>
            </a:r>
            <a:endParaRPr lang="en-GB" dirty="0" smtClean="0">
              <a:latin typeface="Times New Roman" pitchFamily="18" charset="0"/>
              <a:cs typeface="Times New Roman" pitchFamily="18" charset="0"/>
            </a:endParaRPr>
          </a:p>
        </p:txBody>
      </p:sp>
      <p:sp>
        <p:nvSpPr>
          <p:cNvPr id="13" name="TextBox 12"/>
          <p:cNvSpPr txBox="1"/>
          <p:nvPr/>
        </p:nvSpPr>
        <p:spPr>
          <a:xfrm>
            <a:off x="251520" y="3140968"/>
            <a:ext cx="184731" cy="369332"/>
          </a:xfrm>
          <a:prstGeom prst="rect">
            <a:avLst/>
          </a:prstGeom>
          <a:noFill/>
        </p:spPr>
        <p:txBody>
          <a:bodyPr wrap="none" rtlCol="0">
            <a:spAutoFit/>
          </a:bodyPr>
          <a:lstStyle/>
          <a:p>
            <a:endParaRPr lang="en-GB" dirty="0" smtClean="0">
              <a:latin typeface="Times New Roman" pitchFamily="18" charset="0"/>
              <a:cs typeface="Times New Roman" pitchFamily="18" charset="0"/>
            </a:endParaRPr>
          </a:p>
        </p:txBody>
      </p:sp>
      <p:sp>
        <p:nvSpPr>
          <p:cNvPr id="14" name="TextBox 13"/>
          <p:cNvSpPr txBox="1"/>
          <p:nvPr/>
        </p:nvSpPr>
        <p:spPr>
          <a:xfrm>
            <a:off x="2411760" y="2924944"/>
            <a:ext cx="4028090" cy="646331"/>
          </a:xfrm>
          <a:prstGeom prst="rect">
            <a:avLst/>
          </a:prstGeom>
          <a:noFill/>
        </p:spPr>
        <p:txBody>
          <a:bodyPr wrap="none" rtlCol="0">
            <a:spAutoFit/>
          </a:bodyPr>
          <a:lstStyle/>
          <a:p>
            <a:pPr algn="ctr"/>
            <a:r>
              <a:rPr lang="en-GB" b="1" cap="small" dirty="0" err="1" smtClean="0">
                <a:solidFill>
                  <a:srgbClr val="FF0000"/>
                </a:solidFill>
                <a:latin typeface="Times New Roman" pitchFamily="18" charset="0"/>
                <a:cs typeface="Times New Roman" pitchFamily="18" charset="0"/>
              </a:rPr>
              <a:t>Altre</a:t>
            </a:r>
            <a:r>
              <a:rPr lang="en-GB" b="1" cap="small" dirty="0" smtClean="0">
                <a:solidFill>
                  <a:srgbClr val="FF0000"/>
                </a:solidFill>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dimensioni</a:t>
            </a:r>
            <a:r>
              <a:rPr lang="en-GB" b="1" cap="small" dirty="0" smtClean="0">
                <a:solidFill>
                  <a:srgbClr val="FF0000"/>
                </a:solidFill>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della</a:t>
            </a:r>
            <a:r>
              <a:rPr lang="en-GB" b="1" cap="small" dirty="0" smtClean="0">
                <a:solidFill>
                  <a:srgbClr val="FF0000"/>
                </a:solidFill>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variazione</a:t>
            </a:r>
            <a:r>
              <a:rPr lang="en-GB" b="1" cap="small" dirty="0" smtClean="0">
                <a:solidFill>
                  <a:srgbClr val="FF0000"/>
                </a:solidFill>
                <a:latin typeface="Times New Roman" pitchFamily="18" charset="0"/>
                <a:cs typeface="Times New Roman" pitchFamily="18" charset="0"/>
              </a:rPr>
              <a:t> </a:t>
            </a:r>
          </a:p>
          <a:p>
            <a:pPr algn="ct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accenni</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
        <p:nvSpPr>
          <p:cNvPr id="15" name="TextBox 14"/>
          <p:cNvSpPr txBox="1"/>
          <p:nvPr/>
        </p:nvSpPr>
        <p:spPr>
          <a:xfrm>
            <a:off x="323528" y="3573016"/>
            <a:ext cx="5517857" cy="369332"/>
          </a:xfrm>
          <a:prstGeom prst="rect">
            <a:avLst/>
          </a:prstGeom>
          <a:noFill/>
        </p:spPr>
        <p:txBody>
          <a:bodyPr wrap="none" rtlCol="0">
            <a:spAutoFit/>
          </a:bodyPr>
          <a:lstStyle/>
          <a:p>
            <a:r>
              <a:rPr lang="en-GB" dirty="0" smtClean="0">
                <a:latin typeface="Times New Roman" pitchFamily="18" charset="0"/>
                <a:cs typeface="Times New Roman" pitchFamily="18" charset="0"/>
              </a:rPr>
              <a:t>▪ Lingua e </a:t>
            </a:r>
            <a:r>
              <a:rPr lang="en-GB" dirty="0" err="1" smtClean="0">
                <a:latin typeface="Times New Roman" pitchFamily="18" charset="0"/>
                <a:cs typeface="Times New Roman" pitchFamily="18" charset="0"/>
              </a:rPr>
              <a:t>genere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sesso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l’Italiano</a:t>
            </a:r>
            <a:r>
              <a:rPr lang="en-GB" dirty="0" smtClean="0">
                <a:latin typeface="Times New Roman" pitchFamily="18" charset="0"/>
                <a:cs typeface="Times New Roman" pitchFamily="18" charset="0"/>
              </a:rPr>
              <a:t> </a:t>
            </a:r>
            <a:r>
              <a:rPr lang="en-GB" dirty="0" smtClean="0">
                <a:latin typeface="Times New Roman"/>
                <a:cs typeface="Times New Roman"/>
              </a:rPr>
              <a:t>è </a:t>
            </a:r>
            <a:r>
              <a:rPr lang="en-GB" dirty="0" err="1" smtClean="0">
                <a:latin typeface="Times New Roman"/>
                <a:cs typeface="Times New Roman"/>
              </a:rPr>
              <a:t>una</a:t>
            </a:r>
            <a:r>
              <a:rPr lang="en-GB" dirty="0" smtClean="0">
                <a:latin typeface="Times New Roman"/>
                <a:cs typeface="Times New Roman"/>
              </a:rPr>
              <a:t> lingua </a:t>
            </a:r>
            <a:r>
              <a:rPr lang="en-GB" dirty="0" err="1" smtClean="0">
                <a:latin typeface="Times New Roman"/>
                <a:cs typeface="Times New Roman"/>
              </a:rPr>
              <a:t>sessista</a:t>
            </a:r>
            <a:r>
              <a:rPr lang="en-GB" dirty="0" smtClean="0">
                <a:latin typeface="Times New Roman"/>
                <a:cs typeface="Times New Roman"/>
              </a:rPr>
              <a:t>?</a:t>
            </a:r>
            <a:endParaRPr lang="en-GB" dirty="0">
              <a:latin typeface="Times New Roman" pitchFamily="18" charset="0"/>
              <a:cs typeface="Times New Roman" pitchFamily="18" charset="0"/>
            </a:endParaRPr>
          </a:p>
        </p:txBody>
      </p:sp>
      <p:sp>
        <p:nvSpPr>
          <p:cNvPr id="16" name="TextBox 15"/>
          <p:cNvSpPr txBox="1"/>
          <p:nvPr/>
        </p:nvSpPr>
        <p:spPr>
          <a:xfrm>
            <a:off x="323528" y="3861048"/>
            <a:ext cx="4280339" cy="369332"/>
          </a:xfrm>
          <a:prstGeom prst="rect">
            <a:avLst/>
          </a:prstGeom>
          <a:noFill/>
        </p:spPr>
        <p:txBody>
          <a:bodyPr wrap="none" rtlCol="0">
            <a:spAutoFit/>
          </a:bodyPr>
          <a:lstStyle/>
          <a:p>
            <a:r>
              <a:rPr lang="en-GB" dirty="0" smtClean="0">
                <a:latin typeface="Times New Roman" pitchFamily="18" charset="0"/>
                <a:cs typeface="Times New Roman" pitchFamily="18" charset="0"/>
              </a:rPr>
              <a:t>▪ Lingua e </a:t>
            </a:r>
            <a:r>
              <a:rPr lang="en-GB" dirty="0" err="1" smtClean="0">
                <a:latin typeface="Times New Roman" pitchFamily="18" charset="0"/>
                <a:cs typeface="Times New Roman" pitchFamily="18" charset="0"/>
              </a:rPr>
              <a:t>istruzione</a:t>
            </a:r>
            <a:r>
              <a:rPr lang="en-GB" dirty="0" smtClean="0">
                <a:latin typeface="Times New Roman" pitchFamily="18" charset="0"/>
                <a:cs typeface="Times New Roman" pitchFamily="18" charset="0"/>
              </a:rPr>
              <a:t>: </a:t>
            </a:r>
            <a:r>
              <a:rPr lang="en-GB" dirty="0" smtClean="0">
                <a:latin typeface="Times New Roman"/>
                <a:cs typeface="Times New Roman"/>
              </a:rPr>
              <a:t>è </a:t>
            </a:r>
            <a:r>
              <a:rPr lang="en-GB" dirty="0" err="1" smtClean="0">
                <a:latin typeface="Times New Roman"/>
                <a:cs typeface="Times New Roman"/>
              </a:rPr>
              <a:t>importante</a:t>
            </a:r>
            <a:r>
              <a:rPr lang="en-GB" dirty="0" smtClean="0">
                <a:latin typeface="Times New Roman"/>
                <a:cs typeface="Times New Roman"/>
              </a:rPr>
              <a:t> </a:t>
            </a:r>
            <a:r>
              <a:rPr lang="en-GB" dirty="0" err="1" smtClean="0">
                <a:latin typeface="Times New Roman"/>
                <a:cs typeface="Times New Roman"/>
              </a:rPr>
              <a:t>studiare</a:t>
            </a:r>
            <a:r>
              <a:rPr lang="en-GB" dirty="0" smtClean="0">
                <a:latin typeface="Times New Roman"/>
                <a:cs typeface="Times New Roman"/>
              </a:rPr>
              <a:t>?</a:t>
            </a:r>
          </a:p>
        </p:txBody>
      </p:sp>
      <p:sp>
        <p:nvSpPr>
          <p:cNvPr id="17" name="TextBox 16"/>
          <p:cNvSpPr txBox="1"/>
          <p:nvPr/>
        </p:nvSpPr>
        <p:spPr>
          <a:xfrm>
            <a:off x="323528" y="4149080"/>
            <a:ext cx="6203942" cy="369332"/>
          </a:xfrm>
          <a:prstGeom prst="rect">
            <a:avLst/>
          </a:prstGeom>
          <a:noFill/>
        </p:spPr>
        <p:txBody>
          <a:bodyPr wrap="none" rtlCol="0">
            <a:spAutoFit/>
          </a:bodyPr>
          <a:lstStyle/>
          <a:p>
            <a:r>
              <a:rPr lang="en-GB" dirty="0" smtClean="0">
                <a:latin typeface="Times New Roman" pitchFamily="18" charset="0"/>
                <a:cs typeface="Times New Roman" pitchFamily="18" charset="0"/>
              </a:rPr>
              <a:t>▪ Lingua </a:t>
            </a:r>
            <a:r>
              <a:rPr lang="en-GB" dirty="0" err="1" smtClean="0">
                <a:latin typeface="Times New Roman" pitchFamily="18" charset="0"/>
                <a:cs typeface="Times New Roman" pitchFamily="18" charset="0"/>
              </a:rPr>
              <a:t>ed</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et</a:t>
            </a:r>
            <a:r>
              <a:rPr lang="en-GB" dirty="0" err="1" smtClean="0">
                <a:latin typeface="Times New Roman"/>
                <a:cs typeface="Times New Roman"/>
              </a:rPr>
              <a:t>à</a:t>
            </a:r>
            <a:r>
              <a:rPr lang="en-GB" dirty="0" smtClean="0">
                <a:latin typeface="Times New Roman"/>
                <a:cs typeface="Times New Roman"/>
              </a:rPr>
              <a:t>: </a:t>
            </a:r>
            <a:r>
              <a:rPr lang="en-GB" dirty="0" err="1" smtClean="0">
                <a:latin typeface="Times New Roman"/>
                <a:cs typeface="Times New Roman"/>
              </a:rPr>
              <a:t>gli</a:t>
            </a:r>
            <a:r>
              <a:rPr lang="en-GB" dirty="0" smtClean="0">
                <a:latin typeface="Times New Roman"/>
                <a:cs typeface="Times New Roman"/>
              </a:rPr>
              <a:t> </a:t>
            </a:r>
            <a:r>
              <a:rPr lang="en-GB" dirty="0" err="1" smtClean="0">
                <a:latin typeface="Times New Roman"/>
                <a:cs typeface="Times New Roman"/>
              </a:rPr>
              <a:t>anziani</a:t>
            </a:r>
            <a:r>
              <a:rPr lang="en-GB" dirty="0" smtClean="0">
                <a:latin typeface="Times New Roman"/>
                <a:cs typeface="Times New Roman"/>
              </a:rPr>
              <a:t> </a:t>
            </a:r>
            <a:r>
              <a:rPr lang="en-GB" dirty="0" err="1" smtClean="0">
                <a:latin typeface="Times New Roman"/>
                <a:cs typeface="Times New Roman"/>
              </a:rPr>
              <a:t>parlano</a:t>
            </a:r>
            <a:r>
              <a:rPr lang="en-GB" dirty="0" smtClean="0">
                <a:latin typeface="Times New Roman"/>
                <a:cs typeface="Times New Roman"/>
              </a:rPr>
              <a:t> in </a:t>
            </a:r>
            <a:r>
              <a:rPr lang="en-GB" dirty="0" err="1" smtClean="0">
                <a:latin typeface="Times New Roman"/>
                <a:cs typeface="Times New Roman"/>
              </a:rPr>
              <a:t>modo</a:t>
            </a:r>
            <a:r>
              <a:rPr lang="en-GB" dirty="0" smtClean="0">
                <a:latin typeface="Times New Roman"/>
                <a:cs typeface="Times New Roman"/>
              </a:rPr>
              <a:t> </a:t>
            </a:r>
            <a:r>
              <a:rPr lang="en-GB" dirty="0" err="1" smtClean="0">
                <a:latin typeface="Times New Roman"/>
                <a:cs typeface="Times New Roman"/>
              </a:rPr>
              <a:t>diverso</a:t>
            </a:r>
            <a:r>
              <a:rPr lang="en-GB" dirty="0" smtClean="0">
                <a:latin typeface="Times New Roman"/>
                <a:cs typeface="Times New Roman"/>
              </a:rPr>
              <a:t> </a:t>
            </a:r>
            <a:r>
              <a:rPr lang="en-GB" dirty="0" err="1" smtClean="0">
                <a:latin typeface="Times New Roman"/>
                <a:cs typeface="Times New Roman"/>
              </a:rPr>
              <a:t>dai</a:t>
            </a:r>
            <a:r>
              <a:rPr lang="en-GB" dirty="0" smtClean="0">
                <a:latin typeface="Times New Roman"/>
                <a:cs typeface="Times New Roman"/>
              </a:rPr>
              <a:t> </a:t>
            </a:r>
            <a:r>
              <a:rPr lang="en-GB" dirty="0" err="1" smtClean="0">
                <a:latin typeface="Times New Roman"/>
                <a:cs typeface="Times New Roman"/>
              </a:rPr>
              <a:t>giovani</a:t>
            </a:r>
            <a:r>
              <a:rPr lang="en-GB" dirty="0" smtClean="0">
                <a:latin typeface="Times New Roman"/>
                <a:cs typeface="Times New Roman"/>
              </a:rPr>
              <a:t>?</a:t>
            </a:r>
            <a:endParaRPr lang="en-GB" dirty="0">
              <a:latin typeface="Times New Roman" pitchFamily="18" charset="0"/>
              <a:cs typeface="Times New Roman" pitchFamily="18" charset="0"/>
            </a:endParaRPr>
          </a:p>
        </p:txBody>
      </p:sp>
      <p:sp>
        <p:nvSpPr>
          <p:cNvPr id="18" name="TextBox 17"/>
          <p:cNvSpPr txBox="1"/>
          <p:nvPr/>
        </p:nvSpPr>
        <p:spPr>
          <a:xfrm>
            <a:off x="323528" y="4437112"/>
            <a:ext cx="5985934" cy="369332"/>
          </a:xfrm>
          <a:prstGeom prst="rect">
            <a:avLst/>
          </a:prstGeom>
          <a:noFill/>
        </p:spPr>
        <p:txBody>
          <a:bodyPr wrap="none" rtlCol="0">
            <a:spAutoFit/>
          </a:bodyPr>
          <a:lstStyle/>
          <a:p>
            <a:r>
              <a:rPr lang="en-GB" dirty="0" smtClean="0">
                <a:latin typeface="Times New Roman" pitchFamily="18" charset="0"/>
                <a:cs typeface="Times New Roman" pitchFamily="18" charset="0"/>
              </a:rPr>
              <a:t>▪ Lingua e mass media: </a:t>
            </a:r>
            <a:r>
              <a:rPr lang="en-GB" dirty="0" err="1" smtClean="0">
                <a:latin typeface="Times New Roman" pitchFamily="18" charset="0"/>
                <a:cs typeface="Times New Roman" pitchFamily="18" charset="0"/>
              </a:rPr>
              <a: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codici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giornalistici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televisivi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letterari</a:t>
            </a:r>
            <a:endParaRPr lang="en-GB" dirty="0">
              <a:latin typeface="Times New Roman" pitchFamily="18" charset="0"/>
              <a:cs typeface="Times New Roman" pitchFamily="18" charset="0"/>
            </a:endParaRPr>
          </a:p>
        </p:txBody>
      </p:sp>
      <p:sp>
        <p:nvSpPr>
          <p:cNvPr id="19" name="TextBox 18"/>
          <p:cNvSpPr txBox="1"/>
          <p:nvPr/>
        </p:nvSpPr>
        <p:spPr>
          <a:xfrm>
            <a:off x="323528" y="4725144"/>
            <a:ext cx="5652509" cy="369332"/>
          </a:xfrm>
          <a:prstGeom prst="rect">
            <a:avLst/>
          </a:prstGeom>
          <a:noFill/>
        </p:spPr>
        <p:txBody>
          <a:bodyPr wrap="none" rtlCol="0">
            <a:spAutoFit/>
          </a:bodyPr>
          <a:lstStyle/>
          <a:p>
            <a:r>
              <a:rPr lang="en-GB" dirty="0" smtClean="0">
                <a:latin typeface="Times New Roman" pitchFamily="18" charset="0"/>
                <a:cs typeface="Times New Roman" pitchFamily="18" charset="0"/>
              </a:rPr>
              <a:t>▪ Lingua </a:t>
            </a:r>
            <a:r>
              <a:rPr lang="en-GB" dirty="0" err="1" smtClean="0">
                <a:latin typeface="Times New Roman" pitchFamily="18" charset="0"/>
                <a:cs typeface="Times New Roman" pitchFamily="18" charset="0"/>
              </a:rPr>
              <a:t>parlata</a:t>
            </a:r>
            <a:r>
              <a:rPr lang="en-GB" dirty="0" smtClean="0">
                <a:latin typeface="Times New Roman" pitchFamily="18" charset="0"/>
                <a:cs typeface="Times New Roman" pitchFamily="18" charset="0"/>
              </a:rPr>
              <a:t> e lingua </a:t>
            </a:r>
            <a:r>
              <a:rPr lang="en-GB" dirty="0" err="1" smtClean="0">
                <a:latin typeface="Times New Roman" pitchFamily="18" charset="0"/>
                <a:cs typeface="Times New Roman" pitchFamily="18" charset="0"/>
              </a:rPr>
              <a:t>scritta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scriviamo</a:t>
            </a:r>
            <a:r>
              <a:rPr lang="en-GB" dirty="0" smtClean="0">
                <a:latin typeface="Times New Roman" pitchFamily="18" charset="0"/>
                <a:cs typeface="Times New Roman" pitchFamily="18" charset="0"/>
              </a:rPr>
              <a:t> come </a:t>
            </a:r>
            <a:r>
              <a:rPr lang="en-GB" dirty="0" err="1" smtClean="0">
                <a:latin typeface="Times New Roman" pitchFamily="18" charset="0"/>
                <a:cs typeface="Times New Roman" pitchFamily="18" charset="0"/>
              </a:rPr>
              <a:t>parliamo</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
        <p:nvSpPr>
          <p:cNvPr id="20" name="TextBox 19"/>
          <p:cNvSpPr txBox="1"/>
          <p:nvPr/>
        </p:nvSpPr>
        <p:spPr>
          <a:xfrm>
            <a:off x="323528" y="5013176"/>
            <a:ext cx="7313220" cy="369332"/>
          </a:xfrm>
          <a:prstGeom prst="rect">
            <a:avLst/>
          </a:prstGeom>
          <a:noFill/>
        </p:spPr>
        <p:txBody>
          <a:bodyPr wrap="none" rtlCol="0">
            <a:spAutoFit/>
          </a:bodyPr>
          <a:lstStyle/>
          <a:p>
            <a:r>
              <a:rPr lang="en-GB" dirty="0" smtClean="0">
                <a:latin typeface="Times New Roman" pitchFamily="18" charset="0"/>
                <a:cs typeface="Times New Roman" pitchFamily="18" charset="0"/>
              </a:rPr>
              <a:t>▪ Lingua e </a:t>
            </a:r>
            <a:r>
              <a:rPr lang="en-GB" dirty="0" err="1" smtClean="0">
                <a:latin typeface="Times New Roman" pitchFamily="18" charset="0"/>
                <a:cs typeface="Times New Roman" pitchFamily="18" charset="0"/>
              </a:rPr>
              <a:t>minoranze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linguistiche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dobbiamo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salvare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il</a:t>
            </a:r>
            <a:r>
              <a:rPr lang="en-GB" dirty="0" smtClean="0">
                <a:latin typeface="Times New Roman" pitchFamily="18" charset="0"/>
                <a:cs typeface="Times New Roman" pitchFamily="18" charset="0"/>
              </a:rPr>
              <a:t> Ladino, </a:t>
            </a:r>
            <a:r>
              <a:rPr lang="en-GB" dirty="0" err="1" smtClean="0">
                <a:latin typeface="Times New Roman" pitchFamily="18" charset="0"/>
                <a:cs typeface="Times New Roman" pitchFamily="18" charset="0"/>
              </a:rPr>
              <a:t>il</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Grecanico</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
        <p:nvSpPr>
          <p:cNvPr id="21" name="TextBox 20"/>
          <p:cNvSpPr txBox="1"/>
          <p:nvPr/>
        </p:nvSpPr>
        <p:spPr>
          <a:xfrm>
            <a:off x="323528" y="5301208"/>
            <a:ext cx="6575839" cy="369332"/>
          </a:xfrm>
          <a:prstGeom prst="rect">
            <a:avLst/>
          </a:prstGeom>
          <a:noFill/>
        </p:spPr>
        <p:txBody>
          <a:bodyPr wrap="none" rtlCol="0">
            <a:spAutoFit/>
          </a:bodyPr>
          <a:lstStyle/>
          <a:p>
            <a:r>
              <a:rPr lang="en-GB" dirty="0" smtClean="0">
                <a:latin typeface="Times New Roman" pitchFamily="18" charset="0"/>
                <a:cs typeface="Times New Roman" pitchFamily="18" charset="0"/>
              </a:rPr>
              <a:t>▪ Lingua e </a:t>
            </a:r>
            <a:r>
              <a:rPr lang="en-GB" dirty="0" err="1" smtClean="0">
                <a:latin typeface="Times New Roman" pitchFamily="18" charset="0"/>
                <a:cs typeface="Times New Roman" pitchFamily="18" charset="0"/>
              </a:rPr>
              <a:t>immigrazione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xenofobia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linguistica</a:t>
            </a:r>
            <a:r>
              <a:rPr lang="en-GB" dirty="0" smtClean="0">
                <a:latin typeface="Times New Roman" pitchFamily="18" charset="0"/>
                <a:cs typeface="Times New Roman" pitchFamily="18" charset="0"/>
              </a:rPr>
              <a:t>. Chi ha </a:t>
            </a:r>
            <a:r>
              <a:rPr lang="en-GB" dirty="0" err="1" smtClean="0">
                <a:latin typeface="Times New Roman" pitchFamily="18" charset="0"/>
                <a:cs typeface="Times New Roman" pitchFamily="18" charset="0"/>
              </a:rPr>
              <a:t>paura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chi? </a:t>
            </a:r>
            <a:endParaRPr lang="en-GB"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additive="base">
                                        <p:cTn id="45" dur="500" fill="hold"/>
                                        <p:tgtEl>
                                          <p:spTgt spid="15"/>
                                        </p:tgtEl>
                                        <p:attrNameLst>
                                          <p:attrName>ppt_x</p:attrName>
                                        </p:attrNameLst>
                                      </p:cBhvr>
                                      <p:tavLst>
                                        <p:tav tm="0">
                                          <p:val>
                                            <p:strVal val="#ppt_x"/>
                                          </p:val>
                                        </p:tav>
                                        <p:tav tm="100000">
                                          <p:val>
                                            <p:strVal val="#ppt_x"/>
                                          </p:val>
                                        </p:tav>
                                      </p:tavLst>
                                    </p:anim>
                                    <p:anim calcmode="lin" valueType="num">
                                      <p:cBhvr additive="base">
                                        <p:cTn id="4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additive="base">
                                        <p:cTn id="51" dur="500" fill="hold"/>
                                        <p:tgtEl>
                                          <p:spTgt spid="16"/>
                                        </p:tgtEl>
                                        <p:attrNameLst>
                                          <p:attrName>ppt_x</p:attrName>
                                        </p:attrNameLst>
                                      </p:cBhvr>
                                      <p:tavLst>
                                        <p:tav tm="0">
                                          <p:val>
                                            <p:strVal val="#ppt_x"/>
                                          </p:val>
                                        </p:tav>
                                        <p:tav tm="100000">
                                          <p:val>
                                            <p:strVal val="#ppt_x"/>
                                          </p:val>
                                        </p:tav>
                                      </p:tavLst>
                                    </p:anim>
                                    <p:anim calcmode="lin" valueType="num">
                                      <p:cBhvr additive="base">
                                        <p:cTn id="5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ppt_x"/>
                                          </p:val>
                                        </p:tav>
                                        <p:tav tm="100000">
                                          <p:val>
                                            <p:strVal val="#ppt_x"/>
                                          </p:val>
                                        </p:tav>
                                      </p:tavLst>
                                    </p:anim>
                                    <p:anim calcmode="lin" valueType="num">
                                      <p:cBhvr additive="base">
                                        <p:cTn id="5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anim calcmode="lin" valueType="num">
                                      <p:cBhvr additive="base">
                                        <p:cTn id="63" dur="500" fill="hold"/>
                                        <p:tgtEl>
                                          <p:spTgt spid="18"/>
                                        </p:tgtEl>
                                        <p:attrNameLst>
                                          <p:attrName>ppt_x</p:attrName>
                                        </p:attrNameLst>
                                      </p:cBhvr>
                                      <p:tavLst>
                                        <p:tav tm="0">
                                          <p:val>
                                            <p:strVal val="#ppt_x"/>
                                          </p:val>
                                        </p:tav>
                                        <p:tav tm="100000">
                                          <p:val>
                                            <p:strVal val="#ppt_x"/>
                                          </p:val>
                                        </p:tav>
                                      </p:tavLst>
                                    </p:anim>
                                    <p:anim calcmode="lin" valueType="num">
                                      <p:cBhvr additive="base">
                                        <p:cTn id="6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additive="base">
                                        <p:cTn id="69" dur="500" fill="hold"/>
                                        <p:tgtEl>
                                          <p:spTgt spid="19"/>
                                        </p:tgtEl>
                                        <p:attrNameLst>
                                          <p:attrName>ppt_x</p:attrName>
                                        </p:attrNameLst>
                                      </p:cBhvr>
                                      <p:tavLst>
                                        <p:tav tm="0">
                                          <p:val>
                                            <p:strVal val="#ppt_x"/>
                                          </p:val>
                                        </p:tav>
                                        <p:tav tm="100000">
                                          <p:val>
                                            <p:strVal val="#ppt_x"/>
                                          </p:val>
                                        </p:tav>
                                      </p:tavLst>
                                    </p:anim>
                                    <p:anim calcmode="lin" valueType="num">
                                      <p:cBhvr additive="base">
                                        <p:cTn id="7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20"/>
                                        </p:tgtEl>
                                        <p:attrNameLst>
                                          <p:attrName>style.visibility</p:attrName>
                                        </p:attrNameLst>
                                      </p:cBhvr>
                                      <p:to>
                                        <p:strVal val="visible"/>
                                      </p:to>
                                    </p:set>
                                    <p:anim calcmode="lin" valueType="num">
                                      <p:cBhvr additive="base">
                                        <p:cTn id="75" dur="500" fill="hold"/>
                                        <p:tgtEl>
                                          <p:spTgt spid="20"/>
                                        </p:tgtEl>
                                        <p:attrNameLst>
                                          <p:attrName>ppt_x</p:attrName>
                                        </p:attrNameLst>
                                      </p:cBhvr>
                                      <p:tavLst>
                                        <p:tav tm="0">
                                          <p:val>
                                            <p:strVal val="#ppt_x"/>
                                          </p:val>
                                        </p:tav>
                                        <p:tav tm="100000">
                                          <p:val>
                                            <p:strVal val="#ppt_x"/>
                                          </p:val>
                                        </p:tav>
                                      </p:tavLst>
                                    </p:anim>
                                    <p:anim calcmode="lin" valueType="num">
                                      <p:cBhvr additive="base">
                                        <p:cTn id="7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1"/>
                                        </p:tgtEl>
                                        <p:attrNameLst>
                                          <p:attrName>style.visibility</p:attrName>
                                        </p:attrNameLst>
                                      </p:cBhvr>
                                      <p:to>
                                        <p:strVal val="visible"/>
                                      </p:to>
                                    </p:set>
                                    <p:anim calcmode="lin" valueType="num">
                                      <p:cBhvr additive="base">
                                        <p:cTn id="81" dur="500" fill="hold"/>
                                        <p:tgtEl>
                                          <p:spTgt spid="21"/>
                                        </p:tgtEl>
                                        <p:attrNameLst>
                                          <p:attrName>ppt_x</p:attrName>
                                        </p:attrNameLst>
                                      </p:cBhvr>
                                      <p:tavLst>
                                        <p:tav tm="0">
                                          <p:val>
                                            <p:strVal val="#ppt_x"/>
                                          </p:val>
                                        </p:tav>
                                        <p:tav tm="100000">
                                          <p:val>
                                            <p:strVal val="#ppt_x"/>
                                          </p:val>
                                        </p:tav>
                                      </p:tavLst>
                                    </p:anim>
                                    <p:anim calcmode="lin" valueType="num">
                                      <p:cBhvr additive="base">
                                        <p:cTn id="8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4" grpId="0"/>
      <p:bldP spid="15" grpId="0"/>
      <p:bldP spid="16" grpId="0"/>
      <p:bldP spid="17" grpId="0"/>
      <p:bldP spid="18" grpId="0"/>
      <p:bldP spid="19" grpId="0"/>
      <p:bldP spid="20" grpId="0"/>
      <p:bldP spid="2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274638"/>
            <a:ext cx="8229600" cy="46037"/>
          </a:xfrm>
        </p:spPr>
        <p:txBody>
          <a:bodyPr>
            <a:normAutofit fontScale="90000"/>
          </a:bodyPr>
          <a:lstStyle/>
          <a:p>
            <a:pPr eaLnBrk="1" hangingPunct="1"/>
            <a:endParaRPr lang="en-GB" smtClean="0"/>
          </a:p>
        </p:txBody>
      </p:sp>
      <p:sp>
        <p:nvSpPr>
          <p:cNvPr id="3" name="Content Placeholder 2"/>
          <p:cNvSpPr>
            <a:spLocks noGrp="1"/>
          </p:cNvSpPr>
          <p:nvPr>
            <p:ph idx="1"/>
          </p:nvPr>
        </p:nvSpPr>
        <p:spPr>
          <a:xfrm>
            <a:off x="457200" y="285750"/>
            <a:ext cx="8229600" cy="5840413"/>
          </a:xfrm>
        </p:spPr>
        <p:txBody>
          <a:bodyPr/>
          <a:lstStyle/>
          <a:p>
            <a:pPr algn="ctr" eaLnBrk="1" hangingPunct="1">
              <a:buFont typeface="Arial" charset="0"/>
              <a:buNone/>
            </a:pPr>
            <a:endParaRPr lang="en-GB" sz="1800" dirty="0" smtClean="0">
              <a:latin typeface="Times New Roman" pitchFamily="18" charset="0"/>
              <a:cs typeface="Times New Roman" pitchFamily="18" charset="0"/>
            </a:endParaRPr>
          </a:p>
          <a:p>
            <a:pPr algn="ctr" eaLnBrk="1" hangingPunct="1">
              <a:buFont typeface="Arial" charset="0"/>
              <a:buNone/>
            </a:pPr>
            <a:endParaRPr lang="en-GB" sz="1800" dirty="0" smtClean="0">
              <a:latin typeface="Times New Roman" pitchFamily="18" charset="0"/>
              <a:cs typeface="Times New Roman" pitchFamily="18" charset="0"/>
            </a:endParaRPr>
          </a:p>
          <a:p>
            <a:pPr algn="ctr" eaLnBrk="1" hangingPunct="1">
              <a:buFont typeface="Arial" charset="0"/>
              <a:buNone/>
            </a:pPr>
            <a:endParaRPr lang="en-GB" sz="1800" dirty="0" smtClean="0">
              <a:latin typeface="Times New Roman" pitchFamily="18" charset="0"/>
              <a:cs typeface="Times New Roman" pitchFamily="18" charset="0"/>
            </a:endParaRPr>
          </a:p>
          <a:p>
            <a:pPr algn="ctr" eaLnBrk="1" hangingPunct="1">
              <a:buFont typeface="Arial" charset="0"/>
              <a:buNone/>
            </a:pPr>
            <a:endParaRPr lang="en-GB" sz="1800" dirty="0" smtClean="0">
              <a:latin typeface="Times New Roman" pitchFamily="18" charset="0"/>
              <a:cs typeface="Times New Roman" pitchFamily="18" charset="0"/>
            </a:endParaRPr>
          </a:p>
          <a:p>
            <a:pPr algn="ctr" eaLnBrk="1" hangingPunct="1">
              <a:buFont typeface="Arial" charset="0"/>
              <a:buNone/>
            </a:pPr>
            <a:endParaRPr lang="en-GB" sz="1800" dirty="0" smtClean="0">
              <a:latin typeface="Times New Roman" pitchFamily="18" charset="0"/>
              <a:cs typeface="Times New Roman" pitchFamily="18" charset="0"/>
            </a:endParaRPr>
          </a:p>
          <a:p>
            <a:pPr algn="ctr" eaLnBrk="1" hangingPunct="1">
              <a:buFont typeface="Arial" charset="0"/>
              <a:buNone/>
            </a:pPr>
            <a:r>
              <a:rPr lang="en-GB" sz="4400" b="1" dirty="0" err="1" smtClean="0">
                <a:latin typeface="Times New Roman" pitchFamily="18" charset="0"/>
                <a:cs typeface="Times New Roman" pitchFamily="18" charset="0"/>
              </a:rPr>
              <a:t>Dekuji</a:t>
            </a:r>
            <a:r>
              <a:rPr lang="en-GB" sz="4400" b="1" dirty="0" smtClean="0">
                <a:latin typeface="Times New Roman" pitchFamily="18" charset="0"/>
                <a:cs typeface="Times New Roman" pitchFamily="18" charset="0"/>
              </a:rPr>
              <a:t> </a:t>
            </a:r>
            <a:r>
              <a:rPr lang="en-GB" sz="4400" b="1" dirty="0" err="1" smtClean="0">
                <a:latin typeface="Times New Roman" pitchFamily="18" charset="0"/>
                <a:cs typeface="Times New Roman" pitchFamily="18" charset="0"/>
              </a:rPr>
              <a:t>vam</a:t>
            </a:r>
            <a:r>
              <a:rPr lang="en-GB" sz="4400" b="1" dirty="0" smtClean="0">
                <a:latin typeface="Times New Roman" pitchFamily="18" charset="0"/>
                <a:cs typeface="Times New Roman" pitchFamily="18" charset="0"/>
              </a:rPr>
              <a:t>!</a:t>
            </a:r>
          </a:p>
          <a:p>
            <a:pPr algn="ctr" eaLnBrk="1" hangingPunct="1">
              <a:buFont typeface="Arial" charset="0"/>
              <a:buNone/>
            </a:pPr>
            <a:r>
              <a:rPr lang="en-GB" sz="4400" b="1" dirty="0" smtClean="0">
                <a:latin typeface="Times New Roman" pitchFamily="18" charset="0"/>
                <a:cs typeface="Times New Roman" pitchFamily="18" charset="0"/>
              </a:rPr>
              <a:t>Grazie a </a:t>
            </a:r>
            <a:r>
              <a:rPr lang="en-GB" sz="4400" b="1" dirty="0" err="1" smtClean="0">
                <a:latin typeface="Times New Roman" pitchFamily="18" charset="0"/>
                <a:cs typeface="Times New Roman" pitchFamily="18" charset="0"/>
              </a:rPr>
              <a:t>tutt</a:t>
            </a:r>
            <a:r>
              <a:rPr lang="en-GB" sz="4400" b="1" dirty="0" err="1" smtClean="0">
                <a:solidFill>
                  <a:srgbClr val="FF0000"/>
                </a:solidFill>
                <a:latin typeface="Times New Roman" pitchFamily="18" charset="0"/>
                <a:cs typeface="Times New Roman" pitchFamily="18" charset="0"/>
              </a:rPr>
              <a:t>e</a:t>
            </a:r>
            <a:r>
              <a:rPr lang="en-GB" sz="4400" b="1" dirty="0" smtClean="0">
                <a:latin typeface="Times New Roman" pitchFamily="18" charset="0"/>
                <a:cs typeface="Times New Roman" pitchFamily="18" charset="0"/>
              </a:rPr>
              <a:t> e </a:t>
            </a:r>
            <a:r>
              <a:rPr lang="en-GB" sz="4400" b="1" dirty="0" err="1" smtClean="0">
                <a:latin typeface="Times New Roman" pitchFamily="18" charset="0"/>
                <a:cs typeface="Times New Roman" pitchFamily="18" charset="0"/>
              </a:rPr>
              <a:t>tutt</a:t>
            </a:r>
            <a:r>
              <a:rPr lang="en-GB" sz="4400" b="1" dirty="0" err="1" smtClean="0">
                <a:solidFill>
                  <a:srgbClr val="FF0000"/>
                </a:solidFill>
                <a:latin typeface="Times New Roman" pitchFamily="18" charset="0"/>
                <a:cs typeface="Times New Roman" pitchFamily="18" charset="0"/>
              </a:rPr>
              <a:t>i</a:t>
            </a:r>
            <a:r>
              <a:rPr lang="en-GB" sz="4400" b="1" dirty="0" smtClean="0">
                <a:latin typeface="Times New Roman" pitchFamily="18" charset="0"/>
                <a:cs typeface="Times New Roman" pitchFamily="18" charset="0"/>
              </a:rPr>
              <a:t>!</a:t>
            </a:r>
          </a:p>
          <a:p>
            <a:pPr eaLnBrk="1" hangingPunct="1">
              <a:buFont typeface="Arial" charset="0"/>
              <a:buNone/>
            </a:pPr>
            <a:endParaRPr lang="en-GB" sz="1800" dirty="0" smtClean="0">
              <a:latin typeface="Times New Roman" pitchFamily="18" charset="0"/>
              <a:cs typeface="Times New Roman" pitchFamily="18" charset="0"/>
            </a:endParaRPr>
          </a:p>
        </p:txBody>
      </p:sp>
      <p:sp>
        <p:nvSpPr>
          <p:cNvPr id="4" name="TextBox 3"/>
          <p:cNvSpPr txBox="1">
            <a:spLocks noChangeArrowheads="1"/>
          </p:cNvSpPr>
          <p:nvPr/>
        </p:nvSpPr>
        <p:spPr bwMode="auto">
          <a:xfrm>
            <a:off x="2643188" y="4714875"/>
            <a:ext cx="3806825" cy="369888"/>
          </a:xfrm>
          <a:prstGeom prst="rect">
            <a:avLst/>
          </a:prstGeom>
          <a:noFill/>
          <a:ln w="9525">
            <a:noFill/>
            <a:miter lim="800000"/>
            <a:headEnd/>
            <a:tailEnd/>
          </a:ln>
        </p:spPr>
        <p:txBody>
          <a:bodyPr wrap="none">
            <a:spAutoFit/>
          </a:bodyPr>
          <a:lstStyle/>
          <a:p>
            <a:r>
              <a:rPr lang="en-GB" i="1">
                <a:latin typeface="Times New Roman" pitchFamily="18" charset="0"/>
                <a:cs typeface="Times New Roman" pitchFamily="18" charset="0"/>
              </a:rPr>
              <a:t>Et nunc ad quaestiones quodlibetales...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290">
                                          <p:stCondLst>
                                            <p:cond delay="0"/>
                                          </p:stCondLst>
                                        </p:cTn>
                                        <p:tgtEl>
                                          <p:spTgt spid="4"/>
                                        </p:tgtEl>
                                      </p:cBhvr>
                                    </p:animEffect>
                                    <p:anim calcmode="lin" valueType="num">
                                      <p:cBhvr>
                                        <p:cTn id="12" dur="911"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3" dur="332"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4" dur="332" tmFilter="0, 0; 0.125,0.2665; 0.25,0.4; 0.375,0.465; 0.5,0.5;  0.625,0.535; 0.75,0.6; 0.875,0.7335; 1,1">
                                          <p:stCondLst>
                                            <p:cond delay="332"/>
                                          </p:stCondLst>
                                        </p:cTn>
                                        <p:tgtEl>
                                          <p:spTgt spid="4"/>
                                        </p:tgtEl>
                                        <p:attrNameLst>
                                          <p:attrName>ppt_y</p:attrName>
                                        </p:attrNameLst>
                                      </p:cBhvr>
                                      <p:tavLst>
                                        <p:tav tm="0" fmla="#ppt_y-sin(pi*$)/9">
                                          <p:val>
                                            <p:fltVal val="0"/>
                                          </p:val>
                                        </p:tav>
                                        <p:tav tm="100000">
                                          <p:val>
                                            <p:fltVal val="1"/>
                                          </p:val>
                                        </p:tav>
                                      </p:tavLst>
                                    </p:anim>
                                    <p:anim calcmode="lin" valueType="num">
                                      <p:cBhvr>
                                        <p:cTn id="15" dur="166" tmFilter="0, 0; 0.125,0.2665; 0.25,0.4; 0.375,0.465; 0.5,0.5;  0.625,0.535; 0.75,0.6; 0.875,0.7335; 1,1">
                                          <p:stCondLst>
                                            <p:cond delay="662"/>
                                          </p:stCondLst>
                                        </p:cTn>
                                        <p:tgtEl>
                                          <p:spTgt spid="4"/>
                                        </p:tgtEl>
                                        <p:attrNameLst>
                                          <p:attrName>ppt_y</p:attrName>
                                        </p:attrNameLst>
                                      </p:cBhvr>
                                      <p:tavLst>
                                        <p:tav tm="0" fmla="#ppt_y-sin(pi*$)/27">
                                          <p:val>
                                            <p:fltVal val="0"/>
                                          </p:val>
                                        </p:tav>
                                        <p:tav tm="100000">
                                          <p:val>
                                            <p:fltVal val="1"/>
                                          </p:val>
                                        </p:tav>
                                      </p:tavLst>
                                    </p:anim>
                                    <p:anim calcmode="lin" valueType="num">
                                      <p:cBhvr>
                                        <p:cTn id="16" dur="82" tmFilter="0, 0; 0.125,0.2665; 0.25,0.4; 0.375,0.465; 0.5,0.5;  0.625,0.535; 0.75,0.6; 0.875,0.7335; 1,1">
                                          <p:stCondLst>
                                            <p:cond delay="828"/>
                                          </p:stCondLst>
                                        </p:cTn>
                                        <p:tgtEl>
                                          <p:spTgt spid="4"/>
                                        </p:tgtEl>
                                        <p:attrNameLst>
                                          <p:attrName>ppt_y</p:attrName>
                                        </p:attrNameLst>
                                      </p:cBhvr>
                                      <p:tavLst>
                                        <p:tav tm="0" fmla="#ppt_y-sin(pi*$)/81">
                                          <p:val>
                                            <p:fltVal val="0"/>
                                          </p:val>
                                        </p:tav>
                                        <p:tav tm="100000">
                                          <p:val>
                                            <p:fltVal val="1"/>
                                          </p:val>
                                        </p:tav>
                                      </p:tavLst>
                                    </p:anim>
                                    <p:animScale>
                                      <p:cBhvr>
                                        <p:cTn id="17" dur="13">
                                          <p:stCondLst>
                                            <p:cond delay="325"/>
                                          </p:stCondLst>
                                        </p:cTn>
                                        <p:tgtEl>
                                          <p:spTgt spid="4"/>
                                        </p:tgtEl>
                                      </p:cBhvr>
                                      <p:to x="100000" y="60000"/>
                                    </p:animScale>
                                    <p:animScale>
                                      <p:cBhvr>
                                        <p:cTn id="18" dur="83" decel="50000">
                                          <p:stCondLst>
                                            <p:cond delay="338"/>
                                          </p:stCondLst>
                                        </p:cTn>
                                        <p:tgtEl>
                                          <p:spTgt spid="4"/>
                                        </p:tgtEl>
                                      </p:cBhvr>
                                      <p:to x="100000" y="100000"/>
                                    </p:animScale>
                                    <p:animScale>
                                      <p:cBhvr>
                                        <p:cTn id="19" dur="13">
                                          <p:stCondLst>
                                            <p:cond delay="656"/>
                                          </p:stCondLst>
                                        </p:cTn>
                                        <p:tgtEl>
                                          <p:spTgt spid="4"/>
                                        </p:tgtEl>
                                      </p:cBhvr>
                                      <p:to x="100000" y="80000"/>
                                    </p:animScale>
                                    <p:animScale>
                                      <p:cBhvr>
                                        <p:cTn id="20" dur="83" decel="50000">
                                          <p:stCondLst>
                                            <p:cond delay="669"/>
                                          </p:stCondLst>
                                        </p:cTn>
                                        <p:tgtEl>
                                          <p:spTgt spid="4"/>
                                        </p:tgtEl>
                                      </p:cBhvr>
                                      <p:to x="100000" y="100000"/>
                                    </p:animScale>
                                    <p:animScale>
                                      <p:cBhvr>
                                        <p:cTn id="21" dur="13">
                                          <p:stCondLst>
                                            <p:cond delay="821"/>
                                          </p:stCondLst>
                                        </p:cTn>
                                        <p:tgtEl>
                                          <p:spTgt spid="4"/>
                                        </p:tgtEl>
                                      </p:cBhvr>
                                      <p:to x="100000" y="90000"/>
                                    </p:animScale>
                                    <p:animScale>
                                      <p:cBhvr>
                                        <p:cTn id="22" dur="83" decel="50000">
                                          <p:stCondLst>
                                            <p:cond delay="834"/>
                                          </p:stCondLst>
                                        </p:cTn>
                                        <p:tgtEl>
                                          <p:spTgt spid="4"/>
                                        </p:tgtEl>
                                      </p:cBhvr>
                                      <p:to x="100000" y="100000"/>
                                    </p:animScale>
                                    <p:animScale>
                                      <p:cBhvr>
                                        <p:cTn id="23" dur="13">
                                          <p:stCondLst>
                                            <p:cond delay="904"/>
                                          </p:stCondLst>
                                        </p:cTn>
                                        <p:tgtEl>
                                          <p:spTgt spid="4"/>
                                        </p:tgtEl>
                                      </p:cBhvr>
                                      <p:to x="100000" y="95000"/>
                                    </p:animScale>
                                    <p:animScale>
                                      <p:cBhvr>
                                        <p:cTn id="24" dur="83" decel="50000">
                                          <p:stCondLst>
                                            <p:cond delay="917"/>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179512" y="260648"/>
            <a:ext cx="8712968" cy="45719"/>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4" name="TextBox 3"/>
          <p:cNvSpPr txBox="1"/>
          <p:nvPr/>
        </p:nvSpPr>
        <p:spPr>
          <a:xfrm>
            <a:off x="158591" y="188640"/>
            <a:ext cx="8985409" cy="923330"/>
          </a:xfrm>
          <a:prstGeom prst="rect">
            <a:avLst/>
          </a:prstGeom>
          <a:noFill/>
        </p:spPr>
        <p:txBody>
          <a:bodyPr wrap="none" rtlCol="0">
            <a:spAutoFit/>
          </a:bodyPr>
          <a:lstStyle/>
          <a:p>
            <a:r>
              <a:rPr lang="en-GB" b="1" dirty="0" err="1" smtClean="0">
                <a:latin typeface="Times New Roman" pitchFamily="18" charset="0"/>
                <a:cs typeface="Times New Roman" pitchFamily="18" charset="0"/>
              </a:rPr>
              <a:t>Una</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distinzione</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preliminare</a:t>
            </a:r>
            <a:r>
              <a:rPr lang="en-GB" b="1" dirty="0" smtClean="0">
                <a:latin typeface="Times New Roman" pitchFamily="18" charset="0"/>
                <a:cs typeface="Times New Roman" pitchFamily="18" charset="0"/>
              </a:rPr>
              <a:t>, ma </a:t>
            </a:r>
            <a:r>
              <a:rPr lang="en-GB" b="1" dirty="0" err="1" smtClean="0">
                <a:latin typeface="Times New Roman" pitchFamily="18" charset="0"/>
                <a:cs typeface="Times New Roman" pitchFamily="18" charset="0"/>
              </a:rPr>
              <a:t>fondamentale</a:t>
            </a:r>
            <a:r>
              <a:rPr lang="en-GB" b="1" dirty="0" smtClean="0">
                <a:latin typeface="Times New Roman" pitchFamily="18" charset="0"/>
                <a:cs typeface="Times New Roman" pitchFamily="18" charset="0"/>
              </a:rPr>
              <a:t>...</a:t>
            </a:r>
          </a:p>
          <a:p>
            <a:r>
              <a:rPr lang="en-GB" dirty="0" err="1" smtClean="0">
                <a:latin typeface="Times New Roman" pitchFamily="18" charset="0"/>
                <a:cs typeface="Times New Roman" pitchFamily="18" charset="0"/>
              </a:rPr>
              <a:t>L’Italiano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moderno</a:t>
            </a:r>
            <a:r>
              <a:rPr lang="en-GB" dirty="0" smtClean="0">
                <a:latin typeface="Times New Roman" pitchFamily="18" charset="0"/>
                <a:cs typeface="Times New Roman" pitchFamily="18" charset="0"/>
              </a:rPr>
              <a:t> è </a:t>
            </a:r>
            <a:r>
              <a:rPr lang="en-GB" dirty="0" err="1" smtClean="0">
                <a:latin typeface="Times New Roman" pitchFamily="18" charset="0"/>
                <a:cs typeface="Times New Roman" pitchFamily="18" charset="0"/>
              </a:rPr>
              <a:t>modellato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sul</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Fiorentino</a:t>
            </a:r>
            <a:r>
              <a:rPr lang="en-GB" dirty="0" smtClean="0">
                <a:latin typeface="Times New Roman" pitchFamily="18" charset="0"/>
                <a:cs typeface="Times New Roman" pitchFamily="18" charset="0"/>
              </a:rPr>
              <a:t> / </a:t>
            </a:r>
            <a:r>
              <a:rPr lang="en-GB" dirty="0" err="1" smtClean="0">
                <a:latin typeface="Times New Roman" pitchFamily="18" charset="0"/>
                <a:cs typeface="Times New Roman" pitchFamily="18" charset="0"/>
              </a:rPr>
              <a:t>Toscano</a:t>
            </a:r>
            <a:r>
              <a:rPr lang="en-GB" dirty="0" smtClean="0">
                <a:latin typeface="Times New Roman" pitchFamily="18" charset="0"/>
                <a:cs typeface="Times New Roman" pitchFamily="18" charset="0"/>
              </a:rPr>
              <a:t> (per </a:t>
            </a:r>
            <a:r>
              <a:rPr lang="en-GB" dirty="0" err="1" smtClean="0">
                <a:latin typeface="Times New Roman" pitchFamily="18" charset="0"/>
                <a:cs typeface="Times New Roman" pitchFamily="18" charset="0"/>
              </a:rPr>
              <a:t>il</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prestigio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culturale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economico</a:t>
            </a:r>
            <a:r>
              <a:rPr lang="en-GB" dirty="0" smtClean="0">
                <a:latin typeface="Times New Roman" pitchFamily="18" charset="0"/>
                <a:cs typeface="Times New Roman" pitchFamily="18" charset="0"/>
              </a:rPr>
              <a:t>, </a:t>
            </a:r>
          </a:p>
          <a:p>
            <a:r>
              <a:rPr lang="en-GB" dirty="0" smtClean="0">
                <a:latin typeface="Times New Roman" pitchFamily="18" charset="0"/>
                <a:cs typeface="Times New Roman" pitchFamily="18" charset="0"/>
              </a:rPr>
              <a:t>politico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Firenze </a:t>
            </a:r>
            <a:r>
              <a:rPr lang="en-GB" dirty="0" err="1" smtClean="0">
                <a:latin typeface="Times New Roman" pitchFamily="18" charset="0"/>
                <a:cs typeface="Times New Roman" pitchFamily="18" charset="0"/>
              </a:rPr>
              <a:t>nei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secoli</a:t>
            </a:r>
            <a:r>
              <a:rPr lang="en-GB" dirty="0" smtClean="0">
                <a:latin typeface="Times New Roman" pitchFamily="18" charset="0"/>
                <a:cs typeface="Times New Roman" pitchFamily="18" charset="0"/>
              </a:rPr>
              <a:t> </a:t>
            </a:r>
            <a:r>
              <a:rPr lang="en-GB" cap="small" dirty="0" smtClean="0">
                <a:latin typeface="Times New Roman" pitchFamily="18" charset="0"/>
                <a:cs typeface="Times New Roman" pitchFamily="18" charset="0"/>
              </a:rPr>
              <a:t>xiii-xv. </a:t>
            </a:r>
            <a:r>
              <a:rPr lang="en-GB" dirty="0" smtClean="0">
                <a:latin typeface="Times New Roman" pitchFamily="18" charset="0"/>
                <a:cs typeface="Times New Roman" pitchFamily="18" charset="0"/>
              </a:rPr>
              <a:t>Il </a:t>
            </a:r>
            <a:r>
              <a:rPr lang="en-GB" dirty="0" err="1" smtClean="0">
                <a:latin typeface="Times New Roman" pitchFamily="18" charset="0"/>
                <a:cs typeface="Times New Roman" pitchFamily="18" charset="0"/>
              </a:rPr>
              <a:t>Fiorentino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fa</a:t>
            </a:r>
            <a:r>
              <a:rPr lang="en-GB" dirty="0" smtClean="0">
                <a:latin typeface="Times New Roman" pitchFamily="18" charset="0"/>
                <a:cs typeface="Times New Roman" pitchFamily="18" charset="0"/>
              </a:rPr>
              <a:t> parte </a:t>
            </a:r>
            <a:r>
              <a:rPr lang="en-GB" dirty="0" err="1" smtClean="0">
                <a:latin typeface="Times New Roman" pitchFamily="18" charset="0"/>
                <a:cs typeface="Times New Roman" pitchFamily="18" charset="0"/>
              </a:rPr>
              <a:t>dell’Italo-Romanzo</a:t>
            </a:r>
            <a:r>
              <a:rPr lang="en-GB" dirty="0" smtClean="0">
                <a:latin typeface="Times New Roman" pitchFamily="18" charset="0"/>
                <a:cs typeface="Times New Roman" pitchFamily="18" charset="0"/>
              </a:rPr>
              <a:t>).</a:t>
            </a:r>
          </a:p>
        </p:txBody>
      </p:sp>
      <p:sp>
        <p:nvSpPr>
          <p:cNvPr id="5" name="TextBox 4"/>
          <p:cNvSpPr txBox="1"/>
          <p:nvPr/>
        </p:nvSpPr>
        <p:spPr>
          <a:xfrm>
            <a:off x="179512" y="1196752"/>
            <a:ext cx="954107" cy="369332"/>
          </a:xfrm>
          <a:prstGeom prst="rect">
            <a:avLst/>
          </a:prstGeom>
          <a:noFill/>
        </p:spPr>
        <p:txBody>
          <a:bodyPr wrap="none" rtlCol="0">
            <a:spAutoFit/>
          </a:bodyPr>
          <a:lstStyle/>
          <a:p>
            <a:r>
              <a:rPr lang="en-GB" b="1" dirty="0" smtClean="0">
                <a:latin typeface="Times New Roman" pitchFamily="18" charset="0"/>
                <a:cs typeface="Times New Roman" pitchFamily="18" charset="0"/>
              </a:rPr>
              <a:t>Latino</a:t>
            </a:r>
            <a:r>
              <a:rPr lang="en-GB" b="1" dirty="0" smtClean="0">
                <a:solidFill>
                  <a:srgbClr val="FF0000"/>
                </a:solidFill>
                <a:latin typeface="Times New Roman" pitchFamily="18" charset="0"/>
                <a:cs typeface="Times New Roman" pitchFamily="18" charset="0"/>
              </a:rPr>
              <a:t>*</a:t>
            </a:r>
          </a:p>
        </p:txBody>
      </p:sp>
      <p:sp>
        <p:nvSpPr>
          <p:cNvPr id="7" name="TextBox 6"/>
          <p:cNvSpPr txBox="1"/>
          <p:nvPr/>
        </p:nvSpPr>
        <p:spPr>
          <a:xfrm>
            <a:off x="1703285" y="1196752"/>
            <a:ext cx="1659429" cy="646331"/>
          </a:xfrm>
          <a:prstGeom prst="rect">
            <a:avLst/>
          </a:prstGeom>
          <a:noFill/>
        </p:spPr>
        <p:txBody>
          <a:bodyPr wrap="none" rtlCol="0">
            <a:spAutoFit/>
          </a:bodyPr>
          <a:lstStyle/>
          <a:p>
            <a:pPr algn="ctr"/>
            <a:r>
              <a:rPr lang="en-GB" b="1" dirty="0" err="1" smtClean="0">
                <a:solidFill>
                  <a:srgbClr val="0000CC"/>
                </a:solidFill>
                <a:latin typeface="Times New Roman" pitchFamily="18" charset="0"/>
                <a:cs typeface="Times New Roman" pitchFamily="18" charset="0"/>
              </a:rPr>
              <a:t>Italo-Romanzo</a:t>
            </a:r>
            <a:endParaRPr lang="en-GB" b="1" dirty="0" smtClean="0">
              <a:solidFill>
                <a:srgbClr val="0000CC"/>
              </a:solidFill>
              <a:latin typeface="Times New Roman" pitchFamily="18" charset="0"/>
              <a:cs typeface="Times New Roman" pitchFamily="18" charset="0"/>
            </a:endParaRPr>
          </a:p>
          <a:p>
            <a:pPr algn="ctr"/>
            <a:r>
              <a:rPr lang="en-GB" b="1" dirty="0" err="1" smtClean="0">
                <a:solidFill>
                  <a:srgbClr val="0000CC"/>
                </a:solidFill>
                <a:latin typeface="Times New Roman" pitchFamily="18" charset="0"/>
                <a:cs typeface="Times New Roman" pitchFamily="18" charset="0"/>
              </a:rPr>
              <a:t>antico</a:t>
            </a:r>
            <a:endParaRPr lang="en-GB" b="1" dirty="0" smtClean="0">
              <a:solidFill>
                <a:srgbClr val="0000CC"/>
              </a:solidFill>
              <a:latin typeface="Times New Roman" pitchFamily="18" charset="0"/>
              <a:cs typeface="Times New Roman" pitchFamily="18" charset="0"/>
            </a:endParaRPr>
          </a:p>
        </p:txBody>
      </p:sp>
      <p:sp>
        <p:nvSpPr>
          <p:cNvPr id="8" name="TextBox 7"/>
          <p:cNvSpPr txBox="1"/>
          <p:nvPr/>
        </p:nvSpPr>
        <p:spPr>
          <a:xfrm>
            <a:off x="1691680" y="1844824"/>
            <a:ext cx="1691489" cy="369332"/>
          </a:xfrm>
          <a:prstGeom prst="rect">
            <a:avLst/>
          </a:prstGeom>
          <a:noFill/>
        </p:spPr>
        <p:txBody>
          <a:bodyPr wrap="none" rtlCol="0">
            <a:spAutoFit/>
          </a:bodyPr>
          <a:lstStyle/>
          <a:p>
            <a:r>
              <a:rPr lang="en-GB" dirty="0" err="1" smtClean="0">
                <a:solidFill>
                  <a:srgbClr val="0000CC"/>
                </a:solidFill>
                <a:latin typeface="Times New Roman" pitchFamily="18" charset="0"/>
                <a:cs typeface="Times New Roman" pitchFamily="18" charset="0"/>
              </a:rPr>
              <a:t>Campano</a:t>
            </a:r>
            <a:r>
              <a:rPr lang="en-GB" dirty="0" smtClean="0">
                <a:solidFill>
                  <a:srgbClr val="0000CC"/>
                </a:solidFill>
                <a:latin typeface="Times New Roman" pitchFamily="18" charset="0"/>
                <a:cs typeface="Times New Roman" pitchFamily="18" charset="0"/>
              </a:rPr>
              <a:t> </a:t>
            </a:r>
            <a:r>
              <a:rPr lang="en-GB" dirty="0" err="1" smtClean="0">
                <a:solidFill>
                  <a:srgbClr val="0000CC"/>
                </a:solidFill>
                <a:latin typeface="Times New Roman" pitchFamily="18" charset="0"/>
                <a:cs typeface="Times New Roman" pitchFamily="18" charset="0"/>
              </a:rPr>
              <a:t>antico</a:t>
            </a:r>
            <a:endParaRPr lang="en-GB" dirty="0" smtClean="0">
              <a:solidFill>
                <a:srgbClr val="0000CC"/>
              </a:solidFill>
              <a:latin typeface="Times New Roman" pitchFamily="18" charset="0"/>
              <a:cs typeface="Times New Roman" pitchFamily="18" charset="0"/>
            </a:endParaRPr>
          </a:p>
        </p:txBody>
      </p:sp>
      <p:sp>
        <p:nvSpPr>
          <p:cNvPr id="10" name="TextBox 9"/>
          <p:cNvSpPr txBox="1"/>
          <p:nvPr/>
        </p:nvSpPr>
        <p:spPr>
          <a:xfrm>
            <a:off x="1691680" y="2204864"/>
            <a:ext cx="1912449" cy="369332"/>
          </a:xfrm>
          <a:prstGeom prst="rect">
            <a:avLst/>
          </a:prstGeom>
          <a:noFill/>
          <a:ln>
            <a:solidFill>
              <a:schemeClr val="bg1"/>
            </a:solidFill>
          </a:ln>
        </p:spPr>
        <p:txBody>
          <a:bodyPr wrap="square" rtlCol="0">
            <a:spAutoFit/>
          </a:bodyPr>
          <a:lstStyle/>
          <a:p>
            <a:r>
              <a:rPr lang="en-GB" dirty="0" err="1" smtClean="0">
                <a:solidFill>
                  <a:srgbClr val="0000CC"/>
                </a:solidFill>
                <a:latin typeface="Times New Roman" pitchFamily="18" charset="0"/>
                <a:cs typeface="Times New Roman" pitchFamily="18" charset="0"/>
              </a:rPr>
              <a:t>Fiorentino</a:t>
            </a:r>
            <a:r>
              <a:rPr lang="en-GB" dirty="0" smtClean="0">
                <a:solidFill>
                  <a:srgbClr val="0000CC"/>
                </a:solidFill>
                <a:latin typeface="Times New Roman" pitchFamily="18" charset="0"/>
                <a:cs typeface="Times New Roman" pitchFamily="18" charset="0"/>
              </a:rPr>
              <a:t> </a:t>
            </a:r>
            <a:r>
              <a:rPr lang="en-GB" dirty="0" err="1" smtClean="0">
                <a:solidFill>
                  <a:srgbClr val="0000CC"/>
                </a:solidFill>
                <a:latin typeface="Times New Roman" pitchFamily="18" charset="0"/>
                <a:cs typeface="Times New Roman" pitchFamily="18" charset="0"/>
              </a:rPr>
              <a:t>antico</a:t>
            </a:r>
            <a:endParaRPr lang="en-GB" dirty="0" smtClean="0">
              <a:solidFill>
                <a:srgbClr val="0000CC"/>
              </a:solidFill>
              <a:latin typeface="Times New Roman" pitchFamily="18" charset="0"/>
              <a:cs typeface="Times New Roman" pitchFamily="18" charset="0"/>
            </a:endParaRPr>
          </a:p>
        </p:txBody>
      </p:sp>
      <p:sp>
        <p:nvSpPr>
          <p:cNvPr id="11" name="TextBox 10"/>
          <p:cNvSpPr txBox="1"/>
          <p:nvPr/>
        </p:nvSpPr>
        <p:spPr>
          <a:xfrm>
            <a:off x="1691680" y="2564904"/>
            <a:ext cx="1771385" cy="369332"/>
          </a:xfrm>
          <a:prstGeom prst="rect">
            <a:avLst/>
          </a:prstGeom>
          <a:noFill/>
        </p:spPr>
        <p:txBody>
          <a:bodyPr wrap="square" rtlCol="0">
            <a:spAutoFit/>
          </a:bodyPr>
          <a:lstStyle/>
          <a:p>
            <a:r>
              <a:rPr lang="en-GB" dirty="0" err="1" smtClean="0">
                <a:solidFill>
                  <a:srgbClr val="0000CC"/>
                </a:solidFill>
                <a:latin typeface="Times New Roman" pitchFamily="18" charset="0"/>
                <a:cs typeface="Times New Roman" pitchFamily="18" charset="0"/>
              </a:rPr>
              <a:t>Siciliano</a:t>
            </a:r>
            <a:r>
              <a:rPr lang="en-GB" dirty="0" smtClean="0">
                <a:solidFill>
                  <a:srgbClr val="0000CC"/>
                </a:solidFill>
                <a:latin typeface="Times New Roman" pitchFamily="18" charset="0"/>
                <a:cs typeface="Times New Roman" pitchFamily="18" charset="0"/>
              </a:rPr>
              <a:t> </a:t>
            </a:r>
            <a:r>
              <a:rPr lang="en-GB" dirty="0" err="1" smtClean="0">
                <a:solidFill>
                  <a:srgbClr val="0000CC"/>
                </a:solidFill>
                <a:latin typeface="Times New Roman" pitchFamily="18" charset="0"/>
                <a:cs typeface="Times New Roman" pitchFamily="18" charset="0"/>
              </a:rPr>
              <a:t>antico</a:t>
            </a:r>
            <a:endParaRPr lang="en-GB" dirty="0" smtClean="0">
              <a:solidFill>
                <a:srgbClr val="0000CC"/>
              </a:solidFill>
              <a:latin typeface="Times New Roman" pitchFamily="18" charset="0"/>
              <a:cs typeface="Times New Roman" pitchFamily="18" charset="0"/>
            </a:endParaRPr>
          </a:p>
        </p:txBody>
      </p:sp>
      <p:sp>
        <p:nvSpPr>
          <p:cNvPr id="12" name="TextBox 11"/>
          <p:cNvSpPr txBox="1"/>
          <p:nvPr/>
        </p:nvSpPr>
        <p:spPr>
          <a:xfrm>
            <a:off x="1691680" y="2924944"/>
            <a:ext cx="1591913" cy="369332"/>
          </a:xfrm>
          <a:prstGeom prst="rect">
            <a:avLst/>
          </a:prstGeom>
          <a:noFill/>
        </p:spPr>
        <p:txBody>
          <a:bodyPr wrap="square" rtlCol="0">
            <a:spAutoFit/>
          </a:bodyPr>
          <a:lstStyle/>
          <a:p>
            <a:r>
              <a:rPr lang="en-GB" dirty="0" smtClean="0">
                <a:solidFill>
                  <a:srgbClr val="0000CC"/>
                </a:solidFill>
                <a:latin typeface="Times New Roman" pitchFamily="18" charset="0"/>
                <a:cs typeface="Times New Roman" pitchFamily="18" charset="0"/>
              </a:rPr>
              <a:t>Veneto </a:t>
            </a:r>
            <a:r>
              <a:rPr lang="en-GB" dirty="0" err="1" smtClean="0">
                <a:solidFill>
                  <a:srgbClr val="0000CC"/>
                </a:solidFill>
                <a:latin typeface="Times New Roman" pitchFamily="18" charset="0"/>
                <a:cs typeface="Times New Roman" pitchFamily="18" charset="0"/>
              </a:rPr>
              <a:t>antico</a:t>
            </a:r>
            <a:endParaRPr lang="en-GB" dirty="0" smtClean="0">
              <a:solidFill>
                <a:srgbClr val="0000CC"/>
              </a:solidFill>
              <a:latin typeface="Times New Roman" pitchFamily="18" charset="0"/>
              <a:cs typeface="Times New Roman" pitchFamily="18" charset="0"/>
            </a:endParaRPr>
          </a:p>
        </p:txBody>
      </p:sp>
      <p:sp>
        <p:nvSpPr>
          <p:cNvPr id="13" name="TextBox 12"/>
          <p:cNvSpPr txBox="1"/>
          <p:nvPr/>
        </p:nvSpPr>
        <p:spPr>
          <a:xfrm>
            <a:off x="4716016" y="1844824"/>
            <a:ext cx="1069524"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Campano</a:t>
            </a:r>
            <a:endParaRPr lang="en-GB" dirty="0" smtClean="0">
              <a:latin typeface="Times New Roman" pitchFamily="18" charset="0"/>
              <a:cs typeface="Times New Roman" pitchFamily="18" charset="0"/>
            </a:endParaRPr>
          </a:p>
        </p:txBody>
      </p:sp>
      <p:sp>
        <p:nvSpPr>
          <p:cNvPr id="14" name="TextBox 13"/>
          <p:cNvSpPr txBox="1"/>
          <p:nvPr/>
        </p:nvSpPr>
        <p:spPr>
          <a:xfrm>
            <a:off x="4716016" y="2204864"/>
            <a:ext cx="1146468" cy="369332"/>
          </a:xfrm>
          <a:prstGeom prst="rect">
            <a:avLst/>
          </a:prstGeom>
          <a:noFill/>
          <a:ln>
            <a:solidFill>
              <a:schemeClr val="bg1"/>
            </a:solidFill>
          </a:ln>
        </p:spPr>
        <p:txBody>
          <a:bodyPr wrap="none" rtlCol="0">
            <a:spAutoFit/>
          </a:bodyPr>
          <a:lstStyle/>
          <a:p>
            <a:r>
              <a:rPr lang="en-GB" dirty="0" err="1" smtClean="0">
                <a:latin typeface="Times New Roman" pitchFamily="18" charset="0"/>
                <a:cs typeface="Times New Roman" pitchFamily="18" charset="0"/>
              </a:rPr>
              <a:t>Fiorentino</a:t>
            </a:r>
            <a:endParaRPr lang="en-GB" dirty="0" smtClean="0">
              <a:latin typeface="Times New Roman" pitchFamily="18" charset="0"/>
              <a:cs typeface="Times New Roman" pitchFamily="18" charset="0"/>
            </a:endParaRPr>
          </a:p>
        </p:txBody>
      </p:sp>
      <p:sp>
        <p:nvSpPr>
          <p:cNvPr id="15" name="TextBox 14"/>
          <p:cNvSpPr txBox="1"/>
          <p:nvPr/>
        </p:nvSpPr>
        <p:spPr>
          <a:xfrm>
            <a:off x="4716016" y="2564904"/>
            <a:ext cx="1005403"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Siciliano</a:t>
            </a:r>
            <a:endParaRPr lang="en-GB" dirty="0" smtClean="0">
              <a:latin typeface="Times New Roman" pitchFamily="18" charset="0"/>
              <a:cs typeface="Times New Roman" pitchFamily="18" charset="0"/>
            </a:endParaRPr>
          </a:p>
        </p:txBody>
      </p:sp>
      <p:sp>
        <p:nvSpPr>
          <p:cNvPr id="16" name="TextBox 15"/>
          <p:cNvSpPr txBox="1"/>
          <p:nvPr/>
        </p:nvSpPr>
        <p:spPr>
          <a:xfrm>
            <a:off x="4716016" y="2924944"/>
            <a:ext cx="825932" cy="369332"/>
          </a:xfrm>
          <a:prstGeom prst="rect">
            <a:avLst/>
          </a:prstGeom>
          <a:noFill/>
        </p:spPr>
        <p:txBody>
          <a:bodyPr wrap="none" rtlCol="0">
            <a:spAutoFit/>
          </a:bodyPr>
          <a:lstStyle/>
          <a:p>
            <a:r>
              <a:rPr lang="en-GB" dirty="0" smtClean="0">
                <a:latin typeface="Times New Roman" pitchFamily="18" charset="0"/>
                <a:cs typeface="Times New Roman" pitchFamily="18" charset="0"/>
              </a:rPr>
              <a:t>Veneto</a:t>
            </a:r>
          </a:p>
        </p:txBody>
      </p:sp>
      <p:sp>
        <p:nvSpPr>
          <p:cNvPr id="17" name="TextBox 16"/>
          <p:cNvSpPr txBox="1"/>
          <p:nvPr/>
        </p:nvSpPr>
        <p:spPr>
          <a:xfrm>
            <a:off x="4487933" y="1196752"/>
            <a:ext cx="1659429" cy="646331"/>
          </a:xfrm>
          <a:prstGeom prst="rect">
            <a:avLst/>
          </a:prstGeom>
          <a:noFill/>
        </p:spPr>
        <p:txBody>
          <a:bodyPr wrap="none" rtlCol="0">
            <a:spAutoFit/>
          </a:bodyPr>
          <a:lstStyle/>
          <a:p>
            <a:pPr algn="ctr"/>
            <a:r>
              <a:rPr lang="en-GB" b="1" dirty="0" err="1" smtClean="0">
                <a:latin typeface="Times New Roman" pitchFamily="18" charset="0"/>
                <a:cs typeface="Times New Roman" pitchFamily="18" charset="0"/>
              </a:rPr>
              <a:t>Italo-Romanzo</a:t>
            </a:r>
            <a:endParaRPr lang="en-GB" b="1" dirty="0" smtClean="0">
              <a:latin typeface="Times New Roman" pitchFamily="18" charset="0"/>
              <a:cs typeface="Times New Roman" pitchFamily="18" charset="0"/>
            </a:endParaRPr>
          </a:p>
          <a:p>
            <a:pPr algn="ctr"/>
            <a:r>
              <a:rPr lang="en-GB" b="1" dirty="0" err="1" smtClean="0">
                <a:latin typeface="Times New Roman" pitchFamily="18" charset="0"/>
                <a:cs typeface="Times New Roman" pitchFamily="18" charset="0"/>
              </a:rPr>
              <a:t>Moderno</a:t>
            </a:r>
            <a:endParaRPr lang="en-GB" b="1" dirty="0" smtClean="0">
              <a:latin typeface="Times New Roman" pitchFamily="18" charset="0"/>
              <a:cs typeface="Times New Roman" pitchFamily="18" charset="0"/>
            </a:endParaRPr>
          </a:p>
        </p:txBody>
      </p:sp>
      <p:sp>
        <p:nvSpPr>
          <p:cNvPr id="18" name="TextBox 17"/>
          <p:cNvSpPr txBox="1"/>
          <p:nvPr/>
        </p:nvSpPr>
        <p:spPr>
          <a:xfrm>
            <a:off x="2123728" y="3284984"/>
            <a:ext cx="665567" cy="369332"/>
          </a:xfrm>
          <a:prstGeom prst="rect">
            <a:avLst/>
          </a:prstGeom>
          <a:noFill/>
        </p:spPr>
        <p:txBody>
          <a:bodyPr wrap="none" rtlCol="0">
            <a:spAutoFit/>
          </a:bodyPr>
          <a:lstStyle/>
          <a:p>
            <a:r>
              <a:rPr lang="en-GB" dirty="0" err="1" smtClean="0">
                <a:solidFill>
                  <a:srgbClr val="0000CC"/>
                </a:solidFill>
                <a:latin typeface="Times New Roman" pitchFamily="18" charset="0"/>
                <a:cs typeface="Times New Roman" pitchFamily="18" charset="0"/>
              </a:rPr>
              <a:t>ecc</a:t>
            </a:r>
            <a:r>
              <a:rPr lang="en-GB" dirty="0" smtClean="0">
                <a:solidFill>
                  <a:srgbClr val="0000CC"/>
                </a:solidFill>
                <a:latin typeface="Times New Roman" pitchFamily="18" charset="0"/>
                <a:cs typeface="Times New Roman" pitchFamily="18" charset="0"/>
              </a:rPr>
              <a:t>...</a:t>
            </a:r>
          </a:p>
        </p:txBody>
      </p:sp>
      <p:sp>
        <p:nvSpPr>
          <p:cNvPr id="19" name="TextBox 18"/>
          <p:cNvSpPr txBox="1"/>
          <p:nvPr/>
        </p:nvSpPr>
        <p:spPr>
          <a:xfrm>
            <a:off x="5076056" y="3284984"/>
            <a:ext cx="665567"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ecc</a:t>
            </a:r>
            <a:r>
              <a:rPr lang="en-GB" dirty="0" smtClean="0">
                <a:latin typeface="Times New Roman" pitchFamily="18" charset="0"/>
                <a:cs typeface="Times New Roman" pitchFamily="18" charset="0"/>
              </a:rPr>
              <a:t>...</a:t>
            </a:r>
          </a:p>
        </p:txBody>
      </p:sp>
      <p:sp>
        <p:nvSpPr>
          <p:cNvPr id="20" name="TextBox 19"/>
          <p:cNvSpPr txBox="1"/>
          <p:nvPr/>
        </p:nvSpPr>
        <p:spPr>
          <a:xfrm>
            <a:off x="7668344" y="2132856"/>
            <a:ext cx="1278620" cy="646331"/>
          </a:xfrm>
          <a:prstGeom prst="rect">
            <a:avLst/>
          </a:prstGeom>
          <a:solidFill>
            <a:srgbClr val="8BE1FF"/>
          </a:solidFill>
          <a:ln>
            <a:solidFill>
              <a:srgbClr val="0000FF"/>
            </a:solidFill>
          </a:ln>
        </p:spPr>
        <p:txBody>
          <a:bodyPr wrap="none" rtlCol="0">
            <a:spAutoFit/>
          </a:bodyPr>
          <a:lstStyle/>
          <a:p>
            <a:pPr algn="ctr"/>
            <a:r>
              <a:rPr lang="en-GB" b="1" cap="small" dirty="0" smtClean="0">
                <a:latin typeface="Times New Roman" pitchFamily="18" charset="0"/>
                <a:cs typeface="Times New Roman" pitchFamily="18" charset="0"/>
              </a:rPr>
              <a:t>Standard </a:t>
            </a:r>
          </a:p>
          <a:p>
            <a:pPr algn="ctr"/>
            <a:r>
              <a:rPr lang="en-GB" b="1" cap="small" dirty="0" smtClean="0">
                <a:latin typeface="Times New Roman" pitchFamily="18" charset="0"/>
                <a:cs typeface="Times New Roman" pitchFamily="18" charset="0"/>
              </a:rPr>
              <a:t>Italian</a:t>
            </a:r>
          </a:p>
        </p:txBody>
      </p:sp>
      <p:sp>
        <p:nvSpPr>
          <p:cNvPr id="22" name="Left Brace 21"/>
          <p:cNvSpPr/>
          <p:nvPr/>
        </p:nvSpPr>
        <p:spPr>
          <a:xfrm>
            <a:off x="1547664" y="1844824"/>
            <a:ext cx="216024" cy="1800200"/>
          </a:xfrm>
          <a:prstGeom prst="leftBrace">
            <a:avLst/>
          </a:prstGeom>
          <a:solidFill>
            <a:schemeClr val="bg1"/>
          </a:solidFill>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TextBox 23"/>
          <p:cNvSpPr txBox="1"/>
          <p:nvPr/>
        </p:nvSpPr>
        <p:spPr>
          <a:xfrm>
            <a:off x="230007" y="2420888"/>
            <a:ext cx="1058303" cy="646331"/>
          </a:xfrm>
          <a:prstGeom prst="rect">
            <a:avLst/>
          </a:prstGeom>
          <a:solidFill>
            <a:srgbClr val="FFFF00"/>
          </a:solidFill>
          <a:ln>
            <a:solidFill>
              <a:srgbClr val="FF0000"/>
            </a:solidFill>
          </a:ln>
        </p:spPr>
        <p:txBody>
          <a:bodyPr wrap="none" rtlCol="0">
            <a:spAutoFit/>
          </a:bodyPr>
          <a:lstStyle/>
          <a:p>
            <a:pPr algn="ctr"/>
            <a:r>
              <a:rPr lang="en-GB" b="1" cap="small" dirty="0" err="1" smtClean="0">
                <a:latin typeface="Times New Roman" pitchFamily="18" charset="0"/>
                <a:cs typeface="Times New Roman" pitchFamily="18" charset="0"/>
              </a:rPr>
              <a:t>lingue</a:t>
            </a:r>
            <a:endParaRPr lang="en-GB" b="1" cap="small" dirty="0" smtClean="0">
              <a:latin typeface="Times New Roman" pitchFamily="18" charset="0"/>
              <a:cs typeface="Times New Roman" pitchFamily="18" charset="0"/>
            </a:endParaRPr>
          </a:p>
          <a:p>
            <a:pPr algn="ctr"/>
            <a:r>
              <a:rPr lang="en-GB" b="1" cap="small" dirty="0" err="1" smtClean="0">
                <a:latin typeface="Times New Roman" pitchFamily="18" charset="0"/>
                <a:cs typeface="Times New Roman" pitchFamily="18" charset="0"/>
              </a:rPr>
              <a:t>sorelle</a:t>
            </a:r>
            <a:endParaRPr lang="en-GB" b="1" cap="small" dirty="0" smtClean="0">
              <a:latin typeface="Times New Roman" pitchFamily="18" charset="0"/>
              <a:cs typeface="Times New Roman" pitchFamily="18" charset="0"/>
            </a:endParaRPr>
          </a:p>
        </p:txBody>
      </p:sp>
      <p:sp>
        <p:nvSpPr>
          <p:cNvPr id="25" name="Right Arrow 24"/>
          <p:cNvSpPr/>
          <p:nvPr/>
        </p:nvSpPr>
        <p:spPr>
          <a:xfrm>
            <a:off x="1259632" y="1340768"/>
            <a:ext cx="288032" cy="144016"/>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ight Arrow 25"/>
          <p:cNvSpPr/>
          <p:nvPr/>
        </p:nvSpPr>
        <p:spPr>
          <a:xfrm>
            <a:off x="3707904" y="1340768"/>
            <a:ext cx="288032" cy="144016"/>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ight Arrow 26"/>
          <p:cNvSpPr/>
          <p:nvPr/>
        </p:nvSpPr>
        <p:spPr>
          <a:xfrm>
            <a:off x="5940152" y="2132856"/>
            <a:ext cx="1584176" cy="576064"/>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solidFill>
                  <a:schemeClr val="tx1"/>
                </a:solidFill>
                <a:latin typeface="Times New Roman" pitchFamily="18" charset="0"/>
                <a:cs typeface="Times New Roman" pitchFamily="18" charset="0"/>
              </a:rPr>
              <a:t>selezionato</a:t>
            </a:r>
            <a:endParaRPr lang="en-GB" dirty="0">
              <a:solidFill>
                <a:schemeClr val="tx1"/>
              </a:solidFill>
              <a:latin typeface="Times New Roman" pitchFamily="18" charset="0"/>
              <a:cs typeface="Times New Roman" pitchFamily="18" charset="0"/>
            </a:endParaRPr>
          </a:p>
        </p:txBody>
      </p:sp>
      <p:pic>
        <p:nvPicPr>
          <p:cNvPr id="4098" name="Picture 2" descr="C:\Users\mfixefc2\Desktop\Ital.jpg"/>
          <p:cNvPicPr>
            <a:picLocks noChangeAspect="1" noChangeArrowheads="1"/>
          </p:cNvPicPr>
          <p:nvPr/>
        </p:nvPicPr>
        <p:blipFill>
          <a:blip r:embed="rId2" cstate="print"/>
          <a:srcRect/>
          <a:stretch>
            <a:fillRect/>
          </a:stretch>
        </p:blipFill>
        <p:spPr bwMode="auto">
          <a:xfrm>
            <a:off x="683568" y="4077072"/>
            <a:ext cx="1981200" cy="2314575"/>
          </a:xfrm>
          <a:prstGeom prst="rect">
            <a:avLst/>
          </a:prstGeom>
          <a:noFill/>
        </p:spPr>
      </p:pic>
      <p:pic>
        <p:nvPicPr>
          <p:cNvPr id="4099" name="Picture 3" descr="C:\Users\mfixefc2\Desktop\Sta.jpg"/>
          <p:cNvPicPr>
            <a:picLocks noChangeAspect="1" noChangeArrowheads="1"/>
          </p:cNvPicPr>
          <p:nvPr/>
        </p:nvPicPr>
        <p:blipFill>
          <a:blip r:embed="rId3" cstate="print"/>
          <a:srcRect/>
          <a:stretch>
            <a:fillRect/>
          </a:stretch>
        </p:blipFill>
        <p:spPr bwMode="auto">
          <a:xfrm>
            <a:off x="4716016" y="4005064"/>
            <a:ext cx="2009775" cy="2276475"/>
          </a:xfrm>
          <a:prstGeom prst="rect">
            <a:avLst/>
          </a:prstGeom>
          <a:noFill/>
        </p:spPr>
      </p:pic>
      <p:sp>
        <p:nvSpPr>
          <p:cNvPr id="42" name="TextBox 41"/>
          <p:cNvSpPr txBox="1"/>
          <p:nvPr/>
        </p:nvSpPr>
        <p:spPr>
          <a:xfrm>
            <a:off x="2267744" y="4581128"/>
            <a:ext cx="1881349" cy="369332"/>
          </a:xfrm>
          <a:prstGeom prst="rect">
            <a:avLst/>
          </a:prstGeom>
          <a:solidFill>
            <a:srgbClr val="FFFF00"/>
          </a:solidFill>
          <a:ln>
            <a:solidFill>
              <a:srgbClr val="FF0000"/>
            </a:solidFill>
          </a:ln>
        </p:spPr>
        <p:txBody>
          <a:bodyPr wrap="none" rtlCol="0">
            <a:spAutoFit/>
          </a:bodyPr>
          <a:lstStyle/>
          <a:p>
            <a:r>
              <a:rPr lang="en-GB" b="1" cap="small" dirty="0" err="1" smtClean="0">
                <a:latin typeface="Times New Roman" pitchFamily="18" charset="0"/>
                <a:cs typeface="Times New Roman" pitchFamily="18" charset="0"/>
              </a:rPr>
              <a:t>Italo-Romanzo</a:t>
            </a:r>
            <a:endParaRPr lang="en-GB" b="1" cap="small" dirty="0" smtClean="0">
              <a:latin typeface="Times New Roman" pitchFamily="18" charset="0"/>
              <a:cs typeface="Times New Roman" pitchFamily="18" charset="0"/>
            </a:endParaRPr>
          </a:p>
        </p:txBody>
      </p:sp>
      <p:sp>
        <p:nvSpPr>
          <p:cNvPr id="43" name="TextBox 42"/>
          <p:cNvSpPr txBox="1"/>
          <p:nvPr/>
        </p:nvSpPr>
        <p:spPr>
          <a:xfrm>
            <a:off x="6228184" y="4581128"/>
            <a:ext cx="2072812" cy="369332"/>
          </a:xfrm>
          <a:prstGeom prst="rect">
            <a:avLst/>
          </a:prstGeom>
          <a:solidFill>
            <a:srgbClr val="71DAFF"/>
          </a:solidFill>
          <a:ln>
            <a:solidFill>
              <a:srgbClr val="0000FF"/>
            </a:solidFill>
          </a:ln>
        </p:spPr>
        <p:txBody>
          <a:bodyPr wrap="none" rtlCol="0">
            <a:spAutoFit/>
          </a:bodyPr>
          <a:lstStyle/>
          <a:p>
            <a:r>
              <a:rPr lang="en-GB" b="1" cap="small" dirty="0" smtClean="0">
                <a:latin typeface="Times New Roman" pitchFamily="18" charset="0"/>
                <a:cs typeface="Times New Roman" pitchFamily="18" charset="0"/>
              </a:rPr>
              <a:t>Standard Italian</a:t>
            </a:r>
          </a:p>
        </p:txBody>
      </p:sp>
      <p:sp>
        <p:nvSpPr>
          <p:cNvPr id="35" name="TextBox 34"/>
          <p:cNvSpPr txBox="1"/>
          <p:nvPr/>
        </p:nvSpPr>
        <p:spPr>
          <a:xfrm>
            <a:off x="6948264" y="5445224"/>
            <a:ext cx="2031390" cy="861774"/>
          </a:xfrm>
          <a:prstGeom prst="rect">
            <a:avLst/>
          </a:prstGeom>
          <a:noFill/>
          <a:ln>
            <a:solidFill>
              <a:srgbClr val="FF0000"/>
            </a:solidFill>
          </a:ln>
        </p:spPr>
        <p:txBody>
          <a:bodyPr wrap="none" rtlCol="0">
            <a:spAutoFit/>
          </a:bodyPr>
          <a:lstStyle/>
          <a:p>
            <a:r>
              <a:rPr lang="en-GB" dirty="0" smtClean="0">
                <a:solidFill>
                  <a:srgbClr val="FF0000"/>
                </a:solidFill>
                <a:latin typeface="Times New Roman" pitchFamily="18" charset="0"/>
                <a:cs typeface="Times New Roman" pitchFamily="18" charset="0"/>
              </a:rPr>
              <a:t>*</a:t>
            </a:r>
            <a:r>
              <a:rPr lang="en-GB" dirty="0" smtClean="0">
                <a:latin typeface="Times New Roman" pitchFamily="18" charset="0"/>
                <a:cs typeface="Times New Roman" pitchFamily="18" charset="0"/>
              </a:rPr>
              <a:t> </a:t>
            </a:r>
            <a:r>
              <a:rPr lang="en-GB" sz="1600" dirty="0" err="1" smtClean="0">
                <a:latin typeface="Times New Roman" pitchFamily="18" charset="0"/>
                <a:cs typeface="Times New Roman" pitchFamily="18" charset="0"/>
              </a:rPr>
              <a:t>Includendo</a:t>
            </a:r>
            <a:r>
              <a:rPr lang="en-GB" sz="1600" dirty="0" smtClean="0">
                <a:latin typeface="Times New Roman" pitchFamily="18" charset="0"/>
                <a:cs typeface="Times New Roman" pitchFamily="18" charset="0"/>
              </a:rPr>
              <a:t> </a:t>
            </a:r>
          </a:p>
          <a:p>
            <a:r>
              <a:rPr lang="en-GB" sz="1600" dirty="0" err="1" smtClean="0">
                <a:latin typeface="Times New Roman" pitchFamily="18" charset="0"/>
                <a:cs typeface="Times New Roman" pitchFamily="18" charset="0"/>
              </a:rPr>
              <a:t>il</a:t>
            </a:r>
            <a:r>
              <a:rPr lang="en-GB" sz="1600" dirty="0" smtClean="0">
                <a:latin typeface="Times New Roman" pitchFamily="18" charset="0"/>
                <a:cs typeface="Times New Roman" pitchFamily="18" charset="0"/>
              </a:rPr>
              <a:t> </a:t>
            </a:r>
            <a:r>
              <a:rPr lang="en-GB" sz="1600" b="1" cap="small" dirty="0" err="1" smtClean="0">
                <a:latin typeface="Times New Roman" pitchFamily="18" charset="0"/>
                <a:cs typeface="Times New Roman" pitchFamily="18" charset="0"/>
              </a:rPr>
              <a:t>tardo</a:t>
            </a:r>
            <a:r>
              <a:rPr lang="en-GB" sz="1600" b="1" cap="small" dirty="0" smtClean="0">
                <a:latin typeface="Times New Roman" pitchFamily="18" charset="0"/>
                <a:cs typeface="Times New Roman" pitchFamily="18" charset="0"/>
              </a:rPr>
              <a:t> Latino </a:t>
            </a:r>
          </a:p>
          <a:p>
            <a:r>
              <a:rPr lang="en-GB" sz="1600" dirty="0" smtClean="0">
                <a:latin typeface="Times New Roman" pitchFamily="18" charset="0"/>
                <a:cs typeface="Times New Roman" pitchFamily="18" charset="0"/>
              </a:rPr>
              <a:t>e </a:t>
            </a:r>
            <a:r>
              <a:rPr lang="en-GB" sz="1600" dirty="0" err="1" smtClean="0">
                <a:latin typeface="Times New Roman" pitchFamily="18" charset="0"/>
                <a:cs typeface="Times New Roman" pitchFamily="18" charset="0"/>
              </a:rPr>
              <a:t>il</a:t>
            </a:r>
            <a:r>
              <a:rPr lang="en-GB" sz="1600" dirty="0" smtClean="0">
                <a:latin typeface="Times New Roman" pitchFamily="18" charset="0"/>
                <a:cs typeface="Times New Roman" pitchFamily="18" charset="0"/>
              </a:rPr>
              <a:t> </a:t>
            </a:r>
            <a:r>
              <a:rPr lang="en-GB" sz="1600" b="1" cap="small" dirty="0" smtClean="0">
                <a:latin typeface="Times New Roman" pitchFamily="18" charset="0"/>
                <a:cs typeface="Times New Roman" pitchFamily="18" charset="0"/>
              </a:rPr>
              <a:t>Latino </a:t>
            </a:r>
            <a:r>
              <a:rPr lang="en-GB" sz="1600" b="1" cap="small" dirty="0" err="1" smtClean="0">
                <a:latin typeface="Times New Roman" pitchFamily="18" charset="0"/>
                <a:cs typeface="Times New Roman" pitchFamily="18" charset="0"/>
              </a:rPr>
              <a:t>volgare</a:t>
            </a:r>
            <a:endParaRPr lang="en-GB" sz="1600" b="1" cap="small" dirty="0" smtClean="0">
              <a:latin typeface="Times New Roman" pitchFamily="18" charset="0"/>
              <a:cs typeface="Times New Roman" pitchFamily="18" charset="0"/>
            </a:endParaRPr>
          </a:p>
        </p:txBody>
      </p:sp>
      <p:sp>
        <p:nvSpPr>
          <p:cNvPr id="36" name="Right Arrow 35"/>
          <p:cNvSpPr/>
          <p:nvPr/>
        </p:nvSpPr>
        <p:spPr>
          <a:xfrm>
            <a:off x="3779912" y="1988840"/>
            <a:ext cx="834392" cy="144016"/>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ight Arrow 36"/>
          <p:cNvSpPr/>
          <p:nvPr/>
        </p:nvSpPr>
        <p:spPr>
          <a:xfrm>
            <a:off x="3779912" y="2348880"/>
            <a:ext cx="834392" cy="144016"/>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ight Arrow 37"/>
          <p:cNvSpPr/>
          <p:nvPr/>
        </p:nvSpPr>
        <p:spPr>
          <a:xfrm>
            <a:off x="3779912" y="2708920"/>
            <a:ext cx="834392" cy="144016"/>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ight Arrow 38"/>
          <p:cNvSpPr/>
          <p:nvPr/>
        </p:nvSpPr>
        <p:spPr>
          <a:xfrm>
            <a:off x="3779912" y="3068960"/>
            <a:ext cx="834392" cy="144016"/>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additive="base">
                                        <p:cTn id="65" dur="500" fill="hold"/>
                                        <p:tgtEl>
                                          <p:spTgt spid="13"/>
                                        </p:tgtEl>
                                        <p:attrNameLst>
                                          <p:attrName>ppt_x</p:attrName>
                                        </p:attrNameLst>
                                      </p:cBhvr>
                                      <p:tavLst>
                                        <p:tav tm="0">
                                          <p:val>
                                            <p:strVal val="#ppt_x"/>
                                          </p:val>
                                        </p:tav>
                                        <p:tav tm="100000">
                                          <p:val>
                                            <p:strVal val="#ppt_x"/>
                                          </p:val>
                                        </p:tav>
                                      </p:tavLst>
                                    </p:anim>
                                    <p:anim calcmode="lin" valueType="num">
                                      <p:cBhvr additive="base">
                                        <p:cTn id="6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4"/>
                                        </p:tgtEl>
                                        <p:attrNameLst>
                                          <p:attrName>style.visibility</p:attrName>
                                        </p:attrNameLst>
                                      </p:cBhvr>
                                      <p:to>
                                        <p:strVal val="visible"/>
                                      </p:to>
                                    </p:set>
                                    <p:anim calcmode="lin" valueType="num">
                                      <p:cBhvr additive="base">
                                        <p:cTn id="71" dur="500" fill="hold"/>
                                        <p:tgtEl>
                                          <p:spTgt spid="14"/>
                                        </p:tgtEl>
                                        <p:attrNameLst>
                                          <p:attrName>ppt_x</p:attrName>
                                        </p:attrNameLst>
                                      </p:cBhvr>
                                      <p:tavLst>
                                        <p:tav tm="0">
                                          <p:val>
                                            <p:strVal val="#ppt_x"/>
                                          </p:val>
                                        </p:tav>
                                        <p:tav tm="100000">
                                          <p:val>
                                            <p:strVal val="#ppt_x"/>
                                          </p:val>
                                        </p:tav>
                                      </p:tavLst>
                                    </p:anim>
                                    <p:anim calcmode="lin" valueType="num">
                                      <p:cBhvr additive="base">
                                        <p:cTn id="7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additive="base">
                                        <p:cTn id="77" dur="500" fill="hold"/>
                                        <p:tgtEl>
                                          <p:spTgt spid="15"/>
                                        </p:tgtEl>
                                        <p:attrNameLst>
                                          <p:attrName>ppt_x</p:attrName>
                                        </p:attrNameLst>
                                      </p:cBhvr>
                                      <p:tavLst>
                                        <p:tav tm="0">
                                          <p:val>
                                            <p:strVal val="#ppt_x"/>
                                          </p:val>
                                        </p:tav>
                                        <p:tav tm="100000">
                                          <p:val>
                                            <p:strVal val="#ppt_x"/>
                                          </p:val>
                                        </p:tav>
                                      </p:tavLst>
                                    </p:anim>
                                    <p:anim calcmode="lin" valueType="num">
                                      <p:cBhvr additive="base">
                                        <p:cTn id="7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additive="base">
                                        <p:cTn id="83" dur="500" fill="hold"/>
                                        <p:tgtEl>
                                          <p:spTgt spid="16"/>
                                        </p:tgtEl>
                                        <p:attrNameLst>
                                          <p:attrName>ppt_x</p:attrName>
                                        </p:attrNameLst>
                                      </p:cBhvr>
                                      <p:tavLst>
                                        <p:tav tm="0">
                                          <p:val>
                                            <p:strVal val="#ppt_x"/>
                                          </p:val>
                                        </p:tav>
                                        <p:tav tm="100000">
                                          <p:val>
                                            <p:strVal val="#ppt_x"/>
                                          </p:val>
                                        </p:tav>
                                      </p:tavLst>
                                    </p:anim>
                                    <p:anim calcmode="lin" valueType="num">
                                      <p:cBhvr additive="base">
                                        <p:cTn id="8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500" fill="hold"/>
                                        <p:tgtEl>
                                          <p:spTgt spid="19"/>
                                        </p:tgtEl>
                                        <p:attrNameLst>
                                          <p:attrName>ppt_x</p:attrName>
                                        </p:attrNameLst>
                                      </p:cBhvr>
                                      <p:tavLst>
                                        <p:tav tm="0">
                                          <p:val>
                                            <p:strVal val="#ppt_x"/>
                                          </p:val>
                                        </p:tav>
                                        <p:tav tm="100000">
                                          <p:val>
                                            <p:strVal val="#ppt_x"/>
                                          </p:val>
                                        </p:tav>
                                      </p:tavLst>
                                    </p:anim>
                                    <p:anim calcmode="lin" valueType="num">
                                      <p:cBhvr additive="base">
                                        <p:cTn id="9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8" fill="hold" grpId="0" nodeType="clickEffect">
                                  <p:stCondLst>
                                    <p:cond delay="0"/>
                                  </p:stCondLst>
                                  <p:childTnLst>
                                    <p:set>
                                      <p:cBhvr>
                                        <p:cTn id="94" dur="1" fill="hold">
                                          <p:stCondLst>
                                            <p:cond delay="0"/>
                                          </p:stCondLst>
                                        </p:cTn>
                                        <p:tgtEl>
                                          <p:spTgt spid="36"/>
                                        </p:tgtEl>
                                        <p:attrNameLst>
                                          <p:attrName>style.visibility</p:attrName>
                                        </p:attrNameLst>
                                      </p:cBhvr>
                                      <p:to>
                                        <p:strVal val="visible"/>
                                      </p:to>
                                    </p:set>
                                    <p:anim calcmode="lin" valueType="num">
                                      <p:cBhvr additive="base">
                                        <p:cTn id="95" dur="500" fill="hold"/>
                                        <p:tgtEl>
                                          <p:spTgt spid="36"/>
                                        </p:tgtEl>
                                        <p:attrNameLst>
                                          <p:attrName>ppt_x</p:attrName>
                                        </p:attrNameLst>
                                      </p:cBhvr>
                                      <p:tavLst>
                                        <p:tav tm="0">
                                          <p:val>
                                            <p:strVal val="0-#ppt_w/2"/>
                                          </p:val>
                                        </p:tav>
                                        <p:tav tm="100000">
                                          <p:val>
                                            <p:strVal val="#ppt_x"/>
                                          </p:val>
                                        </p:tav>
                                      </p:tavLst>
                                    </p:anim>
                                    <p:anim calcmode="lin" valueType="num">
                                      <p:cBhvr additive="base">
                                        <p:cTn id="96" dur="5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8" fill="hold" grpId="0" nodeType="clickEffect">
                                  <p:stCondLst>
                                    <p:cond delay="0"/>
                                  </p:stCondLst>
                                  <p:childTnLst>
                                    <p:set>
                                      <p:cBhvr>
                                        <p:cTn id="100" dur="1" fill="hold">
                                          <p:stCondLst>
                                            <p:cond delay="0"/>
                                          </p:stCondLst>
                                        </p:cTn>
                                        <p:tgtEl>
                                          <p:spTgt spid="37"/>
                                        </p:tgtEl>
                                        <p:attrNameLst>
                                          <p:attrName>style.visibility</p:attrName>
                                        </p:attrNameLst>
                                      </p:cBhvr>
                                      <p:to>
                                        <p:strVal val="visible"/>
                                      </p:to>
                                    </p:set>
                                    <p:anim calcmode="lin" valueType="num">
                                      <p:cBhvr additive="base">
                                        <p:cTn id="101" dur="500" fill="hold"/>
                                        <p:tgtEl>
                                          <p:spTgt spid="37"/>
                                        </p:tgtEl>
                                        <p:attrNameLst>
                                          <p:attrName>ppt_x</p:attrName>
                                        </p:attrNameLst>
                                      </p:cBhvr>
                                      <p:tavLst>
                                        <p:tav tm="0">
                                          <p:val>
                                            <p:strVal val="0-#ppt_w/2"/>
                                          </p:val>
                                        </p:tav>
                                        <p:tav tm="100000">
                                          <p:val>
                                            <p:strVal val="#ppt_x"/>
                                          </p:val>
                                        </p:tav>
                                      </p:tavLst>
                                    </p:anim>
                                    <p:anim calcmode="lin" valueType="num">
                                      <p:cBhvr additive="base">
                                        <p:cTn id="102" dur="500" fill="hold"/>
                                        <p:tgtEl>
                                          <p:spTgt spid="37"/>
                                        </p:tgtEl>
                                        <p:attrNameLst>
                                          <p:attrName>ppt_y</p:attrName>
                                        </p:attrNameLst>
                                      </p:cBhvr>
                                      <p:tavLst>
                                        <p:tav tm="0">
                                          <p:val>
                                            <p:strVal val="#ppt_y"/>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8" fill="hold" grpId="0" nodeType="clickEffect">
                                  <p:stCondLst>
                                    <p:cond delay="0"/>
                                  </p:stCondLst>
                                  <p:childTnLst>
                                    <p:set>
                                      <p:cBhvr>
                                        <p:cTn id="106" dur="1" fill="hold">
                                          <p:stCondLst>
                                            <p:cond delay="0"/>
                                          </p:stCondLst>
                                        </p:cTn>
                                        <p:tgtEl>
                                          <p:spTgt spid="38"/>
                                        </p:tgtEl>
                                        <p:attrNameLst>
                                          <p:attrName>style.visibility</p:attrName>
                                        </p:attrNameLst>
                                      </p:cBhvr>
                                      <p:to>
                                        <p:strVal val="visible"/>
                                      </p:to>
                                    </p:set>
                                    <p:anim calcmode="lin" valueType="num">
                                      <p:cBhvr additive="base">
                                        <p:cTn id="107" dur="500" fill="hold"/>
                                        <p:tgtEl>
                                          <p:spTgt spid="38"/>
                                        </p:tgtEl>
                                        <p:attrNameLst>
                                          <p:attrName>ppt_x</p:attrName>
                                        </p:attrNameLst>
                                      </p:cBhvr>
                                      <p:tavLst>
                                        <p:tav tm="0">
                                          <p:val>
                                            <p:strVal val="0-#ppt_w/2"/>
                                          </p:val>
                                        </p:tav>
                                        <p:tav tm="100000">
                                          <p:val>
                                            <p:strVal val="#ppt_x"/>
                                          </p:val>
                                        </p:tav>
                                      </p:tavLst>
                                    </p:anim>
                                    <p:anim calcmode="lin" valueType="num">
                                      <p:cBhvr additive="base">
                                        <p:cTn id="108" dur="5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8" fill="hold" grpId="0" nodeType="clickEffect">
                                  <p:stCondLst>
                                    <p:cond delay="0"/>
                                  </p:stCondLst>
                                  <p:childTnLst>
                                    <p:set>
                                      <p:cBhvr>
                                        <p:cTn id="112" dur="1" fill="hold">
                                          <p:stCondLst>
                                            <p:cond delay="0"/>
                                          </p:stCondLst>
                                        </p:cTn>
                                        <p:tgtEl>
                                          <p:spTgt spid="39"/>
                                        </p:tgtEl>
                                        <p:attrNameLst>
                                          <p:attrName>style.visibility</p:attrName>
                                        </p:attrNameLst>
                                      </p:cBhvr>
                                      <p:to>
                                        <p:strVal val="visible"/>
                                      </p:to>
                                    </p:set>
                                    <p:anim calcmode="lin" valueType="num">
                                      <p:cBhvr additive="base">
                                        <p:cTn id="113" dur="500" fill="hold"/>
                                        <p:tgtEl>
                                          <p:spTgt spid="39"/>
                                        </p:tgtEl>
                                        <p:attrNameLst>
                                          <p:attrName>ppt_x</p:attrName>
                                        </p:attrNameLst>
                                      </p:cBhvr>
                                      <p:tavLst>
                                        <p:tav tm="0">
                                          <p:val>
                                            <p:strVal val="0-#ppt_w/2"/>
                                          </p:val>
                                        </p:tav>
                                        <p:tav tm="100000">
                                          <p:val>
                                            <p:strVal val="#ppt_x"/>
                                          </p:val>
                                        </p:tav>
                                      </p:tavLst>
                                    </p:anim>
                                    <p:anim calcmode="lin" valueType="num">
                                      <p:cBhvr additive="base">
                                        <p:cTn id="114"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27"/>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50" presetClass="entr" presetSubtype="0" decel="100000" fill="hold" grpId="0" nodeType="clickEffect">
                                  <p:stCondLst>
                                    <p:cond delay="0"/>
                                  </p:stCondLst>
                                  <p:childTnLst>
                                    <p:set>
                                      <p:cBhvr>
                                        <p:cTn id="122" dur="1" fill="hold">
                                          <p:stCondLst>
                                            <p:cond delay="0"/>
                                          </p:stCondLst>
                                        </p:cTn>
                                        <p:tgtEl>
                                          <p:spTgt spid="20"/>
                                        </p:tgtEl>
                                        <p:attrNameLst>
                                          <p:attrName>style.visibility</p:attrName>
                                        </p:attrNameLst>
                                      </p:cBhvr>
                                      <p:to>
                                        <p:strVal val="visible"/>
                                      </p:to>
                                    </p:set>
                                    <p:anim calcmode="lin" valueType="num">
                                      <p:cBhvr>
                                        <p:cTn id="123" dur="500" fill="hold"/>
                                        <p:tgtEl>
                                          <p:spTgt spid="20"/>
                                        </p:tgtEl>
                                        <p:attrNameLst>
                                          <p:attrName>ppt_w</p:attrName>
                                        </p:attrNameLst>
                                      </p:cBhvr>
                                      <p:tavLst>
                                        <p:tav tm="0">
                                          <p:val>
                                            <p:strVal val="#ppt_w+.3"/>
                                          </p:val>
                                        </p:tav>
                                        <p:tav tm="100000">
                                          <p:val>
                                            <p:strVal val="#ppt_w"/>
                                          </p:val>
                                        </p:tav>
                                      </p:tavLst>
                                    </p:anim>
                                    <p:anim calcmode="lin" valueType="num">
                                      <p:cBhvr>
                                        <p:cTn id="124" dur="500" fill="hold"/>
                                        <p:tgtEl>
                                          <p:spTgt spid="20"/>
                                        </p:tgtEl>
                                        <p:attrNameLst>
                                          <p:attrName>ppt_h</p:attrName>
                                        </p:attrNameLst>
                                      </p:cBhvr>
                                      <p:tavLst>
                                        <p:tav tm="0">
                                          <p:val>
                                            <p:strVal val="#ppt_h"/>
                                          </p:val>
                                        </p:tav>
                                        <p:tav tm="100000">
                                          <p:val>
                                            <p:strVal val="#ppt_h"/>
                                          </p:val>
                                        </p:tav>
                                      </p:tavLst>
                                    </p:anim>
                                    <p:animEffect transition="in" filter="fade">
                                      <p:cBhvr>
                                        <p:cTn id="125" dur="500"/>
                                        <p:tgtEl>
                                          <p:spTgt spid="20"/>
                                        </p:tgtEl>
                                      </p:cBhvr>
                                    </p:animEffect>
                                  </p:childTnLst>
                                </p:cTn>
                              </p:par>
                            </p:childTnLst>
                          </p:cTn>
                        </p:par>
                      </p:childTnLst>
                    </p:cTn>
                  </p:par>
                  <p:par>
                    <p:cTn id="126" fill="hold">
                      <p:stCondLst>
                        <p:cond delay="indefinite"/>
                      </p:stCondLst>
                      <p:childTnLst>
                        <p:par>
                          <p:cTn id="127" fill="hold">
                            <p:stCondLst>
                              <p:cond delay="0"/>
                            </p:stCondLst>
                            <p:childTnLst>
                              <p:par>
                                <p:cTn id="128" presetID="3" presetClass="emph" presetSubtype="2" fill="hold" grpId="1" nodeType="clickEffect">
                                  <p:stCondLst>
                                    <p:cond delay="0"/>
                                  </p:stCondLst>
                                  <p:childTnLst>
                                    <p:animClr clrSpc="rgb">
                                      <p:cBhvr override="childStyle">
                                        <p:cTn id="129" dur="500" fill="hold"/>
                                        <p:tgtEl>
                                          <p:spTgt spid="10"/>
                                        </p:tgtEl>
                                        <p:attrNameLst>
                                          <p:attrName>style.color</p:attrName>
                                        </p:attrNameLst>
                                      </p:cBhvr>
                                      <p:to>
                                        <a:srgbClr val="F93615"/>
                                      </p:to>
                                    </p:animClr>
                                  </p:childTnLst>
                                </p:cTn>
                              </p:par>
                            </p:childTnLst>
                          </p:cTn>
                        </p:par>
                      </p:childTnLst>
                    </p:cTn>
                  </p:par>
                  <p:par>
                    <p:cTn id="130" fill="hold">
                      <p:stCondLst>
                        <p:cond delay="indefinite"/>
                      </p:stCondLst>
                      <p:childTnLst>
                        <p:par>
                          <p:cTn id="131" fill="hold">
                            <p:stCondLst>
                              <p:cond delay="0"/>
                            </p:stCondLst>
                            <p:childTnLst>
                              <p:par>
                                <p:cTn id="132" presetID="5" presetClass="emph" presetSubtype="1" grpId="2" nodeType="clickEffect">
                                  <p:stCondLst>
                                    <p:cond delay="0"/>
                                  </p:stCondLst>
                                  <p:childTnLst>
                                    <p:set>
                                      <p:cBhvr override="childStyle">
                                        <p:cTn id="133" dur="indefinite"/>
                                        <p:tgtEl>
                                          <p:spTgt spid="10"/>
                                        </p:tgtEl>
                                        <p:attrNameLst>
                                          <p:attrName>style.fontStyle</p:attrName>
                                        </p:attrNameLst>
                                      </p:cBhvr>
                                      <p:to>
                                        <p:strVal val="normal"/>
                                      </p:to>
                                    </p:set>
                                    <p:set>
                                      <p:cBhvr override="childStyle">
                                        <p:cTn id="134" dur="indefinite"/>
                                        <p:tgtEl>
                                          <p:spTgt spid="10"/>
                                        </p:tgtEl>
                                        <p:attrNameLst>
                                          <p:attrName>style.fontWeight</p:attrName>
                                        </p:attrNameLst>
                                      </p:cBhvr>
                                      <p:to>
                                        <p:strVal val="bold"/>
                                      </p:to>
                                    </p:set>
                                    <p:set>
                                      <p:cBhvr override="childStyle">
                                        <p:cTn id="135" dur="indefinite"/>
                                        <p:tgtEl>
                                          <p:spTgt spid="10"/>
                                        </p:tgtEl>
                                        <p:attrNameLst>
                                          <p:attrName>style.textDecorationUnderline</p:attrName>
                                        </p:attrNameLst>
                                      </p:cBhvr>
                                      <p:to>
                                        <p:strVal val="false"/>
                                      </p:to>
                                    </p:set>
                                  </p:childTnLst>
                                </p:cTn>
                              </p:par>
                            </p:childTnLst>
                          </p:cTn>
                        </p:par>
                      </p:childTnLst>
                    </p:cTn>
                  </p:par>
                  <p:par>
                    <p:cTn id="136" fill="hold">
                      <p:stCondLst>
                        <p:cond delay="indefinite"/>
                      </p:stCondLst>
                      <p:childTnLst>
                        <p:par>
                          <p:cTn id="137" fill="hold">
                            <p:stCondLst>
                              <p:cond delay="0"/>
                            </p:stCondLst>
                            <p:childTnLst>
                              <p:par>
                                <p:cTn id="138" presetID="3" presetClass="emph" presetSubtype="2" fill="hold" grpId="1" nodeType="clickEffect">
                                  <p:stCondLst>
                                    <p:cond delay="0"/>
                                  </p:stCondLst>
                                  <p:childTnLst>
                                    <p:animClr clrSpc="rgb">
                                      <p:cBhvr override="childStyle">
                                        <p:cTn id="139" dur="500" fill="hold"/>
                                        <p:tgtEl>
                                          <p:spTgt spid="14"/>
                                        </p:tgtEl>
                                        <p:attrNameLst>
                                          <p:attrName>style.color</p:attrName>
                                        </p:attrNameLst>
                                      </p:cBhvr>
                                      <p:to>
                                        <a:srgbClr val="F93615"/>
                                      </p:to>
                                    </p:animClr>
                                  </p:childTnLst>
                                </p:cTn>
                              </p:par>
                            </p:childTnLst>
                          </p:cTn>
                        </p:par>
                      </p:childTnLst>
                    </p:cTn>
                  </p:par>
                  <p:par>
                    <p:cTn id="140" fill="hold">
                      <p:stCondLst>
                        <p:cond delay="indefinite"/>
                      </p:stCondLst>
                      <p:childTnLst>
                        <p:par>
                          <p:cTn id="141" fill="hold">
                            <p:stCondLst>
                              <p:cond delay="0"/>
                            </p:stCondLst>
                            <p:childTnLst>
                              <p:par>
                                <p:cTn id="142" presetID="5" presetClass="emph" presetSubtype="1" grpId="2" nodeType="clickEffect">
                                  <p:stCondLst>
                                    <p:cond delay="0"/>
                                  </p:stCondLst>
                                  <p:childTnLst>
                                    <p:set>
                                      <p:cBhvr override="childStyle">
                                        <p:cTn id="143" dur="indefinite"/>
                                        <p:tgtEl>
                                          <p:spTgt spid="14"/>
                                        </p:tgtEl>
                                        <p:attrNameLst>
                                          <p:attrName>style.fontStyle</p:attrName>
                                        </p:attrNameLst>
                                      </p:cBhvr>
                                      <p:to>
                                        <p:strVal val="normal"/>
                                      </p:to>
                                    </p:set>
                                    <p:set>
                                      <p:cBhvr override="childStyle">
                                        <p:cTn id="144" dur="indefinite"/>
                                        <p:tgtEl>
                                          <p:spTgt spid="14"/>
                                        </p:tgtEl>
                                        <p:attrNameLst>
                                          <p:attrName>style.fontWeight</p:attrName>
                                        </p:attrNameLst>
                                      </p:cBhvr>
                                      <p:to>
                                        <p:strVal val="bold"/>
                                      </p:to>
                                    </p:set>
                                    <p:set>
                                      <p:cBhvr override="childStyle">
                                        <p:cTn id="145" dur="indefinite"/>
                                        <p:tgtEl>
                                          <p:spTgt spid="14"/>
                                        </p:tgtEl>
                                        <p:attrNameLst>
                                          <p:attrName>style.textDecorationUnderline</p:attrName>
                                        </p:attrNameLst>
                                      </p:cBhvr>
                                      <p:to>
                                        <p:strVal val="false"/>
                                      </p:to>
                                    </p:set>
                                  </p:childTnLst>
                                </p:cTn>
                              </p:par>
                            </p:childTnLst>
                          </p:cTn>
                        </p:par>
                      </p:childTnLst>
                    </p:cTn>
                  </p:par>
                  <p:par>
                    <p:cTn id="146" fill="hold">
                      <p:stCondLst>
                        <p:cond delay="indefinite"/>
                      </p:stCondLst>
                      <p:childTnLst>
                        <p:par>
                          <p:cTn id="147" fill="hold">
                            <p:stCondLst>
                              <p:cond delay="0"/>
                            </p:stCondLst>
                            <p:childTnLst>
                              <p:par>
                                <p:cTn id="148" presetID="17" presetClass="entr" presetSubtype="10" fill="hold" nodeType="clickEffect">
                                  <p:stCondLst>
                                    <p:cond delay="0"/>
                                  </p:stCondLst>
                                  <p:childTnLst>
                                    <p:set>
                                      <p:cBhvr>
                                        <p:cTn id="149" dur="1" fill="hold">
                                          <p:stCondLst>
                                            <p:cond delay="0"/>
                                          </p:stCondLst>
                                        </p:cTn>
                                        <p:tgtEl>
                                          <p:spTgt spid="4098"/>
                                        </p:tgtEl>
                                        <p:attrNameLst>
                                          <p:attrName>style.visibility</p:attrName>
                                        </p:attrNameLst>
                                      </p:cBhvr>
                                      <p:to>
                                        <p:strVal val="visible"/>
                                      </p:to>
                                    </p:set>
                                    <p:anim calcmode="lin" valueType="num">
                                      <p:cBhvr>
                                        <p:cTn id="150" dur="500" fill="hold"/>
                                        <p:tgtEl>
                                          <p:spTgt spid="4098"/>
                                        </p:tgtEl>
                                        <p:attrNameLst>
                                          <p:attrName>ppt_w</p:attrName>
                                        </p:attrNameLst>
                                      </p:cBhvr>
                                      <p:tavLst>
                                        <p:tav tm="0">
                                          <p:val>
                                            <p:fltVal val="0"/>
                                          </p:val>
                                        </p:tav>
                                        <p:tav tm="100000">
                                          <p:val>
                                            <p:strVal val="#ppt_w"/>
                                          </p:val>
                                        </p:tav>
                                      </p:tavLst>
                                    </p:anim>
                                    <p:anim calcmode="lin" valueType="num">
                                      <p:cBhvr>
                                        <p:cTn id="151" dur="500" fill="hold"/>
                                        <p:tgtEl>
                                          <p:spTgt spid="4098"/>
                                        </p:tgtEl>
                                        <p:attrNameLst>
                                          <p:attrName>ppt_h</p:attrName>
                                        </p:attrNameLst>
                                      </p:cBhvr>
                                      <p:tavLst>
                                        <p:tav tm="0">
                                          <p:val>
                                            <p:strVal val="#ppt_h"/>
                                          </p:val>
                                        </p:tav>
                                        <p:tav tm="100000">
                                          <p:val>
                                            <p:strVal val="#ppt_h"/>
                                          </p:val>
                                        </p:tav>
                                      </p:tavLst>
                                    </p:anim>
                                  </p:childTnLst>
                                </p:cTn>
                              </p:par>
                            </p:childTnLst>
                          </p:cTn>
                        </p:par>
                      </p:childTnLst>
                    </p:cTn>
                  </p:par>
                  <p:par>
                    <p:cTn id="152" fill="hold">
                      <p:stCondLst>
                        <p:cond delay="indefinite"/>
                      </p:stCondLst>
                      <p:childTnLst>
                        <p:par>
                          <p:cTn id="153" fill="hold">
                            <p:stCondLst>
                              <p:cond delay="0"/>
                            </p:stCondLst>
                            <p:childTnLst>
                              <p:par>
                                <p:cTn id="154" presetID="1" presetClass="entr" presetSubtype="0" fill="hold" grpId="0" nodeType="clickEffect">
                                  <p:stCondLst>
                                    <p:cond delay="0"/>
                                  </p:stCondLst>
                                  <p:childTnLst>
                                    <p:set>
                                      <p:cBhvr>
                                        <p:cTn id="155" dur="1" fill="hold">
                                          <p:stCondLst>
                                            <p:cond delay="0"/>
                                          </p:stCondLst>
                                        </p:cTn>
                                        <p:tgtEl>
                                          <p:spTgt spid="42"/>
                                        </p:tgtEl>
                                        <p:attrNameLst>
                                          <p:attrName>style.visibility</p:attrName>
                                        </p:attrNameLst>
                                      </p:cBhvr>
                                      <p:to>
                                        <p:strVal val="visible"/>
                                      </p:to>
                                    </p:set>
                                  </p:childTnLst>
                                </p:cTn>
                              </p:par>
                            </p:childTnLst>
                          </p:cTn>
                        </p:par>
                      </p:childTnLst>
                    </p:cTn>
                  </p:par>
                  <p:par>
                    <p:cTn id="156" fill="hold">
                      <p:stCondLst>
                        <p:cond delay="indefinite"/>
                      </p:stCondLst>
                      <p:childTnLst>
                        <p:par>
                          <p:cTn id="157" fill="hold">
                            <p:stCondLst>
                              <p:cond delay="0"/>
                            </p:stCondLst>
                            <p:childTnLst>
                              <p:par>
                                <p:cTn id="158" presetID="17" presetClass="entr" presetSubtype="10" fill="hold" nodeType="clickEffect">
                                  <p:stCondLst>
                                    <p:cond delay="0"/>
                                  </p:stCondLst>
                                  <p:childTnLst>
                                    <p:set>
                                      <p:cBhvr>
                                        <p:cTn id="159" dur="1" fill="hold">
                                          <p:stCondLst>
                                            <p:cond delay="0"/>
                                          </p:stCondLst>
                                        </p:cTn>
                                        <p:tgtEl>
                                          <p:spTgt spid="4099"/>
                                        </p:tgtEl>
                                        <p:attrNameLst>
                                          <p:attrName>style.visibility</p:attrName>
                                        </p:attrNameLst>
                                      </p:cBhvr>
                                      <p:to>
                                        <p:strVal val="visible"/>
                                      </p:to>
                                    </p:set>
                                    <p:anim calcmode="lin" valueType="num">
                                      <p:cBhvr>
                                        <p:cTn id="160" dur="500" fill="hold"/>
                                        <p:tgtEl>
                                          <p:spTgt spid="4099"/>
                                        </p:tgtEl>
                                        <p:attrNameLst>
                                          <p:attrName>ppt_w</p:attrName>
                                        </p:attrNameLst>
                                      </p:cBhvr>
                                      <p:tavLst>
                                        <p:tav tm="0">
                                          <p:val>
                                            <p:fltVal val="0"/>
                                          </p:val>
                                        </p:tav>
                                        <p:tav tm="100000">
                                          <p:val>
                                            <p:strVal val="#ppt_w"/>
                                          </p:val>
                                        </p:tav>
                                      </p:tavLst>
                                    </p:anim>
                                    <p:anim calcmode="lin" valueType="num">
                                      <p:cBhvr>
                                        <p:cTn id="161" dur="500" fill="hold"/>
                                        <p:tgtEl>
                                          <p:spTgt spid="4099"/>
                                        </p:tgtEl>
                                        <p:attrNameLst>
                                          <p:attrName>ppt_h</p:attrName>
                                        </p:attrNameLst>
                                      </p:cBhvr>
                                      <p:tavLst>
                                        <p:tav tm="0">
                                          <p:val>
                                            <p:strVal val="#ppt_h"/>
                                          </p:val>
                                        </p:tav>
                                        <p:tav tm="100000">
                                          <p:val>
                                            <p:strVal val="#ppt_h"/>
                                          </p:val>
                                        </p:tav>
                                      </p:tavLst>
                                    </p:anim>
                                  </p:childTnLst>
                                </p:cTn>
                              </p:par>
                            </p:childTnLst>
                          </p:cTn>
                        </p:par>
                      </p:childTnLst>
                    </p:cTn>
                  </p:par>
                  <p:par>
                    <p:cTn id="162" fill="hold">
                      <p:stCondLst>
                        <p:cond delay="indefinite"/>
                      </p:stCondLst>
                      <p:childTnLst>
                        <p:par>
                          <p:cTn id="163" fill="hold">
                            <p:stCondLst>
                              <p:cond delay="0"/>
                            </p:stCondLst>
                            <p:childTnLst>
                              <p:par>
                                <p:cTn id="164" presetID="1" presetClass="entr" presetSubtype="0" fill="hold" grpId="0" nodeType="clickEffect">
                                  <p:stCondLst>
                                    <p:cond delay="0"/>
                                  </p:stCondLst>
                                  <p:childTnLst>
                                    <p:set>
                                      <p:cBhvr>
                                        <p:cTn id="165" dur="1" fill="hold">
                                          <p:stCondLst>
                                            <p:cond delay="0"/>
                                          </p:stCondLst>
                                        </p:cTn>
                                        <p:tgtEl>
                                          <p:spTgt spid="43"/>
                                        </p:tgtEl>
                                        <p:attrNameLst>
                                          <p:attrName>style.visibility</p:attrName>
                                        </p:attrNameLst>
                                      </p:cBhvr>
                                      <p:to>
                                        <p:strVal val="visible"/>
                                      </p:to>
                                    </p:set>
                                  </p:childTnLst>
                                </p:cTn>
                              </p:par>
                            </p:childTnLst>
                          </p:cTn>
                        </p:par>
                      </p:childTnLst>
                    </p:cTn>
                  </p:par>
                  <p:par>
                    <p:cTn id="166" fill="hold">
                      <p:stCondLst>
                        <p:cond delay="indefinite"/>
                      </p:stCondLst>
                      <p:childTnLst>
                        <p:par>
                          <p:cTn id="167" fill="hold">
                            <p:stCondLst>
                              <p:cond delay="0"/>
                            </p:stCondLst>
                            <p:childTnLst>
                              <p:par>
                                <p:cTn id="168" presetID="1" presetClass="entr" presetSubtype="0" fill="hold" grpId="0" nodeType="clickEffect">
                                  <p:stCondLst>
                                    <p:cond delay="0"/>
                                  </p:stCondLst>
                                  <p:childTnLst>
                                    <p:set>
                                      <p:cBhvr>
                                        <p:cTn id="169"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10" grpId="0" animBg="1"/>
      <p:bldP spid="10" grpId="1" animBg="1"/>
      <p:bldP spid="10" grpId="2" animBg="1"/>
      <p:bldP spid="11" grpId="0"/>
      <p:bldP spid="12" grpId="0"/>
      <p:bldP spid="13" grpId="0"/>
      <p:bldP spid="14" grpId="0" animBg="1"/>
      <p:bldP spid="14" grpId="1" animBg="1"/>
      <p:bldP spid="14" grpId="2" animBg="1"/>
      <p:bldP spid="15" grpId="0"/>
      <p:bldP spid="16" grpId="0"/>
      <p:bldP spid="17" grpId="0"/>
      <p:bldP spid="18" grpId="0"/>
      <p:bldP spid="19" grpId="0"/>
      <p:bldP spid="20" grpId="0" animBg="1"/>
      <p:bldP spid="22" grpId="0" animBg="1"/>
      <p:bldP spid="24" grpId="0" animBg="1"/>
      <p:bldP spid="25" grpId="0" animBg="1"/>
      <p:bldP spid="26" grpId="0" animBg="1"/>
      <p:bldP spid="27" grpId="0" animBg="1"/>
      <p:bldP spid="42" grpId="0" animBg="1"/>
      <p:bldP spid="43" grpId="0" animBg="1"/>
      <p:bldP spid="35" grpId="0" animBg="1"/>
      <p:bldP spid="36" grpId="0" animBg="1"/>
      <p:bldP spid="37" grpId="0" animBg="1"/>
      <p:bldP spid="38" grpId="0" animBg="1"/>
      <p:bldP spid="3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274638"/>
            <a:ext cx="8229600" cy="46037"/>
          </a:xfrm>
        </p:spPr>
        <p:txBody>
          <a:bodyPr>
            <a:normAutofit fontScale="90000"/>
          </a:bodyPr>
          <a:lstStyle/>
          <a:p>
            <a:pPr eaLnBrk="1" hangingPunct="1"/>
            <a:endParaRPr lang="en-GB" smtClean="0"/>
          </a:p>
        </p:txBody>
      </p:sp>
      <p:sp>
        <p:nvSpPr>
          <p:cNvPr id="3" name="Content Placeholder 2"/>
          <p:cNvSpPr>
            <a:spLocks noGrp="1"/>
          </p:cNvSpPr>
          <p:nvPr>
            <p:ph idx="1"/>
          </p:nvPr>
        </p:nvSpPr>
        <p:spPr>
          <a:xfrm>
            <a:off x="457200" y="285750"/>
            <a:ext cx="8229600" cy="5840413"/>
          </a:xfrm>
        </p:spPr>
        <p:txBody>
          <a:bodyPr/>
          <a:lstStyle/>
          <a:p>
            <a:pPr algn="ctr" eaLnBrk="1" hangingPunct="1">
              <a:buFont typeface="Arial" charset="0"/>
              <a:buNone/>
            </a:pPr>
            <a:endParaRPr lang="en-GB" sz="1800" dirty="0" smtClean="0">
              <a:latin typeface="Times New Roman" pitchFamily="18" charset="0"/>
              <a:cs typeface="Times New Roman" pitchFamily="18" charset="0"/>
            </a:endParaRPr>
          </a:p>
          <a:p>
            <a:pPr algn="ctr" eaLnBrk="1" hangingPunct="1">
              <a:buFont typeface="Arial" charset="0"/>
              <a:buNone/>
            </a:pPr>
            <a:endParaRPr lang="en-GB" sz="1800" dirty="0" smtClean="0">
              <a:latin typeface="Times New Roman" pitchFamily="18" charset="0"/>
              <a:cs typeface="Times New Roman" pitchFamily="18" charset="0"/>
            </a:endParaRPr>
          </a:p>
          <a:p>
            <a:pPr algn="ctr" eaLnBrk="1" hangingPunct="1">
              <a:buFont typeface="Arial" charset="0"/>
              <a:buNone/>
            </a:pPr>
            <a:endParaRPr lang="en-GB" sz="1800" dirty="0" smtClean="0">
              <a:latin typeface="Times New Roman" pitchFamily="18" charset="0"/>
              <a:cs typeface="Times New Roman" pitchFamily="18" charset="0"/>
            </a:endParaRPr>
          </a:p>
          <a:p>
            <a:pPr algn="ctr" eaLnBrk="1" hangingPunct="1">
              <a:buFont typeface="Arial" charset="0"/>
              <a:buNone/>
            </a:pPr>
            <a:endParaRPr lang="en-GB" sz="1800" dirty="0" smtClean="0">
              <a:latin typeface="Times New Roman" pitchFamily="18" charset="0"/>
              <a:cs typeface="Times New Roman" pitchFamily="18" charset="0"/>
            </a:endParaRPr>
          </a:p>
          <a:p>
            <a:pPr algn="ctr" eaLnBrk="1" hangingPunct="1">
              <a:buFont typeface="Arial" charset="0"/>
              <a:buNone/>
            </a:pPr>
            <a:endParaRPr lang="en-GB" sz="1800" dirty="0" smtClean="0">
              <a:latin typeface="Times New Roman" pitchFamily="18" charset="0"/>
              <a:cs typeface="Times New Roman" pitchFamily="18" charset="0"/>
            </a:endParaRPr>
          </a:p>
          <a:p>
            <a:pPr eaLnBrk="1" hangingPunct="1">
              <a:buFont typeface="Arial" charset="0"/>
              <a:buNone/>
            </a:pPr>
            <a:endParaRPr lang="en-GB" sz="1800" dirty="0" smtClean="0">
              <a:latin typeface="Times New Roman" pitchFamily="18" charset="0"/>
              <a:cs typeface="Times New Roman" pitchFamily="18" charset="0"/>
            </a:endParaRPr>
          </a:p>
        </p:txBody>
      </p:sp>
      <p:sp>
        <p:nvSpPr>
          <p:cNvPr id="5" name="TextBox 4"/>
          <p:cNvSpPr txBox="1"/>
          <p:nvPr/>
        </p:nvSpPr>
        <p:spPr>
          <a:xfrm>
            <a:off x="323528" y="332656"/>
            <a:ext cx="8496944" cy="6755696"/>
          </a:xfrm>
          <a:prstGeom prst="rect">
            <a:avLst/>
          </a:prstGeom>
          <a:noFill/>
        </p:spPr>
        <p:txBody>
          <a:bodyPr wrap="square" rtlCol="0">
            <a:spAutoFit/>
          </a:bodyPr>
          <a:lstStyle/>
          <a:p>
            <a:r>
              <a:rPr lang="it-IT" sz="1100" b="1" dirty="0" smtClean="0">
                <a:latin typeface="Times New Roman" pitchFamily="18" charset="0"/>
                <a:cs typeface="Times New Roman" pitchFamily="18" charset="0"/>
              </a:rPr>
              <a:t>Bibliografia di riferimento</a:t>
            </a:r>
            <a:endParaRPr lang="en-GB" sz="1100" dirty="0" smtClean="0">
              <a:latin typeface="Times New Roman" pitchFamily="18" charset="0"/>
              <a:cs typeface="Times New Roman" pitchFamily="18" charset="0"/>
            </a:endParaRPr>
          </a:p>
          <a:p>
            <a:r>
              <a:rPr lang="it-IT" sz="1100" dirty="0" smtClean="0">
                <a:latin typeface="Times New Roman" pitchFamily="18" charset="0"/>
                <a:cs typeface="Times New Roman" pitchFamily="18" charset="0"/>
              </a:rPr>
              <a:t> </a:t>
            </a:r>
            <a:endParaRPr lang="en-GB" sz="11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Berretta, M. 1994. Il parlato italiano contemporaneo. In L. Serianni e P. Trifone (eds). </a:t>
            </a:r>
            <a:r>
              <a:rPr lang="it-IT" sz="1000" i="1" dirty="0" smtClean="0">
                <a:latin typeface="Times New Roman" pitchFamily="18" charset="0"/>
                <a:cs typeface="Times New Roman" pitchFamily="18" charset="0"/>
              </a:rPr>
              <a:t>Storia della lingua italiana. Volume secondo. Scritto e parlato</a:t>
            </a:r>
            <a:r>
              <a:rPr lang="it-IT" sz="1000" dirty="0" smtClean="0">
                <a:latin typeface="Times New Roman" pitchFamily="18" charset="0"/>
                <a:cs typeface="Times New Roman" pitchFamily="18" charset="0"/>
              </a:rPr>
              <a:t>. </a:t>
            </a:r>
          </a:p>
          <a:p>
            <a:r>
              <a:rPr lang="it-IT" sz="1000" dirty="0" smtClean="0">
                <a:latin typeface="Times New Roman" pitchFamily="18" charset="0"/>
                <a:cs typeface="Times New Roman" pitchFamily="18" charset="0"/>
              </a:rPr>
              <a:t>	Torino: Einaudi, pp. 239-270.</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Berruto, G. 1987. </a:t>
            </a:r>
            <a:r>
              <a:rPr lang="it-IT" sz="1000" i="1" dirty="0" smtClean="0">
                <a:latin typeface="Times New Roman" pitchFamily="18" charset="0"/>
                <a:cs typeface="Times New Roman" pitchFamily="18" charset="0"/>
              </a:rPr>
              <a:t>Sociolinguistica dell’italiano contemporaneo</a:t>
            </a:r>
            <a:r>
              <a:rPr lang="it-IT" sz="1000" dirty="0" smtClean="0">
                <a:latin typeface="Times New Roman" pitchFamily="18" charset="0"/>
                <a:cs typeface="Times New Roman" pitchFamily="18" charset="0"/>
              </a:rPr>
              <a:t>. Roma: La Nuova Italia Scientifica.</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Caira, R. 1999. La formulazione di un testo pubblicitario. In G. Pallotti (ed.) </a:t>
            </a:r>
            <a:r>
              <a:rPr lang="it-IT" sz="1000" i="1" dirty="0" smtClean="0">
                <a:latin typeface="Times New Roman" pitchFamily="18" charset="0"/>
                <a:cs typeface="Times New Roman" pitchFamily="18" charset="0"/>
              </a:rPr>
              <a:t>Scrivere per comunicare</a:t>
            </a:r>
            <a:r>
              <a:rPr lang="it-IT" sz="1000" dirty="0" smtClean="0">
                <a:latin typeface="Times New Roman" pitchFamily="18" charset="0"/>
                <a:cs typeface="Times New Roman" pitchFamily="18" charset="0"/>
              </a:rPr>
              <a:t>. </a:t>
            </a:r>
            <a:r>
              <a:rPr lang="en-GB" sz="1000" dirty="0" smtClean="0">
                <a:latin typeface="Times New Roman" pitchFamily="18" charset="0"/>
                <a:cs typeface="Times New Roman" pitchFamily="18" charset="0"/>
              </a:rPr>
              <a:t>Milano: </a:t>
            </a:r>
            <a:r>
              <a:rPr lang="en-GB" sz="1000" dirty="0" err="1" smtClean="0">
                <a:latin typeface="Times New Roman" pitchFamily="18" charset="0"/>
                <a:cs typeface="Times New Roman" pitchFamily="18" charset="0"/>
              </a:rPr>
              <a:t>Bompiani</a:t>
            </a:r>
            <a:r>
              <a:rPr lang="en-GB" sz="1000" dirty="0" smtClean="0">
                <a:latin typeface="Times New Roman" pitchFamily="18" charset="0"/>
                <a:cs typeface="Times New Roman" pitchFamily="18" charset="0"/>
              </a:rPr>
              <a:t>.</a:t>
            </a:r>
          </a:p>
          <a:p>
            <a:r>
              <a:rPr lang="it-IT" sz="1000" dirty="0" smtClean="0">
                <a:latin typeface="Times New Roman" pitchFamily="18" charset="0"/>
                <a:cs typeface="Times New Roman" pitchFamily="18" charset="0"/>
              </a:rPr>
              <a:t>Canepari, L. 1979. </a:t>
            </a:r>
            <a:r>
              <a:rPr lang="it-IT" sz="1000" i="1" dirty="0" smtClean="0">
                <a:latin typeface="Times New Roman" pitchFamily="18" charset="0"/>
                <a:cs typeface="Times New Roman" pitchFamily="18" charset="0"/>
              </a:rPr>
              <a:t>Introduzione alla fonetica. </a:t>
            </a:r>
            <a:r>
              <a:rPr lang="it-IT" sz="1000" dirty="0" smtClean="0">
                <a:latin typeface="Times New Roman" pitchFamily="18" charset="0"/>
                <a:cs typeface="Times New Roman" pitchFamily="18" charset="0"/>
              </a:rPr>
              <a:t>Torino: Einaudi, Chapter 14.</a:t>
            </a:r>
            <a:endParaRPr lang="en-GB" sz="1000" dirty="0" smtClean="0">
              <a:latin typeface="Times New Roman" pitchFamily="18" charset="0"/>
              <a:cs typeface="Times New Roman" pitchFamily="18" charset="0"/>
            </a:endParaRPr>
          </a:p>
          <a:p>
            <a:r>
              <a:rPr lang="en-GB" sz="1000" dirty="0" err="1" smtClean="0">
                <a:latin typeface="Times New Roman" pitchFamily="18" charset="0"/>
                <a:cs typeface="Times New Roman" pitchFamily="18" charset="0"/>
              </a:rPr>
              <a:t>Cirillo</a:t>
            </a:r>
            <a:r>
              <a:rPr lang="en-GB" sz="1000" dirty="0" smtClean="0">
                <a:latin typeface="Times New Roman" pitchFamily="18" charset="0"/>
                <a:cs typeface="Times New Roman" pitchFamily="18" charset="0"/>
              </a:rPr>
              <a:t>, C. 2002. Sexism and gender issues in the Italian language. In A. L. </a:t>
            </a:r>
            <a:r>
              <a:rPr lang="en-GB" sz="1000" dirty="0" err="1" smtClean="0">
                <a:latin typeface="Times New Roman" pitchFamily="18" charset="0"/>
                <a:cs typeface="Times New Roman" pitchFamily="18" charset="0"/>
              </a:rPr>
              <a:t>Lepschy</a:t>
            </a:r>
            <a:r>
              <a:rPr lang="en-GB" sz="1000" dirty="0" smtClean="0">
                <a:latin typeface="Times New Roman" pitchFamily="18" charset="0"/>
                <a:cs typeface="Times New Roman" pitchFamily="18" charset="0"/>
              </a:rPr>
              <a:t> &amp; A. </a:t>
            </a:r>
            <a:r>
              <a:rPr lang="en-GB" sz="1000" dirty="0" err="1" smtClean="0">
                <a:latin typeface="Times New Roman" pitchFamily="18" charset="0"/>
                <a:cs typeface="Times New Roman" pitchFamily="18" charset="0"/>
              </a:rPr>
              <a:t>Tosi</a:t>
            </a:r>
            <a:r>
              <a:rPr lang="en-GB" sz="1000" dirty="0" smtClean="0">
                <a:latin typeface="Times New Roman" pitchFamily="18" charset="0"/>
                <a:cs typeface="Times New Roman" pitchFamily="18" charset="0"/>
              </a:rPr>
              <a:t>. </a:t>
            </a:r>
            <a:r>
              <a:rPr lang="en-GB" sz="1000" i="1" dirty="0" smtClean="0">
                <a:latin typeface="Times New Roman" pitchFamily="18" charset="0"/>
                <a:cs typeface="Times New Roman" pitchFamily="18" charset="0"/>
              </a:rPr>
              <a:t>Multilingualism in Italy: past and Present</a:t>
            </a:r>
            <a:r>
              <a:rPr lang="en-GB" sz="1000" dirty="0" smtClean="0">
                <a:latin typeface="Times New Roman" pitchFamily="18" charset="0"/>
                <a:cs typeface="Times New Roman" pitchFamily="18" charset="0"/>
              </a:rPr>
              <a:t>. </a:t>
            </a:r>
          </a:p>
          <a:p>
            <a:r>
              <a:rPr lang="en-GB" sz="1000" dirty="0" smtClean="0">
                <a:latin typeface="Times New Roman" pitchFamily="18" charset="0"/>
                <a:cs typeface="Times New Roman" pitchFamily="18" charset="0"/>
              </a:rPr>
              <a:t>	</a:t>
            </a:r>
            <a:r>
              <a:rPr lang="it-IT" sz="1000" dirty="0" smtClean="0">
                <a:latin typeface="Times New Roman" pitchFamily="18" charset="0"/>
                <a:cs typeface="Times New Roman" pitchFamily="18" charset="0"/>
              </a:rPr>
              <a:t>Oxford: Legenda, pp. 141-149.</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Coveri, L., Benucci, A. &amp; P. Diadori. 1998. </a:t>
            </a:r>
            <a:r>
              <a:rPr lang="it-IT" sz="1000" i="1" dirty="0" smtClean="0">
                <a:latin typeface="Times New Roman" pitchFamily="18" charset="0"/>
                <a:cs typeface="Times New Roman" pitchFamily="18" charset="0"/>
              </a:rPr>
              <a:t>Le varietà dell’italiano</a:t>
            </a:r>
            <a:r>
              <a:rPr lang="it-IT" sz="1000" dirty="0" smtClean="0">
                <a:latin typeface="Times New Roman" pitchFamily="18" charset="0"/>
                <a:cs typeface="Times New Roman" pitchFamily="18" charset="0"/>
              </a:rPr>
              <a:t>. </a:t>
            </a:r>
            <a:r>
              <a:rPr lang="it-IT" sz="1000" i="1" dirty="0" smtClean="0">
                <a:latin typeface="Times New Roman" pitchFamily="18" charset="0"/>
                <a:cs typeface="Times New Roman" pitchFamily="18" charset="0"/>
              </a:rPr>
              <a:t>Manuale di sociolinguistica italiana</a:t>
            </a:r>
            <a:r>
              <a:rPr lang="it-IT" sz="1000" dirty="0" smtClean="0">
                <a:latin typeface="Times New Roman" pitchFamily="18" charset="0"/>
                <a:cs typeface="Times New Roman" pitchFamily="18" charset="0"/>
              </a:rPr>
              <a:t>. Siena: Bonacci.</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D’Achille, P. 2003. </a:t>
            </a:r>
            <a:r>
              <a:rPr lang="it-IT" sz="1000" i="1" dirty="0" smtClean="0">
                <a:latin typeface="Times New Roman" pitchFamily="18" charset="0"/>
                <a:cs typeface="Times New Roman" pitchFamily="18" charset="0"/>
              </a:rPr>
              <a:t>L’italiano contemporaneo</a:t>
            </a:r>
            <a:r>
              <a:rPr lang="it-IT" sz="1000" dirty="0" smtClean="0">
                <a:latin typeface="Times New Roman" pitchFamily="18" charset="0"/>
                <a:cs typeface="Times New Roman" pitchFamily="18" charset="0"/>
              </a:rPr>
              <a:t>. Bologna: il Mulino.</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D’Agostino, M. 2005. Nuove condizioni linguistiche. Gli effetti dell’immigrazione. In F. Lo Piparo &amp; G. Ruffino (eds). </a:t>
            </a:r>
            <a:r>
              <a:rPr lang="it-IT" sz="1000" i="1" dirty="0" smtClean="0">
                <a:latin typeface="Times New Roman" pitchFamily="18" charset="0"/>
                <a:cs typeface="Times New Roman" pitchFamily="18" charset="0"/>
              </a:rPr>
              <a:t>Gli italiani e la lingua</a:t>
            </a:r>
            <a:r>
              <a:rPr lang="it-IT" sz="1000" dirty="0" smtClean="0">
                <a:latin typeface="Times New Roman" pitchFamily="18" charset="0"/>
                <a:cs typeface="Times New Roman" pitchFamily="18" charset="0"/>
              </a:rPr>
              <a:t>. </a:t>
            </a:r>
          </a:p>
          <a:p>
            <a:r>
              <a:rPr lang="it-IT" sz="1000" dirty="0" smtClean="0">
                <a:latin typeface="Times New Roman" pitchFamily="18" charset="0"/>
                <a:cs typeface="Times New Roman" pitchFamily="18" charset="0"/>
              </a:rPr>
              <a:t>	Palermo: Sellerio, pp. 70-92.</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D’Agostino, M. 2007. </a:t>
            </a:r>
            <a:r>
              <a:rPr lang="it-IT" sz="1000" i="1" dirty="0" smtClean="0">
                <a:latin typeface="Times New Roman" pitchFamily="18" charset="0"/>
                <a:cs typeface="Times New Roman" pitchFamily="18" charset="0"/>
              </a:rPr>
              <a:t>Sociolinguistica dell’Italia contemporanea</a:t>
            </a:r>
            <a:r>
              <a:rPr lang="it-IT" sz="1000" dirty="0" smtClean="0">
                <a:latin typeface="Times New Roman" pitchFamily="18" charset="0"/>
                <a:cs typeface="Times New Roman" pitchFamily="18" charset="0"/>
              </a:rPr>
              <a:t>. Bologna: il Mulino.</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De Mauro, T. 1963. </a:t>
            </a:r>
            <a:r>
              <a:rPr lang="it-IT" sz="1000" i="1" dirty="0" smtClean="0">
                <a:latin typeface="Times New Roman" pitchFamily="18" charset="0"/>
                <a:cs typeface="Times New Roman" pitchFamily="18" charset="0"/>
              </a:rPr>
              <a:t>Storia linguistica dell’Italia unita</a:t>
            </a:r>
            <a:r>
              <a:rPr lang="it-IT" sz="1000" dirty="0" smtClean="0">
                <a:latin typeface="Times New Roman" pitchFamily="18" charset="0"/>
                <a:cs typeface="Times New Roman" pitchFamily="18" charset="0"/>
              </a:rPr>
              <a:t>. Roma/Bari: Laterza.</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De Mauro, T. (ed.) 1994. </a:t>
            </a:r>
            <a:r>
              <a:rPr lang="it-IT" sz="1000" i="1" dirty="0" smtClean="0">
                <a:latin typeface="Times New Roman" pitchFamily="18" charset="0"/>
                <a:cs typeface="Times New Roman" pitchFamily="18" charset="0"/>
              </a:rPr>
              <a:t>Come parlano gli italiani</a:t>
            </a:r>
            <a:r>
              <a:rPr lang="it-IT" sz="1000" dirty="0" smtClean="0">
                <a:latin typeface="Times New Roman" pitchFamily="18" charset="0"/>
                <a:cs typeface="Times New Roman" pitchFamily="18" charset="0"/>
              </a:rPr>
              <a:t>. Firenze: La Nuova Italia.</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Foresti, F. 2006. La “Società Dialettologica Italiana” del 1873 e la politica linguistica del primo sessantennio unitario (1861-1921). </a:t>
            </a:r>
            <a:r>
              <a:rPr lang="it-IT" sz="1000" i="1" dirty="0" smtClean="0">
                <a:latin typeface="Times New Roman" pitchFamily="18" charset="0"/>
                <a:cs typeface="Times New Roman" pitchFamily="18" charset="0"/>
              </a:rPr>
              <a:t>Rivista Italiana di </a:t>
            </a:r>
          </a:p>
          <a:p>
            <a:r>
              <a:rPr lang="it-IT" sz="1000" i="1" dirty="0" smtClean="0">
                <a:latin typeface="Times New Roman" pitchFamily="18" charset="0"/>
                <a:cs typeface="Times New Roman" pitchFamily="18" charset="0"/>
              </a:rPr>
              <a:t>	Dialettologia</a:t>
            </a:r>
            <a:r>
              <a:rPr lang="it-IT" sz="1000" dirty="0" smtClean="0">
                <a:latin typeface="Times New Roman" pitchFamily="18" charset="0"/>
                <a:cs typeface="Times New Roman" pitchFamily="18" charset="0"/>
              </a:rPr>
              <a:t> 29: 29-58.</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Galli de’ Paratesi, N. 1984. </a:t>
            </a:r>
            <a:r>
              <a:rPr lang="it-IT" sz="1000" i="1" dirty="0" smtClean="0">
                <a:latin typeface="Times New Roman" pitchFamily="18" charset="0"/>
                <a:cs typeface="Times New Roman" pitchFamily="18" charset="0"/>
              </a:rPr>
              <a:t>Lingua toscana in bocca ambrosiana. Tendenze verso l’italiano standard: un’inchiesta sociolinguistica</a:t>
            </a:r>
            <a:r>
              <a:rPr lang="it-IT" sz="1000" dirty="0" smtClean="0">
                <a:latin typeface="Times New Roman" pitchFamily="18" charset="0"/>
                <a:cs typeface="Times New Roman" pitchFamily="18" charset="0"/>
              </a:rPr>
              <a:t>. Bologna: il Mulino.</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Lavinio, C. e A. Sobrero (eds). 1991. </a:t>
            </a:r>
            <a:r>
              <a:rPr lang="it-IT" sz="1000" i="1" dirty="0" smtClean="0">
                <a:latin typeface="Times New Roman" pitchFamily="18" charset="0"/>
                <a:cs typeface="Times New Roman" pitchFamily="18" charset="0"/>
              </a:rPr>
              <a:t>La lingua degli studenti universitari</a:t>
            </a:r>
            <a:r>
              <a:rPr lang="it-IT" sz="1000" dirty="0" smtClean="0">
                <a:latin typeface="Times New Roman" pitchFamily="18" charset="0"/>
                <a:cs typeface="Times New Roman" pitchFamily="18" charset="0"/>
              </a:rPr>
              <a:t>. Firenze: La Nuova Italia.</a:t>
            </a:r>
            <a:endParaRPr lang="en-GB" sz="1000" dirty="0" smtClean="0">
              <a:latin typeface="Times New Roman" pitchFamily="18" charset="0"/>
              <a:cs typeface="Times New Roman" pitchFamily="18" charset="0"/>
            </a:endParaRPr>
          </a:p>
          <a:p>
            <a:r>
              <a:rPr lang="en-GB" sz="1000" dirty="0" err="1" smtClean="0">
                <a:latin typeface="Times New Roman" pitchFamily="18" charset="0"/>
                <a:cs typeface="Times New Roman" pitchFamily="18" charset="0"/>
              </a:rPr>
              <a:t>Lepschy</a:t>
            </a:r>
            <a:r>
              <a:rPr lang="en-GB" sz="1000" dirty="0" smtClean="0">
                <a:latin typeface="Times New Roman" pitchFamily="18" charset="0"/>
                <a:cs typeface="Times New Roman" pitchFamily="18" charset="0"/>
              </a:rPr>
              <a:t>, G. 1991. Sexism and the Italian Language. </a:t>
            </a:r>
            <a:r>
              <a:rPr lang="en-GB" sz="1000" i="1" dirty="0" smtClean="0">
                <a:latin typeface="Times New Roman" pitchFamily="18" charset="0"/>
                <a:cs typeface="Times New Roman" pitchFamily="18" charset="0"/>
              </a:rPr>
              <a:t>The </a:t>
            </a:r>
            <a:r>
              <a:rPr lang="en-GB" sz="1000" i="1" dirty="0" err="1" smtClean="0">
                <a:latin typeface="Times New Roman" pitchFamily="18" charset="0"/>
                <a:cs typeface="Times New Roman" pitchFamily="18" charset="0"/>
              </a:rPr>
              <a:t>Italianist</a:t>
            </a:r>
            <a:r>
              <a:rPr lang="en-GB" sz="1000" dirty="0" smtClean="0">
                <a:latin typeface="Times New Roman" pitchFamily="18" charset="0"/>
                <a:cs typeface="Times New Roman" pitchFamily="18" charset="0"/>
              </a:rPr>
              <a:t> 7:158-169.</a:t>
            </a:r>
          </a:p>
          <a:p>
            <a:r>
              <a:rPr lang="en-GB" sz="1000" dirty="0" err="1" smtClean="0">
                <a:latin typeface="Times New Roman" pitchFamily="18" charset="0"/>
                <a:cs typeface="Times New Roman" pitchFamily="18" charset="0"/>
              </a:rPr>
              <a:t>Lepschy</a:t>
            </a:r>
            <a:r>
              <a:rPr lang="en-GB" sz="1000" dirty="0" smtClean="0">
                <a:latin typeface="Times New Roman" pitchFamily="18" charset="0"/>
                <a:cs typeface="Times New Roman" pitchFamily="18" charset="0"/>
              </a:rPr>
              <a:t>, G. 1991. </a:t>
            </a:r>
            <a:r>
              <a:rPr lang="en-GB" sz="1000" i="1" dirty="0" smtClean="0">
                <a:latin typeface="Times New Roman" pitchFamily="18" charset="0"/>
                <a:cs typeface="Times New Roman" pitchFamily="18" charset="0"/>
              </a:rPr>
              <a:t>Language and Sexism</a:t>
            </a:r>
            <a:r>
              <a:rPr lang="en-GB" sz="1000" dirty="0" smtClean="0">
                <a:latin typeface="Times New Roman" pitchFamily="18" charset="0"/>
                <a:cs typeface="Times New Roman" pitchFamily="18" charset="0"/>
              </a:rPr>
              <a:t>. In Z. </a:t>
            </a:r>
            <a:r>
              <a:rPr lang="en-GB" sz="1000" dirty="0" err="1" smtClean="0">
                <a:latin typeface="Times New Roman" pitchFamily="18" charset="0"/>
                <a:cs typeface="Times New Roman" pitchFamily="18" charset="0"/>
              </a:rPr>
              <a:t>Baranski</a:t>
            </a:r>
            <a:r>
              <a:rPr lang="en-GB" sz="1000" dirty="0" smtClean="0">
                <a:latin typeface="Times New Roman" pitchFamily="18" charset="0"/>
                <a:cs typeface="Times New Roman" pitchFamily="18" charset="0"/>
              </a:rPr>
              <a:t> and S. </a:t>
            </a:r>
            <a:r>
              <a:rPr lang="en-GB" sz="1000" dirty="0" err="1" smtClean="0">
                <a:latin typeface="Times New Roman" pitchFamily="18" charset="0"/>
                <a:cs typeface="Times New Roman" pitchFamily="18" charset="0"/>
              </a:rPr>
              <a:t>Winall</a:t>
            </a:r>
            <a:r>
              <a:rPr lang="en-GB" sz="1000" dirty="0" smtClean="0">
                <a:latin typeface="Times New Roman" pitchFamily="18" charset="0"/>
                <a:cs typeface="Times New Roman" pitchFamily="18" charset="0"/>
              </a:rPr>
              <a:t> (eds.) </a:t>
            </a:r>
            <a:r>
              <a:rPr lang="en-GB" sz="1000" i="1" dirty="0" smtClean="0">
                <a:latin typeface="Times New Roman" pitchFamily="18" charset="0"/>
                <a:cs typeface="Times New Roman" pitchFamily="18" charset="0"/>
              </a:rPr>
              <a:t>Women and Italy</a:t>
            </a:r>
            <a:r>
              <a:rPr lang="en-GB" sz="1000" dirty="0" smtClean="0">
                <a:latin typeface="Times New Roman" pitchFamily="18" charset="0"/>
                <a:cs typeface="Times New Roman" pitchFamily="18" charset="0"/>
              </a:rPr>
              <a:t>. Macmillan.</a:t>
            </a:r>
          </a:p>
          <a:p>
            <a:r>
              <a:rPr lang="en-GB" sz="1000" dirty="0" err="1" smtClean="0">
                <a:latin typeface="Times New Roman" pitchFamily="18" charset="0"/>
                <a:cs typeface="Times New Roman" pitchFamily="18" charset="0"/>
              </a:rPr>
              <a:t>Lepschy</a:t>
            </a:r>
            <a:r>
              <a:rPr lang="en-GB" sz="1000" dirty="0" smtClean="0">
                <a:latin typeface="Times New Roman" pitchFamily="18" charset="0"/>
                <a:cs typeface="Times New Roman" pitchFamily="18" charset="0"/>
              </a:rPr>
              <a:t>, G. 2000. What is the standard? In A.L. </a:t>
            </a:r>
            <a:r>
              <a:rPr lang="en-GB" sz="1000" dirty="0" err="1" smtClean="0">
                <a:latin typeface="Times New Roman" pitchFamily="18" charset="0"/>
                <a:cs typeface="Times New Roman" pitchFamily="18" charset="0"/>
              </a:rPr>
              <a:t>Lepschy</a:t>
            </a:r>
            <a:r>
              <a:rPr lang="en-GB" sz="1000" dirty="0" smtClean="0">
                <a:latin typeface="Times New Roman" pitchFamily="18" charset="0"/>
                <a:cs typeface="Times New Roman" pitchFamily="18" charset="0"/>
              </a:rPr>
              <a:t> and A. </a:t>
            </a:r>
            <a:r>
              <a:rPr lang="en-GB" sz="1000" dirty="0" err="1" smtClean="0">
                <a:latin typeface="Times New Roman" pitchFamily="18" charset="0"/>
                <a:cs typeface="Times New Roman" pitchFamily="18" charset="0"/>
              </a:rPr>
              <a:t>Tosi</a:t>
            </a:r>
            <a:r>
              <a:rPr lang="en-GB" sz="1000" dirty="0" smtClean="0">
                <a:latin typeface="Times New Roman" pitchFamily="18" charset="0"/>
                <a:cs typeface="Times New Roman" pitchFamily="18" charset="0"/>
              </a:rPr>
              <a:t> (</a:t>
            </a:r>
            <a:r>
              <a:rPr lang="en-GB" sz="1000" dirty="0" err="1" smtClean="0">
                <a:latin typeface="Times New Roman" pitchFamily="18" charset="0"/>
                <a:cs typeface="Times New Roman" pitchFamily="18" charset="0"/>
              </a:rPr>
              <a:t>eds</a:t>
            </a:r>
            <a:r>
              <a:rPr lang="en-GB" sz="1000" dirty="0" smtClean="0">
                <a:latin typeface="Times New Roman" pitchFamily="18" charset="0"/>
                <a:cs typeface="Times New Roman" pitchFamily="18" charset="0"/>
              </a:rPr>
              <a:t>). </a:t>
            </a:r>
            <a:r>
              <a:rPr lang="en-GB" sz="1000" i="1" dirty="0" smtClean="0">
                <a:latin typeface="Times New Roman" pitchFamily="18" charset="0"/>
                <a:cs typeface="Times New Roman" pitchFamily="18" charset="0"/>
              </a:rPr>
              <a:t>Multilingualism in Italy. Past and Present</a:t>
            </a:r>
            <a:r>
              <a:rPr lang="en-GB" sz="1000" dirty="0" smtClean="0">
                <a:latin typeface="Times New Roman" pitchFamily="18" charset="0"/>
                <a:cs typeface="Times New Roman" pitchFamily="18" charset="0"/>
              </a:rPr>
              <a:t>. Oxford: EHRC, </a:t>
            </a:r>
            <a:r>
              <a:rPr lang="en-GB" sz="1000" dirty="0" err="1" smtClean="0">
                <a:latin typeface="Times New Roman" pitchFamily="18" charset="0"/>
                <a:cs typeface="Times New Roman" pitchFamily="18" charset="0"/>
              </a:rPr>
              <a:t>Legenda</a:t>
            </a:r>
            <a:r>
              <a:rPr lang="en-GB" sz="1000" dirty="0" smtClean="0">
                <a:latin typeface="Times New Roman" pitchFamily="18" charset="0"/>
                <a:cs typeface="Times New Roman" pitchFamily="18" charset="0"/>
              </a:rPr>
              <a:t>, pp. 74-82.</a:t>
            </a:r>
          </a:p>
          <a:p>
            <a:r>
              <a:rPr lang="en-GB" sz="1000" dirty="0" err="1" smtClean="0">
                <a:latin typeface="Times New Roman" pitchFamily="18" charset="0"/>
                <a:cs typeface="Times New Roman" pitchFamily="18" charset="0"/>
              </a:rPr>
              <a:t>Lepschy</a:t>
            </a:r>
            <a:r>
              <a:rPr lang="en-GB" sz="1000" dirty="0" smtClean="0">
                <a:latin typeface="Times New Roman" pitchFamily="18" charset="0"/>
                <a:cs typeface="Times New Roman" pitchFamily="18" charset="0"/>
              </a:rPr>
              <a:t>, G. 2002. </a:t>
            </a:r>
            <a:r>
              <a:rPr lang="en-GB" sz="1000" i="1" dirty="0" smtClean="0">
                <a:latin typeface="Times New Roman" pitchFamily="18" charset="0"/>
                <a:cs typeface="Times New Roman" pitchFamily="18" charset="0"/>
              </a:rPr>
              <a:t>Mother Tongues &amp; Other Reflections on the Italian Language</a:t>
            </a:r>
            <a:r>
              <a:rPr lang="en-GB" sz="1000" dirty="0" smtClean="0">
                <a:latin typeface="Times New Roman" pitchFamily="18" charset="0"/>
                <a:cs typeface="Times New Roman" pitchFamily="18" charset="0"/>
              </a:rPr>
              <a:t>. </a:t>
            </a:r>
            <a:r>
              <a:rPr lang="it-IT" sz="1000" dirty="0" smtClean="0">
                <a:latin typeface="Times New Roman" pitchFamily="18" charset="0"/>
                <a:cs typeface="Times New Roman" pitchFamily="18" charset="0"/>
              </a:rPr>
              <a:t>Toronto: University of Toronto Press.</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Lepschy, G. 2005. Lo standard. In A. L. Lepschy &amp; A. R. Tamponi (eds.). </a:t>
            </a:r>
            <a:r>
              <a:rPr lang="it-IT" sz="1000" i="1" dirty="0" smtClean="0">
                <a:latin typeface="Times New Roman" pitchFamily="18" charset="0"/>
                <a:cs typeface="Times New Roman" pitchFamily="18" charset="0"/>
              </a:rPr>
              <a:t>Prospettive sull’italiano come lingua straniera</a:t>
            </a:r>
            <a:r>
              <a:rPr lang="it-IT" sz="1000" dirty="0" smtClean="0">
                <a:latin typeface="Times New Roman" pitchFamily="18" charset="0"/>
                <a:cs typeface="Times New Roman" pitchFamily="18" charset="0"/>
              </a:rPr>
              <a:t>. Perugia: Guerra, pp. 15-21.</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Lepschy, G. 2008. Il linguaggio dei gesti e i gesti del linguaggio. In A. Ledgeway and A. L. Lepschy (eds). </a:t>
            </a:r>
            <a:r>
              <a:rPr lang="it-IT" sz="1000" i="1" dirty="0" smtClean="0">
                <a:latin typeface="Times New Roman" pitchFamily="18" charset="0"/>
                <a:cs typeface="Times New Roman" pitchFamily="18" charset="0"/>
              </a:rPr>
              <a:t>Didattica della lingua italiana: testo e contesto.</a:t>
            </a:r>
            <a:r>
              <a:rPr lang="it-IT" sz="1000" dirty="0" smtClean="0">
                <a:latin typeface="Times New Roman" pitchFamily="18" charset="0"/>
                <a:cs typeface="Times New Roman" pitchFamily="18" charset="0"/>
              </a:rPr>
              <a:t> </a:t>
            </a:r>
          </a:p>
          <a:p>
            <a:r>
              <a:rPr lang="it-IT" sz="1000" dirty="0" smtClean="0">
                <a:latin typeface="Times New Roman" pitchFamily="18" charset="0"/>
                <a:cs typeface="Times New Roman" pitchFamily="18" charset="0"/>
              </a:rPr>
              <a:t>	Perugia: Guerra, pp. 117-123.</a:t>
            </a:r>
            <a:endParaRPr lang="en-GB" sz="1000" dirty="0" smtClean="0">
              <a:latin typeface="Times New Roman" pitchFamily="18" charset="0"/>
              <a:cs typeface="Times New Roman" pitchFamily="18" charset="0"/>
            </a:endParaRPr>
          </a:p>
          <a:p>
            <a:r>
              <a:rPr lang="pl-PL" sz="1000" dirty="0" smtClean="0">
                <a:latin typeface="Times New Roman" pitchFamily="18" charset="0"/>
                <a:cs typeface="Times New Roman" pitchFamily="18" charset="0"/>
              </a:rPr>
              <a:t>Lepschy, A. L. &amp; G. Lepschy. </a:t>
            </a:r>
            <a:r>
              <a:rPr lang="en-GB" sz="1000" dirty="0" smtClean="0">
                <a:latin typeface="Times New Roman" pitchFamily="18" charset="0"/>
                <a:cs typeface="Times New Roman" pitchFamily="18" charset="0"/>
              </a:rPr>
              <a:t>1977. </a:t>
            </a:r>
            <a:r>
              <a:rPr lang="en-GB" sz="1000" i="1" dirty="0" smtClean="0">
                <a:latin typeface="Times New Roman" pitchFamily="18" charset="0"/>
                <a:cs typeface="Times New Roman" pitchFamily="18" charset="0"/>
              </a:rPr>
              <a:t>The Italian Language Today</a:t>
            </a:r>
            <a:r>
              <a:rPr lang="en-GB" sz="1000" dirty="0" smtClean="0">
                <a:latin typeface="Times New Roman" pitchFamily="18" charset="0"/>
                <a:cs typeface="Times New Roman" pitchFamily="18" charset="0"/>
              </a:rPr>
              <a:t>. London: </a:t>
            </a:r>
            <a:r>
              <a:rPr lang="en-GB" sz="1000" dirty="0" err="1" smtClean="0">
                <a:latin typeface="Times New Roman" pitchFamily="18" charset="0"/>
                <a:cs typeface="Times New Roman" pitchFamily="18" charset="0"/>
              </a:rPr>
              <a:t>Routledge</a:t>
            </a:r>
            <a:r>
              <a:rPr lang="en-GB" sz="1000" dirty="0" smtClean="0">
                <a:latin typeface="Times New Roman" pitchFamily="18" charset="0"/>
                <a:cs typeface="Times New Roman" pitchFamily="18" charset="0"/>
              </a:rPr>
              <a:t>.</a:t>
            </a:r>
          </a:p>
          <a:p>
            <a:r>
              <a:rPr lang="it-IT" sz="1000" dirty="0" smtClean="0">
                <a:latin typeface="Times New Roman" pitchFamily="18" charset="0"/>
                <a:cs typeface="Times New Roman" pitchFamily="18" charset="0"/>
              </a:rPr>
              <a:t>Maraschio, N. 2005. La Radio. In F. Lo Piparo &amp; G. Ruffino (eds). </a:t>
            </a:r>
            <a:r>
              <a:rPr lang="it-IT" sz="1000" i="1" dirty="0" smtClean="0">
                <a:latin typeface="Times New Roman" pitchFamily="18" charset="0"/>
                <a:cs typeface="Times New Roman" pitchFamily="18" charset="0"/>
              </a:rPr>
              <a:t>Gli italiani e la lingua</a:t>
            </a:r>
            <a:r>
              <a:rPr lang="it-IT" sz="1000" dirty="0" smtClean="0">
                <a:latin typeface="Times New Roman" pitchFamily="18" charset="0"/>
                <a:cs typeface="Times New Roman" pitchFamily="18" charset="0"/>
              </a:rPr>
              <a:t>. Palermo: Sellerio, pp. 135-146.</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Marcato, G. 1988. </a:t>
            </a:r>
            <a:r>
              <a:rPr lang="de-DE" sz="1000" dirty="0" smtClean="0">
                <a:latin typeface="Times New Roman" pitchFamily="18" charset="0"/>
                <a:cs typeface="Times New Roman" pitchFamily="18" charset="0"/>
              </a:rPr>
              <a:t>Italialienisch: Sprache und Geschlechter. Lingua e sesso. In Holtus, Günter et al. (eds.) </a:t>
            </a:r>
            <a:r>
              <a:rPr lang="de-DE" sz="1000" i="1" dirty="0" smtClean="0">
                <a:latin typeface="Times New Roman" pitchFamily="18" charset="0"/>
                <a:cs typeface="Times New Roman" pitchFamily="18" charset="0"/>
              </a:rPr>
              <a:t>Lexicon der romanistischen Linguistik</a:t>
            </a:r>
            <a:r>
              <a:rPr lang="de-DE" sz="1000" dirty="0" smtClean="0">
                <a:latin typeface="Times New Roman" pitchFamily="18" charset="0"/>
                <a:cs typeface="Times New Roman" pitchFamily="18" charset="0"/>
              </a:rPr>
              <a:t>. </a:t>
            </a:r>
          </a:p>
          <a:p>
            <a:r>
              <a:rPr lang="de-DE" sz="1000" dirty="0" smtClean="0">
                <a:latin typeface="Times New Roman" pitchFamily="18" charset="0"/>
                <a:cs typeface="Times New Roman" pitchFamily="18" charset="0"/>
              </a:rPr>
              <a:t>	</a:t>
            </a:r>
            <a:r>
              <a:rPr lang="en-GB" sz="1000" dirty="0" err="1" smtClean="0">
                <a:latin typeface="Times New Roman" pitchFamily="18" charset="0"/>
                <a:cs typeface="Times New Roman" pitchFamily="18" charset="0"/>
              </a:rPr>
              <a:t>Tübingen</a:t>
            </a:r>
            <a:r>
              <a:rPr lang="en-GB" sz="1000" dirty="0" smtClean="0">
                <a:latin typeface="Times New Roman" pitchFamily="18" charset="0"/>
                <a:cs typeface="Times New Roman" pitchFamily="18" charset="0"/>
              </a:rPr>
              <a:t>: Niemeyer, pp. 237-246.</a:t>
            </a:r>
          </a:p>
          <a:p>
            <a:r>
              <a:rPr lang="en-GB" sz="1000" dirty="0" smtClean="0">
                <a:latin typeface="Times New Roman" pitchFamily="18" charset="0"/>
                <a:cs typeface="Times New Roman" pitchFamily="18" charset="0"/>
              </a:rPr>
              <a:t>Parry, M. M. 2002. The Challenges to Multilingualism Today. In A.L. </a:t>
            </a:r>
            <a:r>
              <a:rPr lang="en-GB" sz="1000" dirty="0" err="1" smtClean="0">
                <a:latin typeface="Times New Roman" pitchFamily="18" charset="0"/>
                <a:cs typeface="Times New Roman" pitchFamily="18" charset="0"/>
              </a:rPr>
              <a:t>Lepschy</a:t>
            </a:r>
            <a:r>
              <a:rPr lang="en-GB" sz="1000" dirty="0" smtClean="0">
                <a:latin typeface="Times New Roman" pitchFamily="18" charset="0"/>
                <a:cs typeface="Times New Roman" pitchFamily="18" charset="0"/>
              </a:rPr>
              <a:t> and A. </a:t>
            </a:r>
            <a:r>
              <a:rPr lang="en-GB" sz="1000" dirty="0" err="1" smtClean="0">
                <a:latin typeface="Times New Roman" pitchFamily="18" charset="0"/>
                <a:cs typeface="Times New Roman" pitchFamily="18" charset="0"/>
              </a:rPr>
              <a:t>Tosi</a:t>
            </a:r>
            <a:r>
              <a:rPr lang="en-GB" sz="1000" dirty="0" smtClean="0">
                <a:latin typeface="Times New Roman" pitchFamily="18" charset="0"/>
                <a:cs typeface="Times New Roman" pitchFamily="18" charset="0"/>
              </a:rPr>
              <a:t> (eds.). </a:t>
            </a:r>
            <a:r>
              <a:rPr lang="en-GB" sz="1000" i="1" dirty="0" smtClean="0">
                <a:latin typeface="Times New Roman" pitchFamily="18" charset="0"/>
                <a:cs typeface="Times New Roman" pitchFamily="18" charset="0"/>
              </a:rPr>
              <a:t>Multilingualism in Italy. Past and present</a:t>
            </a:r>
            <a:r>
              <a:rPr lang="en-GB" sz="1000" dirty="0" smtClean="0">
                <a:latin typeface="Times New Roman" pitchFamily="18" charset="0"/>
                <a:cs typeface="Times New Roman" pitchFamily="18" charset="0"/>
              </a:rPr>
              <a:t>. </a:t>
            </a:r>
          </a:p>
          <a:p>
            <a:r>
              <a:rPr lang="en-GB" sz="1000" dirty="0" smtClean="0">
                <a:latin typeface="Times New Roman" pitchFamily="18" charset="0"/>
                <a:cs typeface="Times New Roman" pitchFamily="18" charset="0"/>
              </a:rPr>
              <a:t>	Oxford: </a:t>
            </a:r>
            <a:r>
              <a:rPr lang="en-GB" sz="1000" dirty="0" err="1" smtClean="0">
                <a:latin typeface="Times New Roman" pitchFamily="18" charset="0"/>
                <a:cs typeface="Times New Roman" pitchFamily="18" charset="0"/>
              </a:rPr>
              <a:t>Legenda</a:t>
            </a:r>
            <a:r>
              <a:rPr lang="en-GB" sz="1000" dirty="0" smtClean="0">
                <a:latin typeface="Times New Roman" pitchFamily="18" charset="0"/>
                <a:cs typeface="Times New Roman" pitchFamily="18" charset="0"/>
              </a:rPr>
              <a:t>, pp. 47-59.</a:t>
            </a:r>
          </a:p>
          <a:p>
            <a:r>
              <a:rPr lang="en-GB" sz="1000" dirty="0" smtClean="0">
                <a:latin typeface="Times New Roman" pitchFamily="18" charset="0"/>
                <a:cs typeface="Times New Roman" pitchFamily="18" charset="0"/>
              </a:rPr>
              <a:t>Parry, M. M. 2005. Non-standard varieties of Italian. </a:t>
            </a:r>
            <a:r>
              <a:rPr lang="it-IT" sz="1000" dirty="0" smtClean="0">
                <a:latin typeface="Times New Roman" pitchFamily="18" charset="0"/>
                <a:cs typeface="Times New Roman" pitchFamily="18" charset="0"/>
              </a:rPr>
              <a:t>In A. L. Lepschy &amp; A. R. Tamponi (eds.). </a:t>
            </a:r>
            <a:r>
              <a:rPr lang="it-IT" sz="1000" i="1" dirty="0" smtClean="0">
                <a:latin typeface="Times New Roman" pitchFamily="18" charset="0"/>
                <a:cs typeface="Times New Roman" pitchFamily="18" charset="0"/>
              </a:rPr>
              <a:t>Prospettive sull’italiano come lingua straniera</a:t>
            </a:r>
            <a:r>
              <a:rPr lang="it-IT" sz="1000" dirty="0" smtClean="0">
                <a:latin typeface="Times New Roman" pitchFamily="18" charset="0"/>
                <a:cs typeface="Times New Roman" pitchFamily="18" charset="0"/>
              </a:rPr>
              <a:t>. </a:t>
            </a:r>
          </a:p>
          <a:p>
            <a:r>
              <a:rPr lang="it-IT" sz="1000" dirty="0" smtClean="0">
                <a:latin typeface="Times New Roman" pitchFamily="18" charset="0"/>
                <a:cs typeface="Times New Roman" pitchFamily="18" charset="0"/>
              </a:rPr>
              <a:t>	Perugia: Guerra, pp. 23-31.</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Pennisi, A. 2005. L’italiano fra le lingue del WEB. In F. Lo Piparo &amp; G. Ruffino (eds). </a:t>
            </a:r>
            <a:r>
              <a:rPr lang="it-IT" sz="1000" i="1" dirty="0" smtClean="0">
                <a:latin typeface="Times New Roman" pitchFamily="18" charset="0"/>
                <a:cs typeface="Times New Roman" pitchFamily="18" charset="0"/>
              </a:rPr>
              <a:t>Gli italiani e la lingua</a:t>
            </a:r>
            <a:r>
              <a:rPr lang="it-IT" sz="1000" dirty="0" smtClean="0">
                <a:latin typeface="Times New Roman" pitchFamily="18" charset="0"/>
                <a:cs typeface="Times New Roman" pitchFamily="18" charset="0"/>
              </a:rPr>
              <a:t>. Palermo: Sellerio, pp. 182-198.</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Ruffino, G. </a:t>
            </a:r>
            <a:r>
              <a:rPr lang="it-IT" sz="1000" i="1" dirty="0" smtClean="0">
                <a:latin typeface="Times New Roman" pitchFamily="18" charset="0"/>
                <a:cs typeface="Times New Roman" pitchFamily="18" charset="0"/>
              </a:rPr>
              <a:t>L’indialetto ha la faccia scura</a:t>
            </a:r>
            <a:r>
              <a:rPr lang="it-IT" sz="1000" dirty="0" smtClean="0">
                <a:latin typeface="Times New Roman" pitchFamily="18" charset="0"/>
                <a:cs typeface="Times New Roman" pitchFamily="18" charset="0"/>
              </a:rPr>
              <a:t>. </a:t>
            </a:r>
            <a:r>
              <a:rPr lang="it-IT" sz="1000" i="1" dirty="0" smtClean="0">
                <a:latin typeface="Times New Roman" pitchFamily="18" charset="0"/>
                <a:cs typeface="Times New Roman" pitchFamily="18" charset="0"/>
              </a:rPr>
              <a:t>Giudizi e pregiudizi linguistici dei bambini italiani.</a:t>
            </a:r>
            <a:r>
              <a:rPr lang="it-IT" sz="1000" dirty="0" smtClean="0">
                <a:latin typeface="Times New Roman" pitchFamily="18" charset="0"/>
                <a:cs typeface="Times New Roman" pitchFamily="18" charset="0"/>
              </a:rPr>
              <a:t> Palermo: Sellerio.</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Sobrero, A. (ed.) 1993. </a:t>
            </a:r>
            <a:r>
              <a:rPr lang="it-IT" sz="1000" i="1" dirty="0" smtClean="0">
                <a:latin typeface="Times New Roman" pitchFamily="18" charset="0"/>
                <a:cs typeface="Times New Roman" pitchFamily="18" charset="0"/>
              </a:rPr>
              <a:t>Introduzione all’italiano contemporaneo</a:t>
            </a:r>
            <a:r>
              <a:rPr lang="it-IT" sz="1000" dirty="0" smtClean="0">
                <a:latin typeface="Times New Roman" pitchFamily="18" charset="0"/>
                <a:cs typeface="Times New Roman" pitchFamily="18" charset="0"/>
              </a:rPr>
              <a:t>. </a:t>
            </a:r>
            <a:r>
              <a:rPr lang="it-IT" sz="1000" i="1" dirty="0" smtClean="0">
                <a:latin typeface="Times New Roman" pitchFamily="18" charset="0"/>
                <a:cs typeface="Times New Roman" pitchFamily="18" charset="0"/>
              </a:rPr>
              <a:t>La variazione e gli usi</a:t>
            </a:r>
            <a:r>
              <a:rPr lang="it-IT" sz="1000" dirty="0" smtClean="0">
                <a:latin typeface="Times New Roman" pitchFamily="18" charset="0"/>
                <a:cs typeface="Times New Roman" pitchFamily="18" charset="0"/>
              </a:rPr>
              <a:t>. Rome and Bari: Laterza.</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Sobrero, A. &amp; A. Miglietta (eds) 2006. </a:t>
            </a:r>
            <a:r>
              <a:rPr lang="it-IT" sz="1000" i="1" dirty="0" smtClean="0">
                <a:latin typeface="Times New Roman" pitchFamily="18" charset="0"/>
                <a:cs typeface="Times New Roman" pitchFamily="18" charset="0"/>
              </a:rPr>
              <a:t>Lingua e dialetto nell’Italia del duemila</a:t>
            </a:r>
            <a:r>
              <a:rPr lang="it-IT" sz="1000" dirty="0" smtClean="0">
                <a:latin typeface="Times New Roman" pitchFamily="18" charset="0"/>
                <a:cs typeface="Times New Roman" pitchFamily="18" charset="0"/>
              </a:rPr>
              <a:t>. Galatina (Le): Congedo.</a:t>
            </a:r>
            <a:endParaRPr lang="en-GB" sz="1000" dirty="0" smtClean="0">
              <a:latin typeface="Times New Roman" pitchFamily="18" charset="0"/>
              <a:cs typeface="Times New Roman" pitchFamily="18" charset="0"/>
            </a:endParaRPr>
          </a:p>
          <a:p>
            <a:r>
              <a:rPr lang="it-IT" sz="1000" dirty="0" smtClean="0">
                <a:latin typeface="Times New Roman" pitchFamily="18" charset="0"/>
                <a:cs typeface="Times New Roman" pitchFamily="18" charset="0"/>
              </a:rPr>
              <a:t>Sornicola, R. 1981. </a:t>
            </a:r>
            <a:r>
              <a:rPr lang="it-IT" sz="1000" i="1" dirty="0" smtClean="0">
                <a:latin typeface="Times New Roman" pitchFamily="18" charset="0"/>
                <a:cs typeface="Times New Roman" pitchFamily="18" charset="0"/>
              </a:rPr>
              <a:t>Sul parlato</a:t>
            </a:r>
            <a:r>
              <a:rPr lang="it-IT" sz="1000" dirty="0" smtClean="0">
                <a:latin typeface="Times New Roman" pitchFamily="18" charset="0"/>
                <a:cs typeface="Times New Roman" pitchFamily="18" charset="0"/>
              </a:rPr>
              <a:t>. Bologna: il Mulino.</a:t>
            </a:r>
            <a:endParaRPr lang="en-GB" sz="1000" dirty="0" smtClean="0">
              <a:latin typeface="Times New Roman" pitchFamily="18" charset="0"/>
              <a:cs typeface="Times New Roman" pitchFamily="18" charset="0"/>
            </a:endParaRPr>
          </a:p>
          <a:p>
            <a:r>
              <a:rPr lang="en-GB" sz="1000" dirty="0" err="1" smtClean="0">
                <a:latin typeface="Times New Roman" pitchFamily="18" charset="0"/>
                <a:cs typeface="Times New Roman" pitchFamily="18" charset="0"/>
              </a:rPr>
              <a:t>Tosi</a:t>
            </a:r>
            <a:r>
              <a:rPr lang="en-GB" sz="1000" dirty="0" smtClean="0">
                <a:latin typeface="Times New Roman" pitchFamily="18" charset="0"/>
                <a:cs typeface="Times New Roman" pitchFamily="18" charset="0"/>
              </a:rPr>
              <a:t>, A. 2001. </a:t>
            </a:r>
            <a:r>
              <a:rPr lang="en-GB" sz="1000" i="1" dirty="0" smtClean="0">
                <a:latin typeface="Times New Roman" pitchFamily="18" charset="0"/>
                <a:cs typeface="Times New Roman" pitchFamily="18" charset="0"/>
              </a:rPr>
              <a:t>Language and Society in a Changing Italy</a:t>
            </a:r>
            <a:r>
              <a:rPr lang="en-GB" sz="1000" dirty="0" smtClean="0">
                <a:latin typeface="Times New Roman" pitchFamily="18" charset="0"/>
                <a:cs typeface="Times New Roman" pitchFamily="18" charset="0"/>
              </a:rPr>
              <a:t>. </a:t>
            </a:r>
            <a:r>
              <a:rPr lang="en-GB" sz="1000" dirty="0" err="1" smtClean="0">
                <a:latin typeface="Times New Roman" pitchFamily="18" charset="0"/>
                <a:cs typeface="Times New Roman" pitchFamily="18" charset="0"/>
              </a:rPr>
              <a:t>Clevedon</a:t>
            </a:r>
            <a:r>
              <a:rPr lang="en-GB" sz="1000" dirty="0" smtClean="0">
                <a:latin typeface="Times New Roman" pitchFamily="18" charset="0"/>
                <a:cs typeface="Times New Roman" pitchFamily="18" charset="0"/>
              </a:rPr>
              <a:t>: Multilingual Matters.</a:t>
            </a:r>
          </a:p>
          <a:p>
            <a:r>
              <a:rPr lang="en-GB" sz="1000" dirty="0" smtClean="0">
                <a:latin typeface="Times New Roman" pitchFamily="18" charset="0"/>
                <a:cs typeface="Times New Roman" pitchFamily="18" charset="0"/>
              </a:rPr>
              <a:t> </a:t>
            </a:r>
          </a:p>
          <a:p>
            <a:endParaRPr lang="en-GB" sz="11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251520" y="476672"/>
            <a:ext cx="8712968" cy="6120680"/>
          </a:xfrm>
        </p:spPr>
        <p:txBody>
          <a:bodyPr>
            <a:normAutofit/>
          </a:bodyPr>
          <a:lstStyle/>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p:txBody>
      </p:sp>
      <p:sp>
        <p:nvSpPr>
          <p:cNvPr id="8" name="TextBox 7"/>
          <p:cNvSpPr txBox="1"/>
          <p:nvPr/>
        </p:nvSpPr>
        <p:spPr>
          <a:xfrm>
            <a:off x="323528" y="3284984"/>
            <a:ext cx="8327921" cy="646331"/>
          </a:xfrm>
          <a:prstGeom prst="rect">
            <a:avLst/>
          </a:prstGeom>
          <a:noFill/>
        </p:spPr>
        <p:txBody>
          <a:bodyPr wrap="none" rtlCol="0">
            <a:spAutoFit/>
          </a:bodyPr>
          <a:lstStyle/>
          <a:p>
            <a:r>
              <a:rPr lang="en-GB" dirty="0" smtClean="0">
                <a:latin typeface="Times New Roman" pitchFamily="18" charset="0"/>
                <a:cs typeface="Times New Roman" pitchFamily="18" charset="0"/>
              </a:rPr>
              <a:t>Per </a:t>
            </a:r>
            <a:r>
              <a:rPr lang="en-GB" dirty="0" err="1" smtClean="0">
                <a:latin typeface="Times New Roman" pitchFamily="18" charset="0"/>
                <a:cs typeface="Times New Roman" pitchFamily="18" charset="0"/>
              </a:rPr>
              <a:t>secoli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l’Italiano</a:t>
            </a:r>
            <a:r>
              <a:rPr lang="en-GB" dirty="0" smtClean="0">
                <a:latin typeface="Times New Roman" pitchFamily="18" charset="0"/>
                <a:cs typeface="Times New Roman" pitchFamily="18" charset="0"/>
              </a:rPr>
              <a:t> non è </a:t>
            </a:r>
            <a:r>
              <a:rPr lang="en-GB" dirty="0" err="1" smtClean="0">
                <a:latin typeface="Times New Roman" pitchFamily="18" charset="0"/>
                <a:cs typeface="Times New Roman" pitchFamily="18" charset="0"/>
              </a:rPr>
              <a:t>stata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una</a:t>
            </a:r>
            <a:r>
              <a:rPr lang="en-GB" dirty="0" smtClean="0">
                <a:latin typeface="Times New Roman" pitchFamily="18" charset="0"/>
                <a:cs typeface="Times New Roman" pitchFamily="18" charset="0"/>
              </a:rPr>
              <a:t> “lingua </a:t>
            </a:r>
            <a:r>
              <a:rPr lang="en-GB" dirty="0" err="1" smtClean="0">
                <a:latin typeface="Times New Roman" pitchFamily="18" charset="0"/>
                <a:cs typeface="Times New Roman" pitchFamily="18" charset="0"/>
              </a:rPr>
              <a:t>madre</a:t>
            </a:r>
            <a:r>
              <a:rPr lang="en-GB" dirty="0" smtClean="0">
                <a:latin typeface="Times New Roman" pitchFamily="18" charset="0"/>
                <a:cs typeface="Times New Roman" pitchFamily="18" charset="0"/>
              </a:rPr>
              <a:t>”, ma </a:t>
            </a:r>
            <a:r>
              <a:rPr lang="en-GB" dirty="0" err="1" smtClean="0">
                <a:latin typeface="Times New Roman" pitchFamily="18" charset="0"/>
                <a:cs typeface="Times New Roman" pitchFamily="18" charset="0"/>
              </a:rPr>
              <a:t>una</a:t>
            </a:r>
            <a:r>
              <a:rPr lang="en-GB" dirty="0" smtClean="0">
                <a:latin typeface="Times New Roman" pitchFamily="18" charset="0"/>
                <a:cs typeface="Times New Roman" pitchFamily="18" charset="0"/>
              </a:rPr>
              <a:t> lingua </a:t>
            </a:r>
            <a:r>
              <a:rPr lang="en-GB" dirty="0" err="1" smtClean="0">
                <a:latin typeface="Times New Roman" pitchFamily="18" charset="0"/>
                <a:cs typeface="Times New Roman" pitchFamily="18" charset="0"/>
              </a:rPr>
              <a:t>letteraria</a:t>
            </a:r>
            <a:r>
              <a:rPr lang="en-GB" dirty="0" smtClean="0">
                <a:latin typeface="Times New Roman" pitchFamily="18" charset="0"/>
                <a:cs typeface="Times New Roman" pitchFamily="18" charset="0"/>
              </a:rPr>
              <a:t> o un </a:t>
            </a:r>
            <a:r>
              <a:rPr lang="en-GB" dirty="0" err="1" smtClean="0">
                <a:latin typeface="Times New Roman" pitchFamily="18" charset="0"/>
                <a:cs typeface="Times New Roman" pitchFamily="18" charset="0"/>
              </a:rPr>
              <a:t>codice</a:t>
            </a:r>
            <a:endParaRPr lang="en-GB" dirty="0" smtClean="0">
              <a:latin typeface="Times New Roman" pitchFamily="18" charset="0"/>
              <a:cs typeface="Times New Roman" pitchFamily="18" charset="0"/>
            </a:endParaRPr>
          </a:p>
          <a:p>
            <a:r>
              <a:rPr lang="en-GB" dirty="0" err="1" smtClean="0">
                <a:latin typeface="Times New Roman" pitchFamily="18" charset="0"/>
                <a:cs typeface="Times New Roman" pitchFamily="18" charset="0"/>
              </a:rPr>
              <a:t>usato</a:t>
            </a:r>
            <a:r>
              <a:rPr lang="en-GB" dirty="0" smtClean="0">
                <a:latin typeface="Times New Roman" pitchFamily="18" charset="0"/>
                <a:cs typeface="Times New Roman" pitchFamily="18" charset="0"/>
              </a:rPr>
              <a:t> in </a:t>
            </a:r>
            <a:r>
              <a:rPr lang="en-GB" dirty="0" err="1" smtClean="0">
                <a:latin typeface="Times New Roman" pitchFamily="18" charset="0"/>
                <a:cs typeface="Times New Roman" pitchFamily="18" charset="0"/>
              </a:rPr>
              <a:t>contesti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formali</a:t>
            </a:r>
            <a:r>
              <a:rPr lang="en-GB" dirty="0" smtClean="0">
                <a:latin typeface="Times New Roman" pitchFamily="18" charset="0"/>
                <a:cs typeface="Times New Roman" pitchFamily="18" charset="0"/>
              </a:rPr>
              <a:t> e </a:t>
            </a:r>
            <a:r>
              <a:rPr lang="en-GB" dirty="0" err="1" smtClean="0">
                <a:latin typeface="Times New Roman" pitchFamily="18" charset="0"/>
                <a:cs typeface="Times New Roman" pitchFamily="18" charset="0"/>
              </a:rPr>
              <a:t>domìni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ristretti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burocrazia</a:t>
            </a:r>
            <a:r>
              <a:rPr lang="en-GB" dirty="0" smtClean="0">
                <a:latin typeface="Times New Roman" pitchFamily="18" charset="0"/>
                <a:cs typeface="Times New Roman" pitchFamily="18" charset="0"/>
              </a:rPr>
              <a:t>).</a:t>
            </a:r>
          </a:p>
        </p:txBody>
      </p:sp>
      <p:sp>
        <p:nvSpPr>
          <p:cNvPr id="9" name="TextBox 8"/>
          <p:cNvSpPr txBox="1"/>
          <p:nvPr/>
        </p:nvSpPr>
        <p:spPr>
          <a:xfrm>
            <a:off x="323528" y="4005064"/>
            <a:ext cx="838691" cy="369332"/>
          </a:xfrm>
          <a:prstGeom prst="rect">
            <a:avLst/>
          </a:prstGeom>
          <a:noFill/>
        </p:spPr>
        <p:txBody>
          <a:bodyPr wrap="none" rtlCol="0">
            <a:spAutoFit/>
          </a:bodyPr>
          <a:lstStyle/>
          <a:p>
            <a:r>
              <a:rPr lang="en-GB" b="1" dirty="0" smtClean="0">
                <a:latin typeface="Times New Roman" pitchFamily="18" charset="0"/>
                <a:cs typeface="Times New Roman" pitchFamily="18" charset="0"/>
              </a:rPr>
              <a:t>Latino</a:t>
            </a:r>
          </a:p>
        </p:txBody>
      </p:sp>
      <p:sp>
        <p:nvSpPr>
          <p:cNvPr id="10" name="TextBox 9"/>
          <p:cNvSpPr txBox="1"/>
          <p:nvPr/>
        </p:nvSpPr>
        <p:spPr>
          <a:xfrm>
            <a:off x="2020171" y="3933056"/>
            <a:ext cx="1659429" cy="646331"/>
          </a:xfrm>
          <a:prstGeom prst="rect">
            <a:avLst/>
          </a:prstGeom>
          <a:noFill/>
        </p:spPr>
        <p:txBody>
          <a:bodyPr wrap="none" rtlCol="0">
            <a:spAutoFit/>
          </a:bodyPr>
          <a:lstStyle/>
          <a:p>
            <a:pPr algn="ctr"/>
            <a:r>
              <a:rPr lang="en-GB" b="1" dirty="0" err="1" smtClean="0">
                <a:latin typeface="Times New Roman" pitchFamily="18" charset="0"/>
                <a:cs typeface="Times New Roman" pitchFamily="18" charset="0"/>
              </a:rPr>
              <a:t>Italo-Romanzo</a:t>
            </a:r>
            <a:endParaRPr lang="en-GB" b="1" dirty="0" smtClean="0">
              <a:latin typeface="Times New Roman" pitchFamily="18" charset="0"/>
              <a:cs typeface="Times New Roman" pitchFamily="18" charset="0"/>
            </a:endParaRPr>
          </a:p>
          <a:p>
            <a:pPr algn="ctr"/>
            <a:r>
              <a:rPr lang="en-GB" b="1" dirty="0" err="1" smtClean="0">
                <a:latin typeface="Times New Roman" pitchFamily="18" charset="0"/>
                <a:cs typeface="Times New Roman" pitchFamily="18" charset="0"/>
              </a:rPr>
              <a:t>antico</a:t>
            </a:r>
            <a:endParaRPr lang="en-GB" b="1" dirty="0" smtClean="0">
              <a:latin typeface="Times New Roman" pitchFamily="18" charset="0"/>
              <a:cs typeface="Times New Roman" pitchFamily="18" charset="0"/>
            </a:endParaRPr>
          </a:p>
        </p:txBody>
      </p:sp>
      <p:sp>
        <p:nvSpPr>
          <p:cNvPr id="11" name="TextBox 10"/>
          <p:cNvSpPr txBox="1"/>
          <p:nvPr/>
        </p:nvSpPr>
        <p:spPr>
          <a:xfrm>
            <a:off x="4919981" y="3933056"/>
            <a:ext cx="1659429" cy="646331"/>
          </a:xfrm>
          <a:prstGeom prst="rect">
            <a:avLst/>
          </a:prstGeom>
          <a:noFill/>
        </p:spPr>
        <p:txBody>
          <a:bodyPr wrap="none" rtlCol="0">
            <a:spAutoFit/>
          </a:bodyPr>
          <a:lstStyle/>
          <a:p>
            <a:pPr algn="ctr"/>
            <a:r>
              <a:rPr lang="en-GB" b="1" dirty="0" err="1" smtClean="0">
                <a:latin typeface="Times New Roman" pitchFamily="18" charset="0"/>
                <a:cs typeface="Times New Roman" pitchFamily="18" charset="0"/>
              </a:rPr>
              <a:t>Italo-Romanzo</a:t>
            </a:r>
            <a:endParaRPr lang="en-GB" b="1" dirty="0" smtClean="0">
              <a:latin typeface="Times New Roman" pitchFamily="18" charset="0"/>
              <a:cs typeface="Times New Roman" pitchFamily="18" charset="0"/>
            </a:endParaRPr>
          </a:p>
          <a:p>
            <a:pPr algn="ctr"/>
            <a:r>
              <a:rPr lang="en-GB" b="1" dirty="0" err="1" smtClean="0">
                <a:latin typeface="Times New Roman" pitchFamily="18" charset="0"/>
                <a:cs typeface="Times New Roman" pitchFamily="18" charset="0"/>
              </a:rPr>
              <a:t>moderno</a:t>
            </a:r>
            <a:endParaRPr lang="en-GB" b="1" dirty="0" smtClean="0">
              <a:latin typeface="Times New Roman" pitchFamily="18" charset="0"/>
              <a:cs typeface="Times New Roman" pitchFamily="18" charset="0"/>
            </a:endParaRPr>
          </a:p>
        </p:txBody>
      </p:sp>
      <p:sp>
        <p:nvSpPr>
          <p:cNvPr id="12" name="TextBox 11"/>
          <p:cNvSpPr txBox="1"/>
          <p:nvPr/>
        </p:nvSpPr>
        <p:spPr>
          <a:xfrm>
            <a:off x="7020272" y="4941168"/>
            <a:ext cx="1935145"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Italiano</a:t>
            </a:r>
            <a:r>
              <a:rPr lang="en-GB" b="1" dirty="0" smtClean="0">
                <a:latin typeface="Times New Roman" pitchFamily="18" charset="0"/>
                <a:cs typeface="Times New Roman" pitchFamily="18" charset="0"/>
              </a:rPr>
              <a:t> Standard</a:t>
            </a:r>
          </a:p>
        </p:txBody>
      </p:sp>
      <p:sp>
        <p:nvSpPr>
          <p:cNvPr id="14" name="Right Arrow 13"/>
          <p:cNvSpPr/>
          <p:nvPr/>
        </p:nvSpPr>
        <p:spPr>
          <a:xfrm>
            <a:off x="1331640" y="4365104"/>
            <a:ext cx="5616624" cy="1584176"/>
          </a:xfrm>
          <a:prstGeom prst="rightArrow">
            <a:avLst>
              <a:gd name="adj1" fmla="val 50000"/>
              <a:gd name="adj2" fmla="val 3711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latin typeface="Times New Roman" pitchFamily="18" charset="0"/>
                <a:cs typeface="Times New Roman" pitchFamily="18" charset="0"/>
              </a:rPr>
              <a:t>1. </a:t>
            </a:r>
            <a:r>
              <a:rPr lang="en-GB" dirty="0" err="1" smtClean="0">
                <a:solidFill>
                  <a:schemeClr val="tx1"/>
                </a:solidFill>
                <a:latin typeface="Times New Roman" pitchFamily="18" charset="0"/>
                <a:cs typeface="Times New Roman" pitchFamily="18" charset="0"/>
              </a:rPr>
              <a:t>Italiano</a:t>
            </a:r>
            <a:r>
              <a:rPr lang="en-GB" dirty="0" smtClean="0">
                <a:solidFill>
                  <a:schemeClr val="tx1"/>
                </a:solidFill>
                <a:latin typeface="Times New Roman" pitchFamily="18" charset="0"/>
                <a:cs typeface="Times New Roman" pitchFamily="18" charset="0"/>
              </a:rPr>
              <a:t> </a:t>
            </a:r>
            <a:r>
              <a:rPr lang="en-GB" dirty="0" err="1" smtClean="0">
                <a:solidFill>
                  <a:schemeClr val="tx1"/>
                </a:solidFill>
                <a:latin typeface="Times New Roman" pitchFamily="18" charset="0"/>
                <a:cs typeface="Times New Roman" pitchFamily="18" charset="0"/>
              </a:rPr>
              <a:t>controllato</a:t>
            </a:r>
            <a:r>
              <a:rPr lang="en-GB" dirty="0" smtClean="0">
                <a:solidFill>
                  <a:schemeClr val="tx1"/>
                </a:solidFill>
                <a:latin typeface="Times New Roman" pitchFamily="18" charset="0"/>
                <a:cs typeface="Times New Roman" pitchFamily="18" charset="0"/>
              </a:rPr>
              <a:t>, </a:t>
            </a:r>
            <a:r>
              <a:rPr lang="en-GB" dirty="0" err="1" smtClean="0">
                <a:solidFill>
                  <a:schemeClr val="tx1"/>
                </a:solidFill>
                <a:latin typeface="Times New Roman" pitchFamily="18" charset="0"/>
                <a:cs typeface="Times New Roman" pitchFamily="18" charset="0"/>
              </a:rPr>
              <a:t>codificato</a:t>
            </a:r>
            <a:r>
              <a:rPr lang="en-GB" dirty="0" smtClean="0">
                <a:solidFill>
                  <a:schemeClr val="tx1"/>
                </a:solidFill>
                <a:latin typeface="Times New Roman" pitchFamily="18" charset="0"/>
                <a:cs typeface="Times New Roman" pitchFamily="18" charset="0"/>
              </a:rPr>
              <a:t>, standard.</a:t>
            </a:r>
          </a:p>
          <a:p>
            <a:r>
              <a:rPr lang="en-GB" dirty="0" smtClean="0">
                <a:solidFill>
                  <a:schemeClr val="tx1"/>
                </a:solidFill>
                <a:latin typeface="Times New Roman" pitchFamily="18" charset="0"/>
                <a:cs typeface="Times New Roman" pitchFamily="18" charset="0"/>
              </a:rPr>
              <a:t>2. </a:t>
            </a:r>
            <a:r>
              <a:rPr lang="en-GB" dirty="0" err="1" smtClean="0">
                <a:solidFill>
                  <a:schemeClr val="tx1"/>
                </a:solidFill>
                <a:latin typeface="Times New Roman" pitchFamily="18" charset="0"/>
                <a:cs typeface="Times New Roman" pitchFamily="18" charset="0"/>
              </a:rPr>
              <a:t>Basato</a:t>
            </a:r>
            <a:r>
              <a:rPr lang="en-GB" dirty="0" smtClean="0">
                <a:solidFill>
                  <a:schemeClr val="tx1"/>
                </a:solidFill>
                <a:latin typeface="Times New Roman" pitchFamily="18" charset="0"/>
                <a:cs typeface="Times New Roman" pitchFamily="18" charset="0"/>
              </a:rPr>
              <a:t> </a:t>
            </a:r>
            <a:r>
              <a:rPr lang="en-GB" dirty="0" err="1" smtClean="0">
                <a:solidFill>
                  <a:schemeClr val="tx1"/>
                </a:solidFill>
                <a:latin typeface="Times New Roman" pitchFamily="18" charset="0"/>
                <a:cs typeface="Times New Roman" pitchFamily="18" charset="0"/>
              </a:rPr>
              <a:t>sul</a:t>
            </a:r>
            <a:r>
              <a:rPr lang="en-GB" dirty="0" smtClean="0">
                <a:solidFill>
                  <a:schemeClr val="tx1"/>
                </a:solidFill>
                <a:latin typeface="Times New Roman" pitchFamily="18" charset="0"/>
                <a:cs typeface="Times New Roman" pitchFamily="18" charset="0"/>
              </a:rPr>
              <a:t> </a:t>
            </a:r>
            <a:r>
              <a:rPr lang="en-GB" dirty="0" err="1" smtClean="0">
                <a:solidFill>
                  <a:schemeClr val="tx1"/>
                </a:solidFill>
                <a:latin typeface="Times New Roman" pitchFamily="18" charset="0"/>
                <a:cs typeface="Times New Roman" pitchFamily="18" charset="0"/>
              </a:rPr>
              <a:t>Fiornetino</a:t>
            </a:r>
            <a:r>
              <a:rPr lang="en-GB" dirty="0" smtClean="0">
                <a:solidFill>
                  <a:schemeClr val="tx1"/>
                </a:solidFill>
                <a:latin typeface="Times New Roman" pitchFamily="18" charset="0"/>
                <a:cs typeface="Times New Roman" pitchFamily="18" charset="0"/>
              </a:rPr>
              <a:t>. 3. </a:t>
            </a:r>
            <a:r>
              <a:rPr lang="en-GB" dirty="0" err="1" smtClean="0">
                <a:solidFill>
                  <a:schemeClr val="tx1"/>
                </a:solidFill>
                <a:latin typeface="Times New Roman" pitchFamily="18" charset="0"/>
                <a:cs typeface="Times New Roman" pitchFamily="18" charset="0"/>
              </a:rPr>
              <a:t>Parlato</a:t>
            </a:r>
            <a:r>
              <a:rPr lang="en-GB" dirty="0" smtClean="0">
                <a:solidFill>
                  <a:schemeClr val="tx1"/>
                </a:solidFill>
                <a:latin typeface="Times New Roman" pitchFamily="18" charset="0"/>
                <a:cs typeface="Times New Roman" pitchFamily="18" charset="0"/>
              </a:rPr>
              <a:t> </a:t>
            </a:r>
            <a:r>
              <a:rPr lang="en-GB" dirty="0" err="1" smtClean="0">
                <a:solidFill>
                  <a:schemeClr val="tx1"/>
                </a:solidFill>
                <a:latin typeface="Times New Roman" pitchFamily="18" charset="0"/>
                <a:cs typeface="Times New Roman" pitchFamily="18" charset="0"/>
              </a:rPr>
              <a:t>da</a:t>
            </a:r>
            <a:r>
              <a:rPr lang="en-GB" dirty="0" smtClean="0">
                <a:solidFill>
                  <a:schemeClr val="tx1"/>
                </a:solidFill>
                <a:latin typeface="Times New Roman" pitchFamily="18" charset="0"/>
                <a:cs typeface="Times New Roman" pitchFamily="18" charset="0"/>
              </a:rPr>
              <a:t> </a:t>
            </a:r>
            <a:r>
              <a:rPr lang="en-GB" dirty="0" err="1" smtClean="0">
                <a:solidFill>
                  <a:schemeClr val="tx1"/>
                </a:solidFill>
                <a:latin typeface="Times New Roman" pitchFamily="18" charset="0"/>
                <a:cs typeface="Times New Roman" pitchFamily="18" charset="0"/>
              </a:rPr>
              <a:t>pochi</a:t>
            </a:r>
            <a:r>
              <a:rPr lang="en-GB" dirty="0" smtClean="0">
                <a:solidFill>
                  <a:schemeClr val="tx1"/>
                </a:solidFill>
                <a:latin typeface="Times New Roman" pitchFamily="18" charset="0"/>
                <a:cs typeface="Times New Roman" pitchFamily="18" charset="0"/>
              </a:rPr>
              <a:t>.</a:t>
            </a:r>
          </a:p>
          <a:p>
            <a:r>
              <a:rPr lang="en-GB" dirty="0" smtClean="0">
                <a:solidFill>
                  <a:schemeClr val="tx1"/>
                </a:solidFill>
                <a:latin typeface="Times New Roman" pitchFamily="18" charset="0"/>
                <a:cs typeface="Times New Roman" pitchFamily="18" charset="0"/>
              </a:rPr>
              <a:t>4. </a:t>
            </a:r>
            <a:r>
              <a:rPr lang="en-GB" dirty="0" err="1" smtClean="0">
                <a:solidFill>
                  <a:schemeClr val="tx1"/>
                </a:solidFill>
                <a:latin typeface="Times New Roman" pitchFamily="18" charset="0"/>
                <a:cs typeface="Times New Roman" pitchFamily="18" charset="0"/>
              </a:rPr>
              <a:t>Fuori</a:t>
            </a:r>
            <a:r>
              <a:rPr lang="en-GB" dirty="0" smtClean="0">
                <a:solidFill>
                  <a:schemeClr val="tx1"/>
                </a:solidFill>
                <a:latin typeface="Times New Roman" pitchFamily="18" charset="0"/>
                <a:cs typeface="Times New Roman" pitchFamily="18" charset="0"/>
              </a:rPr>
              <a:t> </a:t>
            </a:r>
            <a:r>
              <a:rPr lang="en-GB" dirty="0" err="1" smtClean="0">
                <a:solidFill>
                  <a:schemeClr val="tx1"/>
                </a:solidFill>
                <a:latin typeface="Times New Roman" pitchFamily="18" charset="0"/>
                <a:cs typeface="Times New Roman" pitchFamily="18" charset="0"/>
              </a:rPr>
              <a:t>dallo</a:t>
            </a:r>
            <a:r>
              <a:rPr lang="en-GB" dirty="0" smtClean="0">
                <a:solidFill>
                  <a:schemeClr val="tx1"/>
                </a:solidFill>
                <a:latin typeface="Times New Roman" pitchFamily="18" charset="0"/>
                <a:cs typeface="Times New Roman" pitchFamily="18" charset="0"/>
              </a:rPr>
              <a:t> </a:t>
            </a:r>
            <a:r>
              <a:rPr lang="en-GB" dirty="0" err="1" smtClean="0">
                <a:solidFill>
                  <a:schemeClr val="tx1"/>
                </a:solidFill>
                <a:latin typeface="Times New Roman" pitchFamily="18" charset="0"/>
                <a:cs typeface="Times New Roman" pitchFamily="18" charset="0"/>
              </a:rPr>
              <a:t>sviluppo</a:t>
            </a:r>
            <a:r>
              <a:rPr lang="en-GB" dirty="0" smtClean="0">
                <a:solidFill>
                  <a:schemeClr val="tx1"/>
                </a:solidFill>
                <a:latin typeface="Times New Roman" pitchFamily="18" charset="0"/>
                <a:cs typeface="Times New Roman" pitchFamily="18" charset="0"/>
              </a:rPr>
              <a:t> </a:t>
            </a:r>
            <a:r>
              <a:rPr lang="en-GB" dirty="0" err="1" smtClean="0">
                <a:solidFill>
                  <a:schemeClr val="tx1"/>
                </a:solidFill>
                <a:latin typeface="Times New Roman" pitchFamily="18" charset="0"/>
                <a:cs typeface="Times New Roman" pitchFamily="18" charset="0"/>
              </a:rPr>
              <a:t>naturale</a:t>
            </a:r>
            <a:r>
              <a:rPr lang="en-GB" dirty="0" smtClean="0">
                <a:solidFill>
                  <a:schemeClr val="tx1"/>
                </a:solidFill>
                <a:latin typeface="Times New Roman" pitchFamily="18" charset="0"/>
                <a:cs typeface="Times New Roman" pitchFamily="18" charset="0"/>
              </a:rPr>
              <a:t>: </a:t>
            </a:r>
            <a:r>
              <a:rPr lang="en-GB" dirty="0" err="1" smtClean="0">
                <a:solidFill>
                  <a:schemeClr val="tx1"/>
                </a:solidFill>
                <a:latin typeface="Times New Roman" pitchFamily="18" charset="0"/>
                <a:cs typeface="Times New Roman" pitchFamily="18" charset="0"/>
              </a:rPr>
              <a:t>cristallizato</a:t>
            </a:r>
            <a:r>
              <a:rPr lang="en-GB" dirty="0" smtClean="0">
                <a:solidFill>
                  <a:schemeClr val="tx1"/>
                </a:solidFill>
                <a:latin typeface="Times New Roman" pitchFamily="18" charset="0"/>
                <a:cs typeface="Times New Roman" pitchFamily="18" charset="0"/>
              </a:rPr>
              <a:t>.</a:t>
            </a:r>
            <a:endParaRPr lang="en-GB" cap="small" dirty="0">
              <a:solidFill>
                <a:schemeClr val="tx1"/>
              </a:solidFill>
              <a:latin typeface="Times New Roman" pitchFamily="18" charset="0"/>
              <a:cs typeface="Times New Roman" pitchFamily="18" charset="0"/>
            </a:endParaRPr>
          </a:p>
        </p:txBody>
      </p:sp>
      <p:sp>
        <p:nvSpPr>
          <p:cNvPr id="15" name="TextBox 14"/>
          <p:cNvSpPr txBox="1"/>
          <p:nvPr/>
        </p:nvSpPr>
        <p:spPr>
          <a:xfrm>
            <a:off x="467544" y="5877272"/>
            <a:ext cx="8507457" cy="646331"/>
          </a:xfrm>
          <a:prstGeom prst="rect">
            <a:avLst/>
          </a:prstGeom>
          <a:noFill/>
        </p:spPr>
        <p:txBody>
          <a:bodyPr wrap="none" rtlCol="0">
            <a:spAutoFit/>
          </a:bodyPr>
          <a:lstStyle/>
          <a:p>
            <a:r>
              <a:rPr lang="en-GB" dirty="0" err="1" smtClean="0">
                <a:latin typeface="Times New Roman" pitchFamily="18" charset="0"/>
                <a:cs typeface="Times New Roman" pitchFamily="18" charset="0"/>
              </a:rPr>
              <a:t>Proprio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perché</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poco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utilizzato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l’Italiano</a:t>
            </a:r>
            <a:r>
              <a:rPr lang="en-GB" dirty="0" smtClean="0">
                <a:latin typeface="Times New Roman" pitchFamily="18" charset="0"/>
                <a:cs typeface="Times New Roman" pitchFamily="18" charset="0"/>
              </a:rPr>
              <a:t> non è </a:t>
            </a:r>
            <a:r>
              <a:rPr lang="en-GB" dirty="0" err="1" smtClean="0">
                <a:latin typeface="Times New Roman" pitchFamily="18" charset="0"/>
                <a:cs typeface="Times New Roman" pitchFamily="18" charset="0"/>
              </a:rPr>
              <a:t>cambiato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molto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nel</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suo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sviluppo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nei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secoli</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contrariamente</a:t>
            </a:r>
            <a:r>
              <a:rPr lang="en-GB" dirty="0" smtClean="0">
                <a:latin typeface="Times New Roman" pitchFamily="18" charset="0"/>
                <a:cs typeface="Times New Roman" pitchFamily="18" charset="0"/>
              </a:rPr>
              <a:t> ad </a:t>
            </a:r>
            <a:r>
              <a:rPr lang="en-GB" dirty="0" err="1" smtClean="0">
                <a:latin typeface="Times New Roman" pitchFamily="18" charset="0"/>
                <a:cs typeface="Times New Roman" pitchFamily="18" charset="0"/>
              </a:rPr>
              <a:t>altre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lingue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nazionali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europee</a:t>
            </a:r>
            <a:r>
              <a:rPr lang="en-GB" dirty="0" smtClean="0">
                <a:latin typeface="Times New Roman" pitchFamily="18" charset="0"/>
                <a:cs typeface="Times New Roman" pitchFamily="18" charset="0"/>
              </a:rPr>
              <a:t>).</a:t>
            </a:r>
          </a:p>
        </p:txBody>
      </p:sp>
      <p:sp>
        <p:nvSpPr>
          <p:cNvPr id="16" name="Right Arrow 15"/>
          <p:cNvSpPr/>
          <p:nvPr/>
        </p:nvSpPr>
        <p:spPr>
          <a:xfrm>
            <a:off x="1187624" y="4149080"/>
            <a:ext cx="432048" cy="144016"/>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ight Arrow 17"/>
          <p:cNvSpPr/>
          <p:nvPr/>
        </p:nvSpPr>
        <p:spPr>
          <a:xfrm>
            <a:off x="3995936" y="4149080"/>
            <a:ext cx="432048" cy="144016"/>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179512" y="260648"/>
            <a:ext cx="8526693"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Nascita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delle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lingue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Romanze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dal</a:t>
            </a:r>
            <a:r>
              <a:rPr lang="en-GB" dirty="0" smtClean="0">
                <a:latin typeface="Times New Roman" pitchFamily="18" charset="0"/>
                <a:cs typeface="Times New Roman" pitchFamily="18" charset="0"/>
              </a:rPr>
              <a:t> Latino al </a:t>
            </a:r>
            <a:r>
              <a:rPr lang="en-GB" dirty="0" err="1" smtClean="0">
                <a:latin typeface="Times New Roman" pitchFamily="18" charset="0"/>
                <a:cs typeface="Times New Roman" pitchFamily="18" charset="0"/>
              </a:rPr>
              <a:t>Romanzo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attraverso</a:t>
            </a:r>
            <a:r>
              <a:rPr lang="en-GB" dirty="0" smtClean="0">
                <a:latin typeface="Times New Roman" pitchFamily="18" charset="0"/>
                <a:cs typeface="Times New Roman" pitchFamily="18" charset="0"/>
              </a:rPr>
              <a:t> un </a:t>
            </a:r>
            <a:r>
              <a:rPr lang="en-GB" b="1" dirty="0" smtClean="0">
                <a:solidFill>
                  <a:srgbClr val="FF0000"/>
                </a:solidFill>
                <a:latin typeface="Times New Roman" pitchFamily="18" charset="0"/>
                <a:cs typeface="Times New Roman" pitchFamily="18" charset="0"/>
              </a:rPr>
              <a:t>continuum </a:t>
            </a:r>
            <a:r>
              <a:rPr lang="en-GB" b="1" dirty="0" err="1" smtClean="0">
                <a:solidFill>
                  <a:srgbClr val="FF0000"/>
                </a:solidFill>
                <a:latin typeface="Times New Roman" pitchFamily="18" charset="0"/>
                <a:cs typeface="Times New Roman" pitchFamily="18" charset="0"/>
              </a:rPr>
              <a:t>dialettale</a:t>
            </a:r>
            <a:endParaRPr lang="en-GB" b="1" dirty="0" smtClean="0">
              <a:solidFill>
                <a:srgbClr val="FF0000"/>
              </a:solidFill>
              <a:latin typeface="Times New Roman" pitchFamily="18" charset="0"/>
              <a:cs typeface="Times New Roman" pitchFamily="18" charset="0"/>
            </a:endParaRPr>
          </a:p>
        </p:txBody>
      </p:sp>
      <p:sp>
        <p:nvSpPr>
          <p:cNvPr id="19" name="TextBox 18"/>
          <p:cNvSpPr txBox="1"/>
          <p:nvPr/>
        </p:nvSpPr>
        <p:spPr>
          <a:xfrm>
            <a:off x="395536" y="836712"/>
            <a:ext cx="930768" cy="369332"/>
          </a:xfrm>
          <a:prstGeom prst="rect">
            <a:avLst/>
          </a:prstGeom>
          <a:noFill/>
          <a:ln>
            <a:solidFill>
              <a:srgbClr val="FF0000"/>
            </a:solidFill>
          </a:ln>
        </p:spPr>
        <p:txBody>
          <a:bodyPr wrap="none" rtlCol="0">
            <a:spAutoFit/>
          </a:bodyPr>
          <a:lstStyle/>
          <a:p>
            <a:r>
              <a:rPr lang="en-GB" b="1" cap="small" dirty="0" smtClean="0">
                <a:latin typeface="Times New Roman" pitchFamily="18" charset="0"/>
                <a:cs typeface="Times New Roman" pitchFamily="18" charset="0"/>
              </a:rPr>
              <a:t>Latino</a:t>
            </a:r>
          </a:p>
        </p:txBody>
      </p:sp>
      <p:sp>
        <p:nvSpPr>
          <p:cNvPr id="20" name="Right Arrow 19"/>
          <p:cNvSpPr/>
          <p:nvPr/>
        </p:nvSpPr>
        <p:spPr>
          <a:xfrm>
            <a:off x="1547664" y="692696"/>
            <a:ext cx="4320480" cy="628648"/>
          </a:xfrm>
          <a:prstGeom prst="rightArrow">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0000"/>
                </a:solidFill>
                <a:latin typeface="Times New Roman" pitchFamily="18" charset="0"/>
                <a:cs typeface="Times New Roman" pitchFamily="18" charset="0"/>
              </a:rPr>
              <a:t>continuum </a:t>
            </a:r>
            <a:r>
              <a:rPr lang="en-GB" b="1" dirty="0" err="1" smtClean="0">
                <a:solidFill>
                  <a:srgbClr val="FF0000"/>
                </a:solidFill>
                <a:latin typeface="Times New Roman" pitchFamily="18" charset="0"/>
                <a:cs typeface="Times New Roman" pitchFamily="18" charset="0"/>
              </a:rPr>
              <a:t>dialettale</a:t>
            </a:r>
            <a:endParaRPr lang="en-GB" b="1" dirty="0">
              <a:solidFill>
                <a:srgbClr val="FF0000"/>
              </a:solidFill>
              <a:latin typeface="Times New Roman" pitchFamily="18" charset="0"/>
              <a:cs typeface="Times New Roman" pitchFamily="18" charset="0"/>
            </a:endParaRPr>
          </a:p>
        </p:txBody>
      </p:sp>
      <p:sp>
        <p:nvSpPr>
          <p:cNvPr id="21" name="TextBox 20"/>
          <p:cNvSpPr txBox="1"/>
          <p:nvPr/>
        </p:nvSpPr>
        <p:spPr>
          <a:xfrm>
            <a:off x="6012160" y="836712"/>
            <a:ext cx="2000869" cy="369332"/>
          </a:xfrm>
          <a:prstGeom prst="rect">
            <a:avLst/>
          </a:prstGeom>
          <a:noFill/>
          <a:ln>
            <a:solidFill>
              <a:srgbClr val="FF0000"/>
            </a:solidFill>
          </a:ln>
        </p:spPr>
        <p:txBody>
          <a:bodyPr wrap="none" rtlCol="0">
            <a:spAutoFit/>
          </a:bodyPr>
          <a:lstStyle/>
          <a:p>
            <a:r>
              <a:rPr lang="en-GB" b="1" cap="small" dirty="0" err="1" smtClean="0">
                <a:latin typeface="Times New Roman" pitchFamily="18" charset="0"/>
                <a:cs typeface="Times New Roman" pitchFamily="18" charset="0"/>
              </a:rPr>
              <a:t>Lingue</a:t>
            </a:r>
            <a:r>
              <a:rPr lang="en-GB" b="1" cap="small" dirty="0" smtClean="0">
                <a:latin typeface="Times New Roman" pitchFamily="18" charset="0"/>
                <a:cs typeface="Times New Roman" pitchFamily="18" charset="0"/>
              </a:rPr>
              <a:t> </a:t>
            </a:r>
            <a:r>
              <a:rPr lang="en-GB" b="1" cap="small" dirty="0" err="1" smtClean="0">
                <a:latin typeface="Times New Roman" pitchFamily="18" charset="0"/>
                <a:cs typeface="Times New Roman" pitchFamily="18" charset="0"/>
              </a:rPr>
              <a:t>Romanze</a:t>
            </a:r>
            <a:endParaRPr lang="en-GB" b="1" cap="small" dirty="0" smtClean="0">
              <a:latin typeface="Times New Roman" pitchFamily="18" charset="0"/>
              <a:cs typeface="Times New Roman" pitchFamily="18" charset="0"/>
            </a:endParaRPr>
          </a:p>
        </p:txBody>
      </p:sp>
      <p:sp>
        <p:nvSpPr>
          <p:cNvPr id="22" name="TextBox 21"/>
          <p:cNvSpPr txBox="1"/>
          <p:nvPr/>
        </p:nvSpPr>
        <p:spPr>
          <a:xfrm>
            <a:off x="6012160" y="1628800"/>
            <a:ext cx="1992853" cy="369332"/>
          </a:xfrm>
          <a:prstGeom prst="rect">
            <a:avLst/>
          </a:prstGeom>
          <a:solidFill>
            <a:schemeClr val="bg1"/>
          </a:solidFill>
          <a:ln>
            <a:solidFill>
              <a:srgbClr val="FF0000"/>
            </a:solidFill>
          </a:ln>
        </p:spPr>
        <p:txBody>
          <a:bodyPr wrap="none" rtlCol="0">
            <a:spAutoFit/>
          </a:bodyPr>
          <a:lstStyle/>
          <a:p>
            <a:r>
              <a:rPr lang="en-GB" b="1" dirty="0" err="1" smtClean="0">
                <a:latin typeface="Times New Roman" pitchFamily="18" charset="0"/>
                <a:cs typeface="Times New Roman" pitchFamily="18" charset="0"/>
              </a:rPr>
              <a:t>Italiano</a:t>
            </a:r>
            <a:r>
              <a:rPr lang="en-GB" b="1" dirty="0" smtClean="0">
                <a:latin typeface="Times New Roman" pitchFamily="18" charset="0"/>
                <a:cs typeface="Times New Roman" pitchFamily="18" charset="0"/>
              </a:rPr>
              <a:t> Standard</a:t>
            </a:r>
          </a:p>
        </p:txBody>
      </p:sp>
      <p:sp>
        <p:nvSpPr>
          <p:cNvPr id="23" name="Circular Arrow 22"/>
          <p:cNvSpPr/>
          <p:nvPr/>
        </p:nvSpPr>
        <p:spPr>
          <a:xfrm rot="2031555">
            <a:off x="4047630" y="1400496"/>
            <a:ext cx="2664296" cy="1255028"/>
          </a:xfrm>
          <a:prstGeom prst="circularArrow">
            <a:avLst>
              <a:gd name="adj1" fmla="val 3405"/>
              <a:gd name="adj2" fmla="val 2176743"/>
              <a:gd name="adj3" fmla="val 15876954"/>
              <a:gd name="adj4" fmla="val 10891379"/>
              <a:gd name="adj5" fmla="val 15173"/>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4" name="TextBox 23"/>
          <p:cNvSpPr txBox="1"/>
          <p:nvPr/>
        </p:nvSpPr>
        <p:spPr>
          <a:xfrm>
            <a:off x="251520" y="1556792"/>
            <a:ext cx="5083443" cy="646331"/>
          </a:xfrm>
          <a:prstGeom prst="rect">
            <a:avLst/>
          </a:prstGeom>
          <a:noFill/>
        </p:spPr>
        <p:txBody>
          <a:bodyPr wrap="none" rtlCol="0">
            <a:spAutoFit/>
          </a:bodyPr>
          <a:lstStyle/>
          <a:p>
            <a:r>
              <a:rPr lang="en-GB" dirty="0" err="1" smtClean="0">
                <a:latin typeface="Times New Roman" pitchFamily="18" charset="0"/>
                <a:cs typeface="Times New Roman" pitchFamily="18" charset="0"/>
              </a:rPr>
              <a:t>Contrariamente</a:t>
            </a:r>
            <a:r>
              <a:rPr lang="en-GB" dirty="0" smtClean="0">
                <a:latin typeface="Times New Roman" pitchFamily="18" charset="0"/>
                <a:cs typeface="Times New Roman" pitchFamily="18" charset="0"/>
              </a:rPr>
              <a:t> al </a:t>
            </a:r>
            <a:r>
              <a:rPr lang="en-GB" dirty="0" err="1" smtClean="0">
                <a:latin typeface="Times New Roman" pitchFamily="18" charset="0"/>
                <a:cs typeface="Times New Roman" pitchFamily="18" charset="0"/>
              </a:rPr>
              <a:t>Fiorentino</a:t>
            </a:r>
            <a:r>
              <a:rPr lang="en-GB" dirty="0" smtClean="0">
                <a:latin typeface="Times New Roman" pitchFamily="18" charset="0"/>
                <a:cs typeface="Times New Roman" pitchFamily="18" charset="0"/>
              </a:rPr>
              <a:t> e </a:t>
            </a:r>
            <a:r>
              <a:rPr lang="en-GB" dirty="0" err="1" smtClean="0">
                <a:latin typeface="Times New Roman" pitchFamily="18" charset="0"/>
                <a:cs typeface="Times New Roman" pitchFamily="18" charset="0"/>
              </a:rPr>
              <a:t>alle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altre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lingue</a:t>
            </a:r>
            <a:r>
              <a:rPr lang="en-GB" dirty="0" smtClean="0">
                <a:latin typeface="Times New Roman" pitchFamily="18" charset="0"/>
                <a:cs typeface="Times New Roman" pitchFamily="18" charset="0"/>
              </a:rPr>
              <a:t> </a:t>
            </a:r>
          </a:p>
          <a:p>
            <a:r>
              <a:rPr lang="en-GB" dirty="0" err="1" smtClean="0">
                <a:latin typeface="Times New Roman" pitchFamily="18" charset="0"/>
                <a:cs typeface="Times New Roman" pitchFamily="18" charset="0"/>
              </a:rPr>
              <a:t>Romanze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l’Italiano</a:t>
            </a:r>
            <a:r>
              <a:rPr lang="en-GB" dirty="0" smtClean="0">
                <a:latin typeface="Times New Roman" pitchFamily="18" charset="0"/>
                <a:cs typeface="Times New Roman" pitchFamily="18" charset="0"/>
              </a:rPr>
              <a:t> non </a:t>
            </a:r>
            <a:r>
              <a:rPr lang="en-GB" dirty="0" err="1" smtClean="0">
                <a:latin typeface="Times New Roman" pitchFamily="18" charset="0"/>
                <a:cs typeface="Times New Roman" pitchFamily="18" charset="0"/>
              </a:rPr>
              <a:t>nasce</a:t>
            </a:r>
            <a:r>
              <a:rPr lang="en-GB" dirty="0" smtClean="0">
                <a:latin typeface="Times New Roman" pitchFamily="18" charset="0"/>
                <a:cs typeface="Times New Roman" pitchFamily="18" charset="0"/>
              </a:rPr>
              <a:t> come “lingua </a:t>
            </a:r>
            <a:r>
              <a:rPr lang="en-GB" dirty="0" err="1" smtClean="0">
                <a:latin typeface="Times New Roman" pitchFamily="18" charset="0"/>
                <a:cs typeface="Times New Roman" pitchFamily="18" charset="0"/>
              </a:rPr>
              <a:t>madre</a:t>
            </a:r>
            <a:r>
              <a:rPr lang="en-GB" dirty="0" smtClean="0">
                <a:latin typeface="Times New Roman" pitchFamily="18" charset="0"/>
                <a:cs typeface="Times New Roman" pitchFamily="18" charset="0"/>
              </a:rPr>
              <a:t>”</a:t>
            </a:r>
          </a:p>
        </p:txBody>
      </p:sp>
      <p:sp>
        <p:nvSpPr>
          <p:cNvPr id="25" name="TextBox 24"/>
          <p:cNvSpPr txBox="1"/>
          <p:nvPr/>
        </p:nvSpPr>
        <p:spPr>
          <a:xfrm>
            <a:off x="323528" y="2276872"/>
            <a:ext cx="8277651" cy="646331"/>
          </a:xfrm>
          <a:prstGeom prst="rect">
            <a:avLst/>
          </a:prstGeom>
          <a:noFill/>
        </p:spPr>
        <p:txBody>
          <a:bodyPr wrap="none" rtlCol="0">
            <a:spAutoFit/>
          </a:bodyPr>
          <a:lstStyle/>
          <a:p>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Secoli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diglossia</a:t>
            </a:r>
            <a:r>
              <a:rPr lang="en-GB" b="1" cap="small" dirty="0" smtClean="0">
                <a:solidFill>
                  <a:srgbClr val="FF0000"/>
                </a:solidFill>
                <a:latin typeface="Times New Roman" pitchFamily="18" charset="0"/>
                <a:cs typeface="Times New Roman" pitchFamily="18" charset="0"/>
              </a:rPr>
              <a:t> </a:t>
            </a:r>
            <a:r>
              <a:rPr lang="en-GB" b="1" dirty="0" smtClean="0">
                <a:latin typeface="Times New Roman" pitchFamily="18" charset="0"/>
                <a:cs typeface="Times New Roman" pitchFamily="18" charset="0"/>
                <a:sym typeface="Wingdings" pitchFamily="2" charset="2"/>
              </a:rPr>
              <a:t> </a:t>
            </a:r>
            <a:r>
              <a:rPr lang="en-GB" dirty="0" smtClean="0">
                <a:latin typeface="Times New Roman" pitchFamily="18" charset="0"/>
                <a:cs typeface="Times New Roman" pitchFamily="18" charset="0"/>
                <a:sym typeface="Wingdings" pitchFamily="2" charset="2"/>
              </a:rPr>
              <a:t>(ii) </a:t>
            </a:r>
            <a:r>
              <a:rPr lang="en-GB" dirty="0" err="1" smtClean="0">
                <a:latin typeface="Times New Roman" pitchFamily="18" charset="0"/>
                <a:cs typeface="Times New Roman" pitchFamily="18" charset="0"/>
                <a:sym typeface="Wingdings" pitchFamily="2" charset="2"/>
              </a:rPr>
              <a:t>Sostanziale</a:t>
            </a:r>
            <a:r>
              <a:rPr lang="en-GB" dirty="0" smtClean="0">
                <a:latin typeface="Times New Roman" pitchFamily="18" charset="0"/>
                <a:cs typeface="Times New Roman" pitchFamily="18" charset="0"/>
                <a:sym typeface="Wingdings" pitchFamily="2" charset="2"/>
              </a:rPr>
              <a:t> </a:t>
            </a:r>
            <a:r>
              <a:rPr lang="en-GB" dirty="0" err="1" smtClean="0">
                <a:latin typeface="Times New Roman" pitchFamily="18" charset="0"/>
                <a:cs typeface="Times New Roman" pitchFamily="18" charset="0"/>
                <a:sym typeface="Wingdings" pitchFamily="2" charset="2"/>
              </a:rPr>
              <a:t>analfabetismo</a:t>
            </a:r>
            <a:r>
              <a:rPr lang="en-GB" dirty="0" smtClean="0">
                <a:latin typeface="Times New Roman" pitchFamily="18" charset="0"/>
                <a:cs typeface="Times New Roman" pitchFamily="18" charset="0"/>
                <a:sym typeface="Wingdings" pitchFamily="2" charset="2"/>
              </a:rPr>
              <a:t> </a:t>
            </a:r>
            <a:r>
              <a:rPr lang="en-GB" dirty="0" err="1" smtClean="0">
                <a:latin typeface="Times New Roman" pitchFamily="18" charset="0"/>
                <a:cs typeface="Times New Roman" pitchFamily="18" charset="0"/>
                <a:sym typeface="Wingdings" pitchFamily="2" charset="2"/>
              </a:rPr>
              <a:t>fino</a:t>
            </a:r>
            <a:r>
              <a:rPr lang="en-GB" dirty="0" smtClean="0">
                <a:latin typeface="Times New Roman" pitchFamily="18" charset="0"/>
                <a:cs typeface="Times New Roman" pitchFamily="18" charset="0"/>
                <a:sym typeface="Wingdings" pitchFamily="2" charset="2"/>
              </a:rPr>
              <a:t> al 1961 </a:t>
            </a:r>
            <a:r>
              <a:rPr lang="en-GB" b="1" dirty="0" smtClean="0">
                <a:latin typeface="Times New Roman" pitchFamily="18" charset="0"/>
                <a:cs typeface="Times New Roman" pitchFamily="18" charset="0"/>
                <a:sym typeface="Wingdings" pitchFamily="2" charset="2"/>
              </a:rPr>
              <a:t></a:t>
            </a:r>
            <a:r>
              <a:rPr lang="en-GB" dirty="0" smtClean="0">
                <a:latin typeface="Times New Roman" pitchFamily="18" charset="0"/>
                <a:cs typeface="Times New Roman" pitchFamily="18" charset="0"/>
                <a:sym typeface="Wingdings" pitchFamily="2" charset="2"/>
              </a:rPr>
              <a:t>(iii) </a:t>
            </a:r>
            <a:r>
              <a:rPr lang="en-GB" dirty="0" err="1" smtClean="0">
                <a:latin typeface="Times New Roman" pitchFamily="18" charset="0"/>
                <a:cs typeface="Times New Roman" pitchFamily="18" charset="0"/>
                <a:sym typeface="Wingdings" pitchFamily="2" charset="2"/>
              </a:rPr>
              <a:t>Passaggio</a:t>
            </a:r>
            <a:r>
              <a:rPr lang="en-GB" dirty="0" smtClean="0">
                <a:latin typeface="Times New Roman" pitchFamily="18" charset="0"/>
                <a:cs typeface="Times New Roman" pitchFamily="18" charset="0"/>
                <a:sym typeface="Wingdings" pitchFamily="2" charset="2"/>
              </a:rPr>
              <a:t> </a:t>
            </a:r>
          </a:p>
          <a:p>
            <a:r>
              <a:rPr lang="en-GB" b="1" dirty="0" smtClean="0">
                <a:latin typeface="Times New Roman" pitchFamily="18" charset="0"/>
                <a:cs typeface="Times New Roman" pitchFamily="18" charset="0"/>
                <a:sym typeface="Wingdings" pitchFamily="2" charset="2"/>
              </a:rPr>
              <a:t>     </a:t>
            </a:r>
            <a:r>
              <a:rPr lang="en-GB" dirty="0" err="1" smtClean="0">
                <a:latin typeface="Times New Roman" pitchFamily="18" charset="0"/>
                <a:cs typeface="Times New Roman" pitchFamily="18" charset="0"/>
                <a:sym typeface="Wingdings" pitchFamily="2" charset="2"/>
              </a:rPr>
              <a:t>graduale</a:t>
            </a:r>
            <a:r>
              <a:rPr lang="en-GB" dirty="0" smtClean="0">
                <a:latin typeface="Times New Roman" pitchFamily="18" charset="0"/>
                <a:cs typeface="Times New Roman" pitchFamily="18" charset="0"/>
                <a:sym typeface="Wingdings" pitchFamily="2" charset="2"/>
              </a:rPr>
              <a:t> al </a:t>
            </a:r>
            <a:r>
              <a:rPr lang="en-GB" b="1" cap="small" dirty="0" err="1" smtClean="0">
                <a:solidFill>
                  <a:srgbClr val="FF0000"/>
                </a:solidFill>
                <a:latin typeface="Times New Roman" pitchFamily="18" charset="0"/>
                <a:cs typeface="Times New Roman" pitchFamily="18" charset="0"/>
                <a:sym typeface="Wingdings" pitchFamily="2" charset="2"/>
              </a:rPr>
              <a:t>bilinguismo</a:t>
            </a:r>
            <a:r>
              <a:rPr lang="en-GB" dirty="0" smtClean="0">
                <a:latin typeface="Times New Roman" pitchFamily="18" charset="0"/>
                <a:cs typeface="Times New Roman" pitchFamily="18" charset="0"/>
                <a:sym typeface="Wingdings" pitchFamily="2" charset="2"/>
              </a:rPr>
              <a:t> </a:t>
            </a:r>
            <a:r>
              <a:rPr lang="en-GB" dirty="0" err="1" smtClean="0">
                <a:latin typeface="Times New Roman" pitchFamily="18" charset="0"/>
                <a:cs typeface="Times New Roman" pitchFamily="18" charset="0"/>
                <a:sym typeface="Wingdings" pitchFamily="2" charset="2"/>
              </a:rPr>
              <a:t>dal</a:t>
            </a:r>
            <a:r>
              <a:rPr lang="en-GB" dirty="0" smtClean="0">
                <a:latin typeface="Times New Roman" pitchFamily="18" charset="0"/>
                <a:cs typeface="Times New Roman" pitchFamily="18" charset="0"/>
                <a:sym typeface="Wingdings" pitchFamily="2" charset="2"/>
              </a:rPr>
              <a:t> </a:t>
            </a:r>
            <a:r>
              <a:rPr lang="en-GB" dirty="0" err="1" smtClean="0">
                <a:latin typeface="Times New Roman" pitchFamily="18" charset="0"/>
                <a:cs typeface="Times New Roman" pitchFamily="18" charset="0"/>
                <a:sym typeface="Wingdings" pitchFamily="2" charset="2"/>
              </a:rPr>
              <a:t>dopoguerra</a:t>
            </a:r>
            <a:r>
              <a:rPr lang="en-GB" dirty="0" smtClean="0">
                <a:latin typeface="Times New Roman" pitchFamily="18" charset="0"/>
                <a:cs typeface="Times New Roman" pitchFamily="18" charset="0"/>
                <a:sym typeface="Wingdings" pitchFamily="2" charset="2"/>
              </a:rPr>
              <a:t> in poi.</a:t>
            </a:r>
            <a:endParaRPr lang="en-GB" b="1" dirty="0">
              <a:latin typeface="Times New Roman" pitchFamily="18" charset="0"/>
              <a:cs typeface="Times New Roman" pitchFamily="18" charset="0"/>
            </a:endParaRPr>
          </a:p>
        </p:txBody>
      </p:sp>
      <p:sp>
        <p:nvSpPr>
          <p:cNvPr id="27" name="TextBox 26"/>
          <p:cNvSpPr txBox="1"/>
          <p:nvPr/>
        </p:nvSpPr>
        <p:spPr>
          <a:xfrm>
            <a:off x="323528" y="2924944"/>
            <a:ext cx="8359981"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Italiano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unitario</a:t>
            </a:r>
            <a:r>
              <a:rPr lang="en-GB" dirty="0" smtClean="0">
                <a:latin typeface="Times New Roman" pitchFamily="18" charset="0"/>
                <a:cs typeface="Times New Roman" pitchFamily="18" charset="0"/>
              </a:rPr>
              <a:t> (De Mauro 1963): (</a:t>
            </a:r>
            <a:r>
              <a:rPr lang="en-GB" dirty="0" err="1" smtClean="0">
                <a:latin typeface="Times New Roman" pitchFamily="18" charset="0"/>
                <a:cs typeface="Times New Roman" pitchFamily="18" charset="0"/>
              </a:rPr>
              <a:t>i</a:t>
            </a:r>
            <a:r>
              <a:rPr lang="en-GB" dirty="0" smtClean="0">
                <a:latin typeface="Times New Roman" pitchFamily="18" charset="0"/>
                <a:cs typeface="Times New Roman" pitchFamily="18" charset="0"/>
              </a:rPr>
              <a:t>) Prima </a:t>
            </a:r>
            <a:r>
              <a:rPr lang="en-GB" dirty="0" err="1" smtClean="0">
                <a:latin typeface="Times New Roman" pitchFamily="18" charset="0"/>
                <a:cs typeface="Times New Roman" pitchFamily="18" charset="0"/>
              </a:rPr>
              <a:t>guerra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mondiale</a:t>
            </a:r>
            <a:r>
              <a:rPr lang="en-GB" dirty="0" smtClean="0">
                <a:latin typeface="Times New Roman" pitchFamily="18" charset="0"/>
                <a:cs typeface="Times New Roman" pitchFamily="18" charset="0"/>
              </a:rPr>
              <a:t> (iii) </a:t>
            </a:r>
            <a:r>
              <a:rPr lang="en-GB" dirty="0" err="1" smtClean="0">
                <a:latin typeface="Times New Roman" pitchFamily="18" charset="0"/>
                <a:cs typeface="Times New Roman" pitchFamily="18" charset="0"/>
              </a:rPr>
              <a:t>Ruolo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dei</a:t>
            </a:r>
            <a:r>
              <a:rPr lang="en-GB" dirty="0" smtClean="0">
                <a:latin typeface="Times New Roman" pitchFamily="18" charset="0"/>
                <a:cs typeface="Times New Roman" pitchFamily="18" charset="0"/>
              </a:rPr>
              <a:t> mass media</a:t>
            </a:r>
            <a:endParaRPr lang="en-GB" dirty="0">
              <a:latin typeface="Times New Roman" pitchFamily="18" charset="0"/>
              <a:cs typeface="Times New Roman" pitchFamily="18" charset="0"/>
            </a:endParaRPr>
          </a:p>
        </p:txBody>
      </p:sp>
      <p:sp>
        <p:nvSpPr>
          <p:cNvPr id="28" name="Right Arrow 27"/>
          <p:cNvSpPr/>
          <p:nvPr/>
        </p:nvSpPr>
        <p:spPr>
          <a:xfrm>
            <a:off x="395536" y="4509120"/>
            <a:ext cx="8280920" cy="144016"/>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9"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500" fill="hold"/>
                                        <p:tgtEl>
                                          <p:spTgt spid="20"/>
                                        </p:tgtEl>
                                        <p:attrNameLst>
                                          <p:attrName>ppt_x</p:attrName>
                                        </p:attrNameLst>
                                      </p:cBhvr>
                                      <p:tavLst>
                                        <p:tav tm="0">
                                          <p:val>
                                            <p:strVal val="#ppt_x-.2"/>
                                          </p:val>
                                        </p:tav>
                                        <p:tav tm="100000">
                                          <p:val>
                                            <p:strVal val="#ppt_x"/>
                                          </p:val>
                                        </p:tav>
                                      </p:tavLst>
                                    </p:anim>
                                    <p:anim calcmode="lin" valueType="num">
                                      <p:cBhvr>
                                        <p:cTn id="12"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3" dur="500"/>
                                        <p:tgtEl>
                                          <p:spTgt spid="20"/>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1" nodeType="click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500"/>
                                        <p:tgtEl>
                                          <p:spTgt spid="23"/>
                                        </p:tgtEl>
                                      </p:cBhvr>
                                    </p:animEffect>
                                    <p:anim calcmode="lin" valueType="num">
                                      <p:cBhvr>
                                        <p:cTn id="27" dur="500" fill="hold"/>
                                        <p:tgtEl>
                                          <p:spTgt spid="23"/>
                                        </p:tgtEl>
                                        <p:attrNameLst>
                                          <p:attrName>ppt_x</p:attrName>
                                        </p:attrNameLst>
                                      </p:cBhvr>
                                      <p:tavLst>
                                        <p:tav tm="0">
                                          <p:val>
                                            <p:strVal val="#ppt_x"/>
                                          </p:val>
                                        </p:tav>
                                        <p:tav tm="100000">
                                          <p:val>
                                            <p:strVal val="#ppt_x"/>
                                          </p:val>
                                        </p:tav>
                                      </p:tavLst>
                                    </p:anim>
                                    <p:anim calcmode="lin" valueType="num">
                                      <p:cBhvr>
                                        <p:cTn id="28" dur="5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additive="base">
                                        <p:cTn id="61" dur="500" fill="hold"/>
                                        <p:tgtEl>
                                          <p:spTgt spid="28"/>
                                        </p:tgtEl>
                                        <p:attrNameLst>
                                          <p:attrName>ppt_x</p:attrName>
                                        </p:attrNameLst>
                                      </p:cBhvr>
                                      <p:tavLst>
                                        <p:tav tm="0">
                                          <p:val>
                                            <p:strVal val="0-#ppt_w/2"/>
                                          </p:val>
                                        </p:tav>
                                        <p:tav tm="100000">
                                          <p:val>
                                            <p:strVal val="#ppt_x"/>
                                          </p:val>
                                        </p:tav>
                                      </p:tavLst>
                                    </p:anim>
                                    <p:anim calcmode="lin" valueType="num">
                                      <p:cBhvr additive="base">
                                        <p:cTn id="62"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4" grpId="0" animBg="1"/>
      <p:bldP spid="15" grpId="0"/>
      <p:bldP spid="16" grpId="0" animBg="1"/>
      <p:bldP spid="18" grpId="0" animBg="1"/>
      <p:bldP spid="19" grpId="0" animBg="1"/>
      <p:bldP spid="20" grpId="0" animBg="1"/>
      <p:bldP spid="21" grpId="0" animBg="1"/>
      <p:bldP spid="22" grpId="0" animBg="1"/>
      <p:bldP spid="23" grpId="1" animBg="1"/>
      <p:bldP spid="24" grpId="0"/>
      <p:bldP spid="25" grpId="0"/>
      <p:bldP spid="27" grpId="0"/>
      <p:bldP spid="2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a:xfrm flipV="1">
            <a:off x="457200" y="188913"/>
            <a:ext cx="8229600" cy="85725"/>
          </a:xfrm>
        </p:spPr>
        <p:txBody>
          <a:bodyPr>
            <a:normAutofit fontScale="90000"/>
          </a:bodyPr>
          <a:lstStyle/>
          <a:p>
            <a:endParaRPr lang="en-GB" sz="4000" smtClean="0"/>
          </a:p>
        </p:txBody>
      </p:sp>
      <p:sp>
        <p:nvSpPr>
          <p:cNvPr id="9219" name="Rectangle 3"/>
          <p:cNvSpPr>
            <a:spLocks noGrp="1"/>
          </p:cNvSpPr>
          <p:nvPr>
            <p:ph type="body" idx="1"/>
          </p:nvPr>
        </p:nvSpPr>
        <p:spPr>
          <a:xfrm>
            <a:off x="251520" y="260350"/>
            <a:ext cx="8640960" cy="6192986"/>
          </a:xfrm>
        </p:spPr>
        <p:txBody>
          <a:bodyPr/>
          <a:lstStyle/>
          <a:p>
            <a:pPr>
              <a:buFont typeface="Arial" charset="0"/>
              <a:buNone/>
            </a:pPr>
            <a:r>
              <a:rPr lang="en-GB" sz="2000" b="1" i="1" dirty="0" err="1" smtClean="0">
                <a:latin typeface="Times New Roman" pitchFamily="18" charset="0"/>
                <a:cs typeface="Times New Roman" pitchFamily="18" charset="0"/>
              </a:rPr>
              <a:t>Placito</a:t>
            </a:r>
            <a:r>
              <a:rPr lang="en-GB" sz="2000" b="1" i="1" dirty="0" smtClean="0">
                <a:latin typeface="Times New Roman" pitchFamily="18" charset="0"/>
                <a:cs typeface="Times New Roman" pitchFamily="18" charset="0"/>
              </a:rPr>
              <a:t> Capuano </a:t>
            </a:r>
            <a:r>
              <a:rPr lang="en-GB" sz="2000" dirty="0" smtClean="0">
                <a:latin typeface="Times New Roman" pitchFamily="18" charset="0"/>
                <a:cs typeface="Times New Roman" pitchFamily="18" charset="0"/>
              </a:rPr>
              <a:t>(</a:t>
            </a:r>
            <a:r>
              <a:rPr lang="en-GB" sz="2000" dirty="0" err="1" smtClean="0">
                <a:latin typeface="Times New Roman" pitchFamily="18" charset="0"/>
                <a:cs typeface="Times New Roman" pitchFamily="18" charset="0"/>
              </a:rPr>
              <a:t>Museo</a:t>
            </a:r>
            <a:r>
              <a:rPr lang="en-GB" sz="2000" dirty="0" smtClean="0">
                <a:latin typeface="Times New Roman" pitchFamily="18" charset="0"/>
                <a:cs typeface="Times New Roman" pitchFamily="18" charset="0"/>
              </a:rPr>
              <a:t> </a:t>
            </a:r>
            <a:r>
              <a:rPr lang="en-GB" sz="2000" dirty="0" err="1" smtClean="0">
                <a:latin typeface="Times New Roman" pitchFamily="18" charset="0"/>
                <a:cs typeface="Times New Roman" pitchFamily="18" charset="0"/>
              </a:rPr>
              <a:t>dell’abbazia</a:t>
            </a:r>
            <a:r>
              <a:rPr lang="en-GB" sz="2000" dirty="0" smtClean="0">
                <a:latin typeface="Times New Roman" pitchFamily="18" charset="0"/>
                <a:cs typeface="Times New Roman" pitchFamily="18" charset="0"/>
              </a:rPr>
              <a:t> </a:t>
            </a:r>
            <a:r>
              <a:rPr lang="en-GB" sz="2000" dirty="0" err="1" smtClean="0">
                <a:latin typeface="Times New Roman" pitchFamily="18" charset="0"/>
                <a:cs typeface="Times New Roman" pitchFamily="18" charset="0"/>
              </a:rPr>
              <a:t>di</a:t>
            </a:r>
            <a:r>
              <a:rPr lang="en-GB" sz="2000" dirty="0" smtClean="0">
                <a:latin typeface="Times New Roman" pitchFamily="18" charset="0"/>
                <a:cs typeface="Times New Roman" pitchFamily="18" charset="0"/>
              </a:rPr>
              <a:t> </a:t>
            </a:r>
            <a:r>
              <a:rPr lang="en-GB" sz="2000" dirty="0" err="1" smtClean="0">
                <a:latin typeface="Times New Roman" pitchFamily="18" charset="0"/>
                <a:cs typeface="Times New Roman" pitchFamily="18" charset="0"/>
              </a:rPr>
              <a:t>Montecassino</a:t>
            </a:r>
            <a:r>
              <a:rPr lang="en-GB" sz="2000" dirty="0" smtClean="0">
                <a:latin typeface="Times New Roman" pitchFamily="18" charset="0"/>
                <a:cs typeface="Times New Roman" pitchFamily="18" charset="0"/>
              </a:rPr>
              <a:t>, 960 ca): </a:t>
            </a:r>
            <a:r>
              <a:rPr lang="en-GB" sz="2000" b="1" dirty="0" err="1" smtClean="0">
                <a:solidFill>
                  <a:srgbClr val="FF0000"/>
                </a:solidFill>
                <a:latin typeface="Times New Roman" pitchFamily="18" charset="0"/>
                <a:cs typeface="Times New Roman" pitchFamily="18" charset="0"/>
              </a:rPr>
              <a:t>Italiano</a:t>
            </a:r>
            <a:r>
              <a:rPr lang="en-GB" sz="2000" b="1" dirty="0" smtClean="0">
                <a:solidFill>
                  <a:srgbClr val="FF0000"/>
                </a:solidFill>
                <a:latin typeface="Times New Roman" pitchFamily="18" charset="0"/>
                <a:cs typeface="Times New Roman" pitchFamily="18" charset="0"/>
              </a:rPr>
              <a:t> </a:t>
            </a:r>
            <a:r>
              <a:rPr lang="en-GB" sz="2000" b="1" dirty="0" err="1" smtClean="0">
                <a:solidFill>
                  <a:srgbClr val="FF0000"/>
                </a:solidFill>
                <a:latin typeface="Times New Roman" pitchFamily="18" charset="0"/>
                <a:cs typeface="Times New Roman" pitchFamily="18" charset="0"/>
              </a:rPr>
              <a:t>antico</a:t>
            </a:r>
            <a:endParaRPr lang="en-GB" sz="2000" b="1" dirty="0" smtClean="0">
              <a:solidFill>
                <a:srgbClr val="FF0000"/>
              </a:solidFill>
              <a:latin typeface="Times New Roman" pitchFamily="18" charset="0"/>
              <a:cs typeface="Times New Roman" pitchFamily="18" charset="0"/>
            </a:endParaRPr>
          </a:p>
        </p:txBody>
      </p:sp>
      <p:pic>
        <p:nvPicPr>
          <p:cNvPr id="31749" name="Picture 5" descr="kelleterre"/>
          <p:cNvPicPr>
            <a:picLocks noChangeAspect="1" noChangeArrowheads="1"/>
          </p:cNvPicPr>
          <p:nvPr/>
        </p:nvPicPr>
        <p:blipFill>
          <a:blip r:embed="rId2" cstate="print"/>
          <a:srcRect/>
          <a:stretch>
            <a:fillRect/>
          </a:stretch>
        </p:blipFill>
        <p:spPr bwMode="auto">
          <a:xfrm>
            <a:off x="2411413" y="908050"/>
            <a:ext cx="4143375" cy="1524000"/>
          </a:xfrm>
          <a:prstGeom prst="rect">
            <a:avLst/>
          </a:prstGeom>
          <a:noFill/>
          <a:ln w="9525">
            <a:noFill/>
            <a:miter lim="800000"/>
            <a:headEnd/>
            <a:tailEnd/>
          </a:ln>
        </p:spPr>
      </p:pic>
      <p:sp>
        <p:nvSpPr>
          <p:cNvPr id="31750" name="Text Box 6"/>
          <p:cNvSpPr txBox="1">
            <a:spLocks noChangeArrowheads="1"/>
          </p:cNvSpPr>
          <p:nvPr/>
        </p:nvSpPr>
        <p:spPr bwMode="auto">
          <a:xfrm>
            <a:off x="1619672" y="2564904"/>
            <a:ext cx="5056188" cy="701675"/>
          </a:xfrm>
          <a:prstGeom prst="rect">
            <a:avLst/>
          </a:prstGeom>
          <a:noFill/>
          <a:ln w="9525">
            <a:noFill/>
            <a:miter lim="800000"/>
            <a:headEnd/>
            <a:tailEnd/>
          </a:ln>
        </p:spPr>
        <p:txBody>
          <a:bodyPr wrap="none">
            <a:spAutoFit/>
          </a:bodyPr>
          <a:lstStyle/>
          <a:p>
            <a:r>
              <a:rPr lang="en-GB" sz="2000" dirty="0">
                <a:latin typeface="Times New Roman" pitchFamily="18" charset="0"/>
                <a:cs typeface="Times New Roman" pitchFamily="18" charset="0"/>
              </a:rPr>
              <a:t>Sao </a:t>
            </a:r>
            <a:r>
              <a:rPr lang="en-GB" sz="2000" dirty="0" err="1">
                <a:latin typeface="Times New Roman" pitchFamily="18" charset="0"/>
                <a:cs typeface="Times New Roman" pitchFamily="18" charset="0"/>
              </a:rPr>
              <a:t>ko</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kelle</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terre</a:t>
            </a:r>
            <a:r>
              <a:rPr lang="en-GB" sz="2000" dirty="0">
                <a:latin typeface="Times New Roman" pitchFamily="18" charset="0"/>
                <a:cs typeface="Times New Roman" pitchFamily="18" charset="0"/>
              </a:rPr>
              <a:t>, per </a:t>
            </a:r>
            <a:r>
              <a:rPr lang="en-GB" sz="2000" dirty="0" err="1">
                <a:latin typeface="Times New Roman" pitchFamily="18" charset="0"/>
                <a:cs typeface="Times New Roman" pitchFamily="18" charset="0"/>
              </a:rPr>
              <a:t>kelle</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fini</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que</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ki</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contene</a:t>
            </a:r>
            <a:r>
              <a:rPr lang="en-GB" sz="2000" dirty="0">
                <a:latin typeface="Times New Roman" pitchFamily="18" charset="0"/>
                <a:cs typeface="Times New Roman" pitchFamily="18" charset="0"/>
              </a:rPr>
              <a:t>, </a:t>
            </a:r>
          </a:p>
          <a:p>
            <a:r>
              <a:rPr lang="en-GB" sz="2000" dirty="0" err="1">
                <a:latin typeface="Times New Roman" pitchFamily="18" charset="0"/>
                <a:cs typeface="Times New Roman" pitchFamily="18" charset="0"/>
              </a:rPr>
              <a:t>trenta</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anni</a:t>
            </a:r>
            <a:r>
              <a:rPr lang="en-GB" sz="2000" dirty="0">
                <a:latin typeface="Times New Roman" pitchFamily="18" charset="0"/>
                <a:cs typeface="Times New Roman" pitchFamily="18" charset="0"/>
              </a:rPr>
              <a:t> le </a:t>
            </a:r>
            <a:r>
              <a:rPr lang="en-GB" sz="2000" dirty="0" err="1">
                <a:latin typeface="Times New Roman" pitchFamily="18" charset="0"/>
                <a:cs typeface="Times New Roman" pitchFamily="18" charset="0"/>
              </a:rPr>
              <a:t>possette</a:t>
            </a:r>
            <a:r>
              <a:rPr lang="en-GB" sz="2000" dirty="0">
                <a:latin typeface="Times New Roman" pitchFamily="18" charset="0"/>
                <a:cs typeface="Times New Roman" pitchFamily="18" charset="0"/>
              </a:rPr>
              <a:t> parte </a:t>
            </a:r>
            <a:r>
              <a:rPr lang="en-GB" sz="2000" dirty="0" err="1">
                <a:latin typeface="Times New Roman" pitchFamily="18" charset="0"/>
                <a:cs typeface="Times New Roman" pitchFamily="18" charset="0"/>
              </a:rPr>
              <a:t>sancti</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Benedicti</a:t>
            </a:r>
            <a:endParaRPr lang="en-GB" sz="2000" dirty="0">
              <a:latin typeface="Times New Roman" pitchFamily="18" charset="0"/>
              <a:cs typeface="Times New Roman" pitchFamily="18" charset="0"/>
            </a:endParaRPr>
          </a:p>
        </p:txBody>
      </p:sp>
      <p:sp>
        <p:nvSpPr>
          <p:cNvPr id="31752" name="Text Box 8"/>
          <p:cNvSpPr txBox="1">
            <a:spLocks noChangeArrowheads="1"/>
          </p:cNvSpPr>
          <p:nvPr/>
        </p:nvSpPr>
        <p:spPr bwMode="auto">
          <a:xfrm>
            <a:off x="1619672" y="3284984"/>
            <a:ext cx="5535613" cy="701675"/>
          </a:xfrm>
          <a:prstGeom prst="rect">
            <a:avLst/>
          </a:prstGeom>
          <a:noFill/>
          <a:ln w="9525">
            <a:noFill/>
            <a:miter lim="800000"/>
            <a:headEnd/>
            <a:tailEnd/>
          </a:ln>
        </p:spPr>
        <p:txBody>
          <a:bodyPr wrap="none">
            <a:spAutoFit/>
          </a:bodyPr>
          <a:lstStyle/>
          <a:p>
            <a:r>
              <a:rPr lang="en-GB" sz="2000" dirty="0">
                <a:latin typeface="Times New Roman" pitchFamily="18" charset="0"/>
                <a:cs typeface="Times New Roman" pitchFamily="18" charset="0"/>
              </a:rPr>
              <a:t>So </a:t>
            </a:r>
            <a:r>
              <a:rPr lang="en-GB" sz="2000" dirty="0" err="1">
                <a:latin typeface="Times New Roman" pitchFamily="18" charset="0"/>
                <a:cs typeface="Times New Roman" pitchFamily="18" charset="0"/>
              </a:rPr>
              <a:t>che</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quelle</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terre</a:t>
            </a:r>
            <a:r>
              <a:rPr lang="en-GB" sz="2000" dirty="0">
                <a:latin typeface="Times New Roman" pitchFamily="18" charset="0"/>
                <a:cs typeface="Times New Roman" pitchFamily="18" charset="0"/>
              </a:rPr>
              <a:t>, per </a:t>
            </a:r>
            <a:r>
              <a:rPr lang="en-GB" sz="2000" dirty="0" err="1">
                <a:latin typeface="Times New Roman" pitchFamily="18" charset="0"/>
                <a:cs typeface="Times New Roman" pitchFamily="18" charset="0"/>
              </a:rPr>
              <a:t>quei</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confini</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che</a:t>
            </a:r>
            <a:r>
              <a:rPr lang="en-GB" sz="2000" dirty="0">
                <a:latin typeface="Times New Roman" pitchFamily="18" charset="0"/>
                <a:cs typeface="Times New Roman" pitchFamily="18" charset="0"/>
              </a:rPr>
              <a:t> qui </a:t>
            </a:r>
            <a:r>
              <a:rPr lang="en-GB" sz="2000" dirty="0" err="1">
                <a:latin typeface="Times New Roman" pitchFamily="18" charset="0"/>
                <a:cs typeface="Times New Roman" pitchFamily="18" charset="0"/>
              </a:rPr>
              <a:t>contiene</a:t>
            </a:r>
            <a:endParaRPr lang="en-GB" sz="2000" dirty="0">
              <a:latin typeface="Times New Roman" pitchFamily="18" charset="0"/>
              <a:cs typeface="Times New Roman" pitchFamily="18" charset="0"/>
            </a:endParaRPr>
          </a:p>
          <a:p>
            <a:r>
              <a:rPr lang="en-GB" sz="2000" dirty="0" err="1" smtClean="0">
                <a:latin typeface="Times New Roman" pitchFamily="18" charset="0"/>
                <a:cs typeface="Times New Roman" pitchFamily="18" charset="0"/>
              </a:rPr>
              <a:t>trenta</a:t>
            </a:r>
            <a:r>
              <a:rPr lang="en-GB" sz="2000" dirty="0" smtClean="0">
                <a:latin typeface="Times New Roman" pitchFamily="18" charset="0"/>
                <a:cs typeface="Times New Roman" pitchFamily="18" charset="0"/>
              </a:rPr>
              <a:t> </a:t>
            </a:r>
            <a:r>
              <a:rPr lang="en-GB" sz="2000" dirty="0" err="1">
                <a:latin typeface="Times New Roman" pitchFamily="18" charset="0"/>
                <a:cs typeface="Times New Roman" pitchFamily="18" charset="0"/>
              </a:rPr>
              <a:t>anni</a:t>
            </a:r>
            <a:r>
              <a:rPr lang="en-GB" sz="2000" dirty="0">
                <a:latin typeface="Times New Roman" pitchFamily="18" charset="0"/>
                <a:cs typeface="Times New Roman" pitchFamily="18" charset="0"/>
              </a:rPr>
              <a:t> le </a:t>
            </a:r>
            <a:r>
              <a:rPr lang="en-GB" sz="2000" dirty="0" err="1">
                <a:latin typeface="Times New Roman" pitchFamily="18" charset="0"/>
                <a:cs typeface="Times New Roman" pitchFamily="18" charset="0"/>
              </a:rPr>
              <a:t>possedette</a:t>
            </a:r>
            <a:r>
              <a:rPr lang="en-GB" sz="2000" dirty="0">
                <a:latin typeface="Times New Roman" pitchFamily="18" charset="0"/>
                <a:cs typeface="Times New Roman" pitchFamily="18" charset="0"/>
              </a:rPr>
              <a:t> la parte </a:t>
            </a:r>
            <a:r>
              <a:rPr lang="en-GB" sz="2000" dirty="0" err="1">
                <a:latin typeface="Times New Roman" pitchFamily="18" charset="0"/>
                <a:cs typeface="Times New Roman" pitchFamily="18" charset="0"/>
              </a:rPr>
              <a:t>di</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santo</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Benedetto</a:t>
            </a:r>
            <a:endParaRPr lang="en-GB" sz="2000" dirty="0">
              <a:latin typeface="Times New Roman" pitchFamily="18" charset="0"/>
              <a:cs typeface="Times New Roman" pitchFamily="18" charset="0"/>
            </a:endParaRPr>
          </a:p>
        </p:txBody>
      </p:sp>
      <p:sp>
        <p:nvSpPr>
          <p:cNvPr id="31753" name="Text Box 9"/>
          <p:cNvSpPr txBox="1">
            <a:spLocks noChangeArrowheads="1"/>
          </p:cNvSpPr>
          <p:nvPr/>
        </p:nvSpPr>
        <p:spPr bwMode="auto">
          <a:xfrm>
            <a:off x="1619672" y="4077072"/>
            <a:ext cx="5473700" cy="976313"/>
          </a:xfrm>
          <a:prstGeom prst="rect">
            <a:avLst/>
          </a:prstGeom>
          <a:noFill/>
          <a:ln w="9525">
            <a:noFill/>
            <a:miter lim="800000"/>
            <a:headEnd/>
            <a:tailEnd/>
          </a:ln>
        </p:spPr>
        <p:txBody>
          <a:bodyPr>
            <a:spAutoFit/>
          </a:bodyPr>
          <a:lstStyle/>
          <a:p>
            <a:r>
              <a:rPr lang="en-GB" sz="2000" b="1" dirty="0">
                <a:solidFill>
                  <a:schemeClr val="hlink"/>
                </a:solidFill>
                <a:latin typeface="Times New Roman" pitchFamily="18" charset="0"/>
                <a:cs typeface="Times New Roman" pitchFamily="18" charset="0"/>
              </a:rPr>
              <a:t>S</a:t>
            </a:r>
            <a:r>
              <a:rPr lang="en-GB" sz="2000" dirty="0">
                <a:latin typeface="Times New Roman" pitchFamily="18" charset="0"/>
                <a:cs typeface="Times New Roman" pitchFamily="18" charset="0"/>
              </a:rPr>
              <a:t>a</a:t>
            </a:r>
            <a:r>
              <a:rPr lang="en-GB" sz="2000" b="1" dirty="0">
                <a:solidFill>
                  <a:schemeClr val="hlink"/>
                </a:solidFill>
                <a:latin typeface="Times New Roman" pitchFamily="18" charset="0"/>
                <a:cs typeface="Times New Roman" pitchFamily="18" charset="0"/>
              </a:rPr>
              <a:t>o</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ko</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k</a:t>
            </a:r>
            <a:r>
              <a:rPr lang="en-GB" sz="2000" b="1" dirty="0" err="1">
                <a:solidFill>
                  <a:schemeClr val="hlink"/>
                </a:solidFill>
                <a:latin typeface="Times New Roman" pitchFamily="18" charset="0"/>
                <a:cs typeface="Times New Roman" pitchFamily="18" charset="0"/>
              </a:rPr>
              <a:t>elle</a:t>
            </a:r>
            <a:r>
              <a:rPr lang="en-GB" sz="2000" dirty="0">
                <a:latin typeface="Times New Roman" pitchFamily="18" charset="0"/>
                <a:cs typeface="Times New Roman" pitchFamily="18" charset="0"/>
              </a:rPr>
              <a:t> </a:t>
            </a:r>
            <a:r>
              <a:rPr lang="en-GB" sz="2000" b="1" dirty="0" err="1">
                <a:solidFill>
                  <a:srgbClr val="EE0000"/>
                </a:solidFill>
                <a:latin typeface="Times New Roman" pitchFamily="18" charset="0"/>
                <a:cs typeface="Times New Roman" pitchFamily="18" charset="0"/>
              </a:rPr>
              <a:t>terre</a:t>
            </a:r>
            <a:r>
              <a:rPr lang="en-GB" sz="2000" dirty="0">
                <a:latin typeface="Times New Roman" pitchFamily="18" charset="0"/>
                <a:cs typeface="Times New Roman" pitchFamily="18" charset="0"/>
              </a:rPr>
              <a:t>, </a:t>
            </a:r>
            <a:r>
              <a:rPr lang="en-GB" sz="2000" b="1" dirty="0">
                <a:solidFill>
                  <a:srgbClr val="EE0000"/>
                </a:solidFill>
                <a:latin typeface="Times New Roman" pitchFamily="18" charset="0"/>
                <a:cs typeface="Times New Roman" pitchFamily="18" charset="0"/>
              </a:rPr>
              <a:t>per</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kelle</a:t>
            </a:r>
            <a:r>
              <a:rPr lang="en-GB" sz="2000" dirty="0">
                <a:latin typeface="Times New Roman" pitchFamily="18" charset="0"/>
                <a:cs typeface="Times New Roman" pitchFamily="18" charset="0"/>
              </a:rPr>
              <a:t> </a:t>
            </a:r>
            <a:r>
              <a:rPr lang="en-GB" sz="2000" b="1" dirty="0" err="1">
                <a:solidFill>
                  <a:schemeClr val="hlink"/>
                </a:solidFill>
                <a:latin typeface="Times New Roman" pitchFamily="18" charset="0"/>
                <a:cs typeface="Times New Roman" pitchFamily="18" charset="0"/>
              </a:rPr>
              <a:t>fini</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que</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ki</a:t>
            </a:r>
            <a:r>
              <a:rPr lang="en-GB" sz="2000" dirty="0">
                <a:latin typeface="Times New Roman" pitchFamily="18" charset="0"/>
                <a:cs typeface="Times New Roman" pitchFamily="18" charset="0"/>
              </a:rPr>
              <a:t> </a:t>
            </a:r>
            <a:r>
              <a:rPr lang="en-GB" sz="2000" b="1" dirty="0" err="1">
                <a:solidFill>
                  <a:schemeClr val="hlink"/>
                </a:solidFill>
                <a:latin typeface="Times New Roman" pitchFamily="18" charset="0"/>
                <a:cs typeface="Times New Roman" pitchFamily="18" charset="0"/>
              </a:rPr>
              <a:t>contene</a:t>
            </a:r>
            <a:r>
              <a:rPr lang="en-GB" sz="2000" dirty="0">
                <a:latin typeface="Times New Roman" pitchFamily="18" charset="0"/>
                <a:cs typeface="Times New Roman" pitchFamily="18" charset="0"/>
              </a:rPr>
              <a:t>, </a:t>
            </a:r>
            <a:r>
              <a:rPr lang="en-GB" sz="2000" b="1" dirty="0" err="1">
                <a:solidFill>
                  <a:srgbClr val="EE0000"/>
                </a:solidFill>
                <a:latin typeface="Times New Roman" pitchFamily="18" charset="0"/>
                <a:cs typeface="Times New Roman" pitchFamily="18" charset="0"/>
              </a:rPr>
              <a:t>trenta</a:t>
            </a:r>
            <a:r>
              <a:rPr lang="en-GB" sz="2000" b="1" dirty="0">
                <a:solidFill>
                  <a:srgbClr val="EE0000"/>
                </a:solidFill>
                <a:latin typeface="Times New Roman" pitchFamily="18" charset="0"/>
                <a:cs typeface="Times New Roman" pitchFamily="18" charset="0"/>
              </a:rPr>
              <a:t> </a:t>
            </a:r>
            <a:r>
              <a:rPr lang="en-GB" sz="2000" b="1" dirty="0" err="1">
                <a:solidFill>
                  <a:srgbClr val="EE0000"/>
                </a:solidFill>
                <a:latin typeface="Times New Roman" pitchFamily="18" charset="0"/>
                <a:cs typeface="Times New Roman" pitchFamily="18" charset="0"/>
              </a:rPr>
              <a:t>anni</a:t>
            </a:r>
            <a:r>
              <a:rPr lang="en-GB" sz="2000" b="1" dirty="0">
                <a:solidFill>
                  <a:srgbClr val="EE0000"/>
                </a:solidFill>
                <a:latin typeface="Times New Roman" pitchFamily="18" charset="0"/>
                <a:cs typeface="Times New Roman" pitchFamily="18" charset="0"/>
              </a:rPr>
              <a:t> le</a:t>
            </a:r>
            <a:r>
              <a:rPr lang="en-GB" sz="2000" b="1" dirty="0">
                <a:latin typeface="Times New Roman" pitchFamily="18" charset="0"/>
                <a:cs typeface="Times New Roman" pitchFamily="18" charset="0"/>
              </a:rPr>
              <a:t> </a:t>
            </a:r>
            <a:r>
              <a:rPr lang="en-GB" sz="2000" b="1" dirty="0" err="1">
                <a:solidFill>
                  <a:schemeClr val="hlink"/>
                </a:solidFill>
                <a:latin typeface="Times New Roman" pitchFamily="18" charset="0"/>
                <a:cs typeface="Times New Roman" pitchFamily="18" charset="0"/>
              </a:rPr>
              <a:t>posse</a:t>
            </a:r>
            <a:r>
              <a:rPr lang="en-GB" sz="2000" dirty="0" err="1">
                <a:latin typeface="Times New Roman" pitchFamily="18" charset="0"/>
                <a:cs typeface="Times New Roman" pitchFamily="18" charset="0"/>
              </a:rPr>
              <a:t>tte</a:t>
            </a:r>
            <a:r>
              <a:rPr lang="en-GB" sz="2000" dirty="0">
                <a:latin typeface="Times New Roman" pitchFamily="18" charset="0"/>
                <a:cs typeface="Times New Roman" pitchFamily="18" charset="0"/>
              </a:rPr>
              <a:t> </a:t>
            </a:r>
            <a:r>
              <a:rPr lang="en-GB" sz="2000" b="1" dirty="0">
                <a:solidFill>
                  <a:srgbClr val="EE0000"/>
                </a:solidFill>
                <a:latin typeface="Times New Roman" pitchFamily="18" charset="0"/>
                <a:cs typeface="Times New Roman" pitchFamily="18" charset="0"/>
              </a:rPr>
              <a:t>parte</a:t>
            </a:r>
            <a:r>
              <a:rPr lang="en-GB" sz="2000" dirty="0">
                <a:latin typeface="Times New Roman" pitchFamily="18" charset="0"/>
                <a:cs typeface="Times New Roman" pitchFamily="18" charset="0"/>
              </a:rPr>
              <a:t> </a:t>
            </a:r>
            <a:r>
              <a:rPr lang="en-GB" sz="2000" b="1" dirty="0" err="1">
                <a:solidFill>
                  <a:schemeClr val="hlink"/>
                </a:solidFill>
                <a:latin typeface="Times New Roman" pitchFamily="18" charset="0"/>
                <a:cs typeface="Times New Roman" pitchFamily="18" charset="0"/>
              </a:rPr>
              <a:t>san</a:t>
            </a:r>
            <a:r>
              <a:rPr lang="en-GB" sz="2000" dirty="0" err="1">
                <a:latin typeface="Times New Roman" pitchFamily="18" charset="0"/>
                <a:cs typeface="Times New Roman" pitchFamily="18" charset="0"/>
              </a:rPr>
              <a:t>c</a:t>
            </a:r>
            <a:r>
              <a:rPr lang="en-GB" sz="2000" b="1" dirty="0" err="1">
                <a:solidFill>
                  <a:schemeClr val="hlink"/>
                </a:solidFill>
                <a:latin typeface="Times New Roman" pitchFamily="18" charset="0"/>
                <a:cs typeface="Times New Roman" pitchFamily="18" charset="0"/>
              </a:rPr>
              <a:t>t</a:t>
            </a:r>
            <a:r>
              <a:rPr lang="en-GB" sz="2000" dirty="0" err="1">
                <a:latin typeface="Times New Roman" pitchFamily="18" charset="0"/>
                <a:cs typeface="Times New Roman" pitchFamily="18" charset="0"/>
              </a:rPr>
              <a:t>i</a:t>
            </a:r>
            <a:r>
              <a:rPr lang="en-GB" sz="2000" dirty="0">
                <a:latin typeface="Times New Roman" pitchFamily="18" charset="0"/>
                <a:cs typeface="Times New Roman" pitchFamily="18" charset="0"/>
              </a:rPr>
              <a:t> </a:t>
            </a:r>
            <a:r>
              <a:rPr lang="en-GB" sz="2000" b="1" dirty="0" err="1">
                <a:solidFill>
                  <a:schemeClr val="hlink"/>
                </a:solidFill>
                <a:latin typeface="Times New Roman" pitchFamily="18" charset="0"/>
                <a:cs typeface="Times New Roman" pitchFamily="18" charset="0"/>
              </a:rPr>
              <a:t>Bened</a:t>
            </a:r>
            <a:r>
              <a:rPr lang="en-GB" sz="2000" dirty="0" err="1">
                <a:latin typeface="Times New Roman" pitchFamily="18" charset="0"/>
                <a:cs typeface="Times New Roman" pitchFamily="18" charset="0"/>
              </a:rPr>
              <a:t>icti</a:t>
            </a:r>
            <a:endParaRPr lang="en-GB" sz="2000" dirty="0">
              <a:latin typeface="Times New Roman" pitchFamily="18" charset="0"/>
              <a:cs typeface="Times New Roman" pitchFamily="18" charset="0"/>
            </a:endParaRPr>
          </a:p>
          <a:p>
            <a:endParaRPr lang="en-GB" dirty="0"/>
          </a:p>
        </p:txBody>
      </p:sp>
      <p:sp>
        <p:nvSpPr>
          <p:cNvPr id="31754" name="Text Box 10"/>
          <p:cNvSpPr txBox="1">
            <a:spLocks noChangeArrowheads="1"/>
          </p:cNvSpPr>
          <p:nvPr/>
        </p:nvSpPr>
        <p:spPr bwMode="auto">
          <a:xfrm>
            <a:off x="1619672" y="4797152"/>
            <a:ext cx="5764213" cy="701675"/>
          </a:xfrm>
          <a:prstGeom prst="rect">
            <a:avLst/>
          </a:prstGeom>
          <a:noFill/>
          <a:ln w="9525">
            <a:noFill/>
            <a:miter lim="800000"/>
            <a:headEnd/>
            <a:tailEnd/>
          </a:ln>
        </p:spPr>
        <p:txBody>
          <a:bodyPr wrap="none">
            <a:spAutoFit/>
          </a:bodyPr>
          <a:lstStyle/>
          <a:p>
            <a:r>
              <a:rPr lang="en-GB" sz="2000" b="1" dirty="0">
                <a:solidFill>
                  <a:schemeClr val="hlink"/>
                </a:solidFill>
                <a:latin typeface="Times New Roman" pitchFamily="18" charset="0"/>
                <a:cs typeface="Times New Roman" pitchFamily="18" charset="0"/>
              </a:rPr>
              <a:t>So</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che</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qu</a:t>
            </a:r>
            <a:r>
              <a:rPr lang="en-GB" sz="2000" b="1" dirty="0" err="1">
                <a:solidFill>
                  <a:schemeClr val="hlink"/>
                </a:solidFill>
                <a:latin typeface="Times New Roman" pitchFamily="18" charset="0"/>
                <a:cs typeface="Times New Roman" pitchFamily="18" charset="0"/>
              </a:rPr>
              <a:t>elle</a:t>
            </a:r>
            <a:r>
              <a:rPr lang="en-GB" sz="2000" dirty="0">
                <a:latin typeface="Times New Roman" pitchFamily="18" charset="0"/>
                <a:cs typeface="Times New Roman" pitchFamily="18" charset="0"/>
              </a:rPr>
              <a:t> </a:t>
            </a:r>
            <a:r>
              <a:rPr lang="en-GB" sz="2000" b="1" dirty="0" err="1">
                <a:solidFill>
                  <a:srgbClr val="EE0000"/>
                </a:solidFill>
                <a:latin typeface="Times New Roman" pitchFamily="18" charset="0"/>
                <a:cs typeface="Times New Roman" pitchFamily="18" charset="0"/>
              </a:rPr>
              <a:t>terre</a:t>
            </a:r>
            <a:r>
              <a:rPr lang="en-GB" sz="2000" dirty="0">
                <a:latin typeface="Times New Roman" pitchFamily="18" charset="0"/>
                <a:cs typeface="Times New Roman" pitchFamily="18" charset="0"/>
              </a:rPr>
              <a:t>, </a:t>
            </a:r>
            <a:r>
              <a:rPr lang="en-GB" sz="2000" b="1" dirty="0">
                <a:solidFill>
                  <a:srgbClr val="EE0000"/>
                </a:solidFill>
                <a:latin typeface="Times New Roman" pitchFamily="18" charset="0"/>
                <a:cs typeface="Times New Roman" pitchFamily="18" charset="0"/>
              </a:rPr>
              <a:t>per</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quei</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con</a:t>
            </a:r>
            <a:r>
              <a:rPr lang="en-GB" sz="2000" b="1" dirty="0" err="1">
                <a:solidFill>
                  <a:schemeClr val="hlink"/>
                </a:solidFill>
                <a:latin typeface="Times New Roman" pitchFamily="18" charset="0"/>
                <a:cs typeface="Times New Roman" pitchFamily="18" charset="0"/>
              </a:rPr>
              <a:t>fini</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che</a:t>
            </a:r>
            <a:r>
              <a:rPr lang="en-GB" sz="2000" dirty="0">
                <a:latin typeface="Times New Roman" pitchFamily="18" charset="0"/>
                <a:cs typeface="Times New Roman" pitchFamily="18" charset="0"/>
              </a:rPr>
              <a:t> qui </a:t>
            </a:r>
            <a:r>
              <a:rPr lang="en-GB" sz="2000" b="1" dirty="0" err="1">
                <a:solidFill>
                  <a:schemeClr val="hlink"/>
                </a:solidFill>
                <a:latin typeface="Times New Roman" pitchFamily="18" charset="0"/>
                <a:cs typeface="Times New Roman" pitchFamily="18" charset="0"/>
              </a:rPr>
              <a:t>cont</a:t>
            </a:r>
            <a:r>
              <a:rPr lang="en-GB" sz="2000" dirty="0" err="1">
                <a:latin typeface="Times New Roman" pitchFamily="18" charset="0"/>
                <a:cs typeface="Times New Roman" pitchFamily="18" charset="0"/>
              </a:rPr>
              <a:t>i</a:t>
            </a:r>
            <a:r>
              <a:rPr lang="en-GB" sz="2000" b="1" dirty="0" err="1">
                <a:solidFill>
                  <a:schemeClr val="hlink"/>
                </a:solidFill>
                <a:latin typeface="Times New Roman" pitchFamily="18" charset="0"/>
                <a:cs typeface="Times New Roman" pitchFamily="18" charset="0"/>
              </a:rPr>
              <a:t>ene</a:t>
            </a:r>
            <a:endParaRPr lang="en-GB" sz="2000" b="1" dirty="0">
              <a:solidFill>
                <a:schemeClr val="hlink"/>
              </a:solidFill>
              <a:latin typeface="Times New Roman" pitchFamily="18" charset="0"/>
              <a:cs typeface="Times New Roman" pitchFamily="18" charset="0"/>
            </a:endParaRPr>
          </a:p>
          <a:p>
            <a:r>
              <a:rPr lang="en-GB" sz="2000" b="1" dirty="0" err="1" smtClean="0">
                <a:solidFill>
                  <a:srgbClr val="EE0000"/>
                </a:solidFill>
                <a:latin typeface="Times New Roman" pitchFamily="18" charset="0"/>
                <a:cs typeface="Times New Roman" pitchFamily="18" charset="0"/>
              </a:rPr>
              <a:t>trenta</a:t>
            </a:r>
            <a:r>
              <a:rPr lang="en-GB" sz="2000" b="1" dirty="0" smtClean="0">
                <a:solidFill>
                  <a:srgbClr val="EE0000"/>
                </a:solidFill>
                <a:latin typeface="Times New Roman" pitchFamily="18" charset="0"/>
                <a:cs typeface="Times New Roman" pitchFamily="18" charset="0"/>
              </a:rPr>
              <a:t> </a:t>
            </a:r>
            <a:r>
              <a:rPr lang="en-GB" sz="2000" b="1" dirty="0" err="1">
                <a:solidFill>
                  <a:srgbClr val="EE0000"/>
                </a:solidFill>
                <a:latin typeface="Times New Roman" pitchFamily="18" charset="0"/>
                <a:cs typeface="Times New Roman" pitchFamily="18" charset="0"/>
              </a:rPr>
              <a:t>anni</a:t>
            </a:r>
            <a:r>
              <a:rPr lang="en-GB" sz="2000" b="1" dirty="0">
                <a:solidFill>
                  <a:srgbClr val="EE0000"/>
                </a:solidFill>
                <a:latin typeface="Times New Roman" pitchFamily="18" charset="0"/>
                <a:cs typeface="Times New Roman" pitchFamily="18" charset="0"/>
              </a:rPr>
              <a:t> le</a:t>
            </a:r>
            <a:r>
              <a:rPr lang="en-GB" sz="2000" dirty="0">
                <a:latin typeface="Times New Roman" pitchFamily="18" charset="0"/>
                <a:cs typeface="Times New Roman" pitchFamily="18" charset="0"/>
              </a:rPr>
              <a:t> </a:t>
            </a:r>
            <a:r>
              <a:rPr lang="en-GB" sz="2000" b="1" dirty="0" err="1">
                <a:solidFill>
                  <a:schemeClr val="hlink"/>
                </a:solidFill>
                <a:latin typeface="Times New Roman" pitchFamily="18" charset="0"/>
                <a:cs typeface="Times New Roman" pitchFamily="18" charset="0"/>
              </a:rPr>
              <a:t>posse</a:t>
            </a:r>
            <a:r>
              <a:rPr lang="en-GB" sz="2000" dirty="0" err="1">
                <a:latin typeface="Times New Roman" pitchFamily="18" charset="0"/>
                <a:cs typeface="Times New Roman" pitchFamily="18" charset="0"/>
              </a:rPr>
              <a:t>dette</a:t>
            </a:r>
            <a:r>
              <a:rPr lang="en-GB" sz="2000" dirty="0">
                <a:latin typeface="Times New Roman" pitchFamily="18" charset="0"/>
                <a:cs typeface="Times New Roman" pitchFamily="18" charset="0"/>
              </a:rPr>
              <a:t> la </a:t>
            </a:r>
            <a:r>
              <a:rPr lang="en-GB" sz="2000" b="1" dirty="0">
                <a:solidFill>
                  <a:srgbClr val="EE0000"/>
                </a:solidFill>
                <a:latin typeface="Times New Roman" pitchFamily="18" charset="0"/>
                <a:cs typeface="Times New Roman" pitchFamily="18" charset="0"/>
              </a:rPr>
              <a:t>parte</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di</a:t>
            </a:r>
            <a:r>
              <a:rPr lang="en-GB" sz="2000" dirty="0">
                <a:latin typeface="Times New Roman" pitchFamily="18" charset="0"/>
                <a:cs typeface="Times New Roman" pitchFamily="18" charset="0"/>
              </a:rPr>
              <a:t> </a:t>
            </a:r>
            <a:r>
              <a:rPr lang="en-GB" sz="2000" b="1" dirty="0" err="1">
                <a:solidFill>
                  <a:schemeClr val="hlink"/>
                </a:solidFill>
                <a:latin typeface="Times New Roman" pitchFamily="18" charset="0"/>
                <a:cs typeface="Times New Roman" pitchFamily="18" charset="0"/>
              </a:rPr>
              <a:t>santo</a:t>
            </a:r>
            <a:r>
              <a:rPr lang="en-GB" sz="2000" dirty="0">
                <a:latin typeface="Times New Roman" pitchFamily="18" charset="0"/>
                <a:cs typeface="Times New Roman" pitchFamily="18" charset="0"/>
              </a:rPr>
              <a:t> </a:t>
            </a:r>
            <a:r>
              <a:rPr lang="en-GB" sz="2000" b="1" dirty="0" err="1">
                <a:solidFill>
                  <a:schemeClr val="hlink"/>
                </a:solidFill>
                <a:latin typeface="Times New Roman" pitchFamily="18" charset="0"/>
                <a:cs typeface="Times New Roman" pitchFamily="18" charset="0"/>
              </a:rPr>
              <a:t>Bened</a:t>
            </a:r>
            <a:r>
              <a:rPr lang="en-GB" sz="2000" dirty="0" err="1">
                <a:latin typeface="Times New Roman" pitchFamily="18" charset="0"/>
                <a:cs typeface="Times New Roman" pitchFamily="18" charset="0"/>
              </a:rPr>
              <a:t>etto</a:t>
            </a:r>
            <a:endParaRPr lang="en-GB" sz="2000" dirty="0">
              <a:latin typeface="Times New Roman" pitchFamily="18" charset="0"/>
              <a:cs typeface="Times New Roman" pitchFamily="18" charset="0"/>
            </a:endParaRPr>
          </a:p>
        </p:txBody>
      </p:sp>
      <p:sp>
        <p:nvSpPr>
          <p:cNvPr id="9" name="TextBox 8"/>
          <p:cNvSpPr txBox="1"/>
          <p:nvPr/>
        </p:nvSpPr>
        <p:spPr>
          <a:xfrm>
            <a:off x="3563888" y="5805264"/>
            <a:ext cx="5310108" cy="646331"/>
          </a:xfrm>
          <a:prstGeom prst="rect">
            <a:avLst/>
          </a:prstGeom>
          <a:noFill/>
        </p:spPr>
        <p:txBody>
          <a:bodyPr wrap="none" rtlCol="0">
            <a:spAutoFit/>
          </a:bodyPr>
          <a:lstStyle/>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Chiarita</a:t>
            </a:r>
            <a:r>
              <a:rPr lang="en-GB" dirty="0" smtClean="0">
                <a:latin typeface="Times New Roman" pitchFamily="18" charset="0"/>
                <a:cs typeface="Times New Roman" pitchFamily="18" charset="0"/>
              </a:rPr>
              <a:t> la </a:t>
            </a:r>
            <a:r>
              <a:rPr lang="en-GB" dirty="0" err="1" smtClean="0">
                <a:latin typeface="Times New Roman" pitchFamily="18" charset="0"/>
                <a:cs typeface="Times New Roman" pitchFamily="18" charset="0"/>
              </a:rPr>
              <a:t>differenza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tra</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Italiano</a:t>
            </a:r>
            <a:r>
              <a:rPr lang="en-GB" dirty="0" smtClean="0">
                <a:latin typeface="Times New Roman" pitchFamily="18" charset="0"/>
                <a:cs typeface="Times New Roman" pitchFamily="18" charset="0"/>
              </a:rPr>
              <a:t> e </a:t>
            </a:r>
            <a:r>
              <a:rPr lang="en-GB" b="1" dirty="0" err="1" smtClean="0">
                <a:solidFill>
                  <a:srgbClr val="FF0000"/>
                </a:solidFill>
                <a:latin typeface="Times New Roman" pitchFamily="18" charset="0"/>
                <a:cs typeface="Times New Roman" pitchFamily="18" charset="0"/>
              </a:rPr>
              <a:t>Italo-Romanzo</a:t>
            </a:r>
            <a:r>
              <a:rPr lang="en-GB" dirty="0" smtClean="0">
                <a:latin typeface="Times New Roman" pitchFamily="18" charset="0"/>
                <a:cs typeface="Times New Roman" pitchFamily="18" charset="0"/>
              </a:rPr>
              <a:t>, </a:t>
            </a:r>
          </a:p>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possiamo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tornare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alla</a:t>
            </a:r>
            <a:r>
              <a:rPr lang="en-GB"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variazione</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linguistica</a:t>
            </a:r>
            <a:r>
              <a:rPr lang="en-GB" dirty="0" smtClean="0">
                <a:latin typeface="Times New Roman" pitchFamily="18" charset="0"/>
                <a:cs typeface="Times New Roman" pitchFamily="18" charset="0"/>
              </a:rPr>
              <a:t>.</a:t>
            </a:r>
            <a:endParaRPr lang="en-GB"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1749"/>
                                        </p:tgtEl>
                                        <p:attrNameLst>
                                          <p:attrName>style.visibility</p:attrName>
                                        </p:attrNameLst>
                                      </p:cBhvr>
                                      <p:to>
                                        <p:strVal val="visible"/>
                                      </p:to>
                                    </p:set>
                                    <p:animEffect transition="in" filter="wedge">
                                      <p:cBhvr>
                                        <p:cTn id="7" dur="500"/>
                                        <p:tgtEl>
                                          <p:spTgt spid="3174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175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31752"/>
                                        </p:tgtEl>
                                        <p:attrNameLst>
                                          <p:attrName>style.visibility</p:attrName>
                                        </p:attrNameLst>
                                      </p:cBhvr>
                                      <p:to>
                                        <p:strVal val="visible"/>
                                      </p:to>
                                    </p:set>
                                    <p:anim calcmode="lin" valueType="num">
                                      <p:cBhvr additive="base">
                                        <p:cTn id="16" dur="500" fill="hold"/>
                                        <p:tgtEl>
                                          <p:spTgt spid="31752"/>
                                        </p:tgtEl>
                                        <p:attrNameLst>
                                          <p:attrName>ppt_x</p:attrName>
                                        </p:attrNameLst>
                                      </p:cBhvr>
                                      <p:tavLst>
                                        <p:tav tm="0">
                                          <p:val>
                                            <p:strVal val="#ppt_x"/>
                                          </p:val>
                                        </p:tav>
                                        <p:tav tm="100000">
                                          <p:val>
                                            <p:strVal val="#ppt_x"/>
                                          </p:val>
                                        </p:tav>
                                      </p:tavLst>
                                    </p:anim>
                                    <p:anim calcmode="lin" valueType="num">
                                      <p:cBhvr additive="base">
                                        <p:cTn id="17" dur="500" fill="hold"/>
                                        <p:tgtEl>
                                          <p:spTgt spid="31752"/>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1753"/>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1754"/>
                                        </p:tgtEl>
                                        <p:attrNameLst>
                                          <p:attrName>style.visibility</p:attrName>
                                        </p:attrNameLst>
                                      </p:cBhvr>
                                      <p:to>
                                        <p:strVal val="visible"/>
                                      </p:to>
                                    </p:set>
                                    <p:anim calcmode="lin" valueType="num">
                                      <p:cBhvr additive="base">
                                        <p:cTn id="26" dur="500" fill="hold"/>
                                        <p:tgtEl>
                                          <p:spTgt spid="31754"/>
                                        </p:tgtEl>
                                        <p:attrNameLst>
                                          <p:attrName>ppt_x</p:attrName>
                                        </p:attrNameLst>
                                      </p:cBhvr>
                                      <p:tavLst>
                                        <p:tav tm="0">
                                          <p:val>
                                            <p:strVal val="#ppt_x"/>
                                          </p:val>
                                        </p:tav>
                                        <p:tav tm="100000">
                                          <p:val>
                                            <p:strVal val="#ppt_x"/>
                                          </p:val>
                                        </p:tav>
                                      </p:tavLst>
                                    </p:anim>
                                    <p:anim calcmode="lin" valueType="num">
                                      <p:cBhvr additive="base">
                                        <p:cTn id="27" dur="500" fill="hold"/>
                                        <p:tgtEl>
                                          <p:spTgt spid="31754"/>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0" presetClass="entr" presetSubtype="0" decel="10000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strVal val="#ppt_w+.3"/>
                                          </p:val>
                                        </p:tav>
                                        <p:tav tm="100000">
                                          <p:val>
                                            <p:strVal val="#ppt_w"/>
                                          </p:val>
                                        </p:tav>
                                      </p:tavLst>
                                    </p:anim>
                                    <p:anim calcmode="lin" valueType="num">
                                      <p:cBhvr>
                                        <p:cTn id="33" dur="500" fill="hold"/>
                                        <p:tgtEl>
                                          <p:spTgt spid="9"/>
                                        </p:tgtEl>
                                        <p:attrNameLst>
                                          <p:attrName>ppt_h</p:attrName>
                                        </p:attrNameLst>
                                      </p:cBhvr>
                                      <p:tavLst>
                                        <p:tav tm="0">
                                          <p:val>
                                            <p:strVal val="#ppt_h"/>
                                          </p:val>
                                        </p:tav>
                                        <p:tav tm="100000">
                                          <p:val>
                                            <p:strVal val="#ppt_h"/>
                                          </p:val>
                                        </p:tav>
                                      </p:tavLst>
                                    </p:anim>
                                    <p:animEffect transition="in" filter="fade">
                                      <p:cBhvr>
                                        <p:cTn id="3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0" grpId="0"/>
      <p:bldP spid="31752" grpId="0"/>
      <p:bldP spid="31753" grpId="0"/>
      <p:bldP spid="31754"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251520" y="260648"/>
            <a:ext cx="8712968" cy="6408712"/>
          </a:xfrm>
        </p:spPr>
        <p:txBody>
          <a:bodyPr>
            <a:normAutofit/>
          </a:bodyPr>
          <a:lstStyle/>
          <a:p>
            <a:pPr>
              <a:buNone/>
            </a:pPr>
            <a:r>
              <a:rPr lang="en-GB" sz="1800" b="1" dirty="0" smtClean="0">
                <a:latin typeface="Times New Roman" pitchFamily="18" charset="0"/>
                <a:cs typeface="Times New Roman" pitchFamily="18" charset="0"/>
              </a:rPr>
              <a:t>La </a:t>
            </a:r>
            <a:r>
              <a:rPr lang="en-GB" sz="1800" b="1" dirty="0" err="1" smtClean="0">
                <a:latin typeface="Times New Roman" pitchFamily="18" charset="0"/>
                <a:cs typeface="Times New Roman" pitchFamily="18" charset="0"/>
              </a:rPr>
              <a:t>variazione</a:t>
            </a:r>
            <a:r>
              <a:rPr lang="en-GB" sz="1800" b="1" dirty="0" smtClean="0">
                <a:latin typeface="Times New Roman" pitchFamily="18" charset="0"/>
                <a:cs typeface="Times New Roman" pitchFamily="18" charset="0"/>
              </a:rPr>
              <a:t> </a:t>
            </a:r>
            <a:r>
              <a:rPr lang="en-GB" sz="1800" b="1" dirty="0" err="1" smtClean="0">
                <a:latin typeface="Times New Roman" pitchFamily="18" charset="0"/>
                <a:cs typeface="Times New Roman" pitchFamily="18" charset="0"/>
              </a:rPr>
              <a:t>linguistica</a:t>
            </a:r>
            <a:r>
              <a:rPr lang="en-GB" sz="1800" b="1" dirty="0" smtClean="0">
                <a:latin typeface="Times New Roman" pitchFamily="18" charset="0"/>
                <a:cs typeface="Times New Roman" pitchFamily="18" charset="0"/>
              </a:rPr>
              <a:t> </a:t>
            </a:r>
            <a:r>
              <a:rPr lang="en-GB" sz="1800" b="1" dirty="0" err="1" smtClean="0">
                <a:latin typeface="Times New Roman" pitchFamily="18" charset="0"/>
                <a:cs typeface="Times New Roman" pitchFamily="18" charset="0"/>
              </a:rPr>
              <a:t>coinvolge</a:t>
            </a:r>
            <a:r>
              <a:rPr lang="en-GB" sz="1800" b="1" dirty="0" smtClean="0">
                <a:latin typeface="Times New Roman" pitchFamily="18" charset="0"/>
                <a:cs typeface="Times New Roman" pitchFamily="18" charset="0"/>
              </a:rPr>
              <a:t> </a:t>
            </a:r>
            <a:r>
              <a:rPr lang="en-GB" sz="1800" b="1" dirty="0" err="1" smtClean="0">
                <a:latin typeface="Times New Roman" pitchFamily="18" charset="0"/>
                <a:cs typeface="Times New Roman" pitchFamily="18" charset="0"/>
              </a:rPr>
              <a:t>tutti</a:t>
            </a:r>
            <a:r>
              <a:rPr lang="en-GB" sz="1800" b="1" dirty="0" smtClean="0">
                <a:latin typeface="Times New Roman" pitchFamily="18" charset="0"/>
                <a:cs typeface="Times New Roman" pitchFamily="18" charset="0"/>
              </a:rPr>
              <a:t> </a:t>
            </a:r>
            <a:r>
              <a:rPr lang="en-GB" sz="1800" b="1" dirty="0" err="1" smtClean="0">
                <a:latin typeface="Times New Roman" pitchFamily="18" charset="0"/>
                <a:cs typeface="Times New Roman" pitchFamily="18" charset="0"/>
              </a:rPr>
              <a:t>i</a:t>
            </a:r>
            <a:r>
              <a:rPr lang="en-GB" sz="1800" b="1" dirty="0" smtClean="0">
                <a:latin typeface="Times New Roman" pitchFamily="18" charset="0"/>
                <a:cs typeface="Times New Roman" pitchFamily="18" charset="0"/>
              </a:rPr>
              <a:t> </a:t>
            </a:r>
            <a:r>
              <a:rPr lang="en-GB" sz="1800" b="1" dirty="0" err="1" smtClean="0">
                <a:latin typeface="Times New Roman" pitchFamily="18" charset="0"/>
                <a:cs typeface="Times New Roman" pitchFamily="18" charset="0"/>
              </a:rPr>
              <a:t>livelli</a:t>
            </a:r>
            <a:r>
              <a:rPr lang="en-GB" sz="1800" b="1" dirty="0" smtClean="0">
                <a:latin typeface="Times New Roman" pitchFamily="18" charset="0"/>
                <a:cs typeface="Times New Roman" pitchFamily="18" charset="0"/>
              </a:rPr>
              <a:t> </a:t>
            </a:r>
            <a:r>
              <a:rPr lang="en-GB" sz="1800" b="1" dirty="0" err="1" smtClean="0">
                <a:latin typeface="Times New Roman" pitchFamily="18" charset="0"/>
                <a:cs typeface="Times New Roman" pitchFamily="18" charset="0"/>
              </a:rPr>
              <a:t>della</a:t>
            </a:r>
            <a:r>
              <a:rPr lang="en-GB" sz="1800" b="1" dirty="0" smtClean="0">
                <a:latin typeface="Times New Roman" pitchFamily="18" charset="0"/>
                <a:cs typeface="Times New Roman" pitchFamily="18" charset="0"/>
              </a:rPr>
              <a:t> lingua</a:t>
            </a:r>
          </a:p>
          <a:p>
            <a:pPr>
              <a:buNone/>
            </a:pPr>
            <a:r>
              <a:rPr lang="en-GB" sz="1800" dirty="0" smtClean="0">
                <a:latin typeface="Times New Roman" pitchFamily="18" charset="0"/>
                <a:cs typeface="Times New Roman" pitchFamily="18" charset="0"/>
              </a:rPr>
              <a:t> </a:t>
            </a:r>
            <a:endParaRPr lang="en-GB" sz="1800" dirty="0">
              <a:latin typeface="Times New Roman" pitchFamily="18" charset="0"/>
              <a:cs typeface="Times New Roman" pitchFamily="18" charset="0"/>
            </a:endParaRPr>
          </a:p>
        </p:txBody>
      </p:sp>
      <p:sp>
        <p:nvSpPr>
          <p:cNvPr id="4" name="TextBox 3"/>
          <p:cNvSpPr txBox="1"/>
          <p:nvPr/>
        </p:nvSpPr>
        <p:spPr>
          <a:xfrm>
            <a:off x="251520" y="908720"/>
            <a:ext cx="6426503" cy="646331"/>
          </a:xfrm>
          <a:prstGeom prst="rect">
            <a:avLst/>
          </a:prstGeom>
          <a:noFill/>
        </p:spPr>
        <p:txBody>
          <a:bodyPr wrap="none" rtlCol="0">
            <a:spAutoFit/>
          </a:bodyPr>
          <a:lstStyle/>
          <a:p>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Va</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bene</a:t>
            </a:r>
            <a:r>
              <a:rPr lang="en-GB"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sym typeface="Wingdings" pitchFamily="2" charset="2"/>
              </a:rPr>
              <a:t> / </a:t>
            </a:r>
            <a:r>
              <a:rPr lang="en-GB" dirty="0" err="1" smtClean="0">
                <a:latin typeface="Times New Roman" pitchFamily="18" charset="0"/>
                <a:cs typeface="Times New Roman" pitchFamily="18" charset="0"/>
                <a:sym typeface="Wingdings" pitchFamily="2" charset="2"/>
              </a:rPr>
              <a:t>va</a:t>
            </a:r>
            <a:r>
              <a:rPr lang="en-GB" b="1" u="sng" dirty="0" err="1" smtClean="0">
                <a:solidFill>
                  <a:srgbClr val="FF0000"/>
                </a:solidFill>
                <a:latin typeface="Times New Roman" pitchFamily="18" charset="0"/>
                <a:cs typeface="Times New Roman" pitchFamily="18" charset="0"/>
                <a:sym typeface="Wingdings" pitchFamily="2" charset="2"/>
              </a:rPr>
              <a:t>bb</a:t>
            </a:r>
            <a:r>
              <a:rPr lang="en-GB" dirty="0" err="1" smtClean="0">
                <a:latin typeface="Times New Roman" pitchFamily="18" charset="0"/>
                <a:cs typeface="Times New Roman" pitchFamily="18" charset="0"/>
                <a:sym typeface="Wingdings" pitchFamily="2" charset="2"/>
              </a:rPr>
              <a:t>ɛne</a:t>
            </a:r>
            <a:r>
              <a:rPr lang="en-GB" dirty="0" smtClean="0">
                <a:latin typeface="Times New Roman" pitchFamily="18" charset="0"/>
                <a:cs typeface="Times New Roman" pitchFamily="18" charset="0"/>
                <a:sym typeface="Wingdings" pitchFamily="2" charset="2"/>
              </a:rPr>
              <a:t> / = </a:t>
            </a:r>
            <a:r>
              <a:rPr lang="en-GB" b="1" cap="small" dirty="0" err="1" smtClean="0">
                <a:solidFill>
                  <a:srgbClr val="FF0000"/>
                </a:solidFill>
                <a:latin typeface="Times New Roman" pitchFamily="18" charset="0"/>
                <a:cs typeface="Times New Roman" pitchFamily="18" charset="0"/>
                <a:sym typeface="Wingdings" pitchFamily="2" charset="2"/>
              </a:rPr>
              <a:t>raddoppiamento</a:t>
            </a:r>
            <a:r>
              <a:rPr lang="en-GB" b="1" cap="small" dirty="0" smtClean="0">
                <a:solidFill>
                  <a:srgbClr val="FF0000"/>
                </a:solidFill>
                <a:latin typeface="Times New Roman" pitchFamily="18" charset="0"/>
                <a:cs typeface="Times New Roman" pitchFamily="18" charset="0"/>
                <a:sym typeface="Wingdings" pitchFamily="2" charset="2"/>
              </a:rPr>
              <a:t> </a:t>
            </a:r>
            <a:r>
              <a:rPr lang="en-GB" b="1" cap="small" dirty="0" err="1" smtClean="0">
                <a:solidFill>
                  <a:srgbClr val="FF0000"/>
                </a:solidFill>
                <a:latin typeface="Times New Roman" pitchFamily="18" charset="0"/>
                <a:cs typeface="Times New Roman" pitchFamily="18" charset="0"/>
                <a:sym typeface="Wingdings" pitchFamily="2" charset="2"/>
              </a:rPr>
              <a:t>fonosintattico</a:t>
            </a:r>
            <a:endParaRPr lang="en-GB" cap="small" dirty="0" smtClean="0">
              <a:latin typeface="Times New Roman" pitchFamily="18" charset="0"/>
              <a:cs typeface="Times New Roman" pitchFamily="18" charset="0"/>
              <a:sym typeface="Wingdings" pitchFamily="2" charset="2"/>
            </a:endParaRPr>
          </a:p>
          <a:p>
            <a:r>
              <a:rPr lang="en-GB" dirty="0" smtClean="0">
                <a:latin typeface="Times New Roman" pitchFamily="18" charset="0"/>
                <a:cs typeface="Times New Roman" pitchFamily="18" charset="0"/>
                <a:sym typeface="Wingdings" pitchFamily="2" charset="2"/>
              </a:rPr>
              <a:t>		               (</a:t>
            </a:r>
            <a:r>
              <a:rPr lang="en-GB" dirty="0" err="1" smtClean="0">
                <a:latin typeface="Times New Roman" pitchFamily="18" charset="0"/>
                <a:cs typeface="Times New Roman" pitchFamily="18" charset="0"/>
                <a:sym typeface="Wingdings" pitchFamily="2" charset="2"/>
              </a:rPr>
              <a:t>tipico</a:t>
            </a:r>
            <a:r>
              <a:rPr lang="en-GB" dirty="0" smtClean="0">
                <a:latin typeface="Times New Roman" pitchFamily="18" charset="0"/>
                <a:cs typeface="Times New Roman" pitchFamily="18" charset="0"/>
                <a:sym typeface="Wingdings" pitchFamily="2" charset="2"/>
              </a:rPr>
              <a:t> del Centro e </a:t>
            </a:r>
            <a:r>
              <a:rPr lang="en-GB" dirty="0" err="1" smtClean="0">
                <a:latin typeface="Times New Roman" pitchFamily="18" charset="0"/>
                <a:cs typeface="Times New Roman" pitchFamily="18" charset="0"/>
                <a:sym typeface="Wingdings" pitchFamily="2" charset="2"/>
              </a:rPr>
              <a:t>Sud</a:t>
            </a:r>
            <a:r>
              <a:rPr lang="en-GB" dirty="0" smtClean="0">
                <a:latin typeface="Times New Roman" pitchFamily="18" charset="0"/>
                <a:cs typeface="Times New Roman" pitchFamily="18" charset="0"/>
                <a:sym typeface="Wingdings" pitchFamily="2" charset="2"/>
              </a:rPr>
              <a:t> Italia)</a:t>
            </a:r>
            <a:endParaRPr lang="en-GB" dirty="0">
              <a:latin typeface="Times New Roman" pitchFamily="18" charset="0"/>
              <a:cs typeface="Times New Roman" pitchFamily="18" charset="0"/>
            </a:endParaRPr>
          </a:p>
        </p:txBody>
      </p:sp>
      <p:sp>
        <p:nvSpPr>
          <p:cNvPr id="5" name="TextBox 4"/>
          <p:cNvSpPr txBox="1"/>
          <p:nvPr/>
        </p:nvSpPr>
        <p:spPr>
          <a:xfrm>
            <a:off x="251520" y="1556792"/>
            <a:ext cx="2223686" cy="369332"/>
          </a:xfrm>
          <a:prstGeom prst="rect">
            <a:avLst/>
          </a:prstGeom>
          <a:noFill/>
        </p:spPr>
        <p:txBody>
          <a:bodyPr wrap="none" rtlCol="0">
            <a:spAutoFit/>
          </a:bodyPr>
          <a:lstStyle/>
          <a:p>
            <a:r>
              <a:rPr lang="en-GB" b="1" dirty="0" err="1" smtClean="0">
                <a:solidFill>
                  <a:srgbClr val="002060"/>
                </a:solidFill>
                <a:latin typeface="Times New Roman" pitchFamily="18" charset="0"/>
                <a:cs typeface="Times New Roman" pitchFamily="18" charset="0"/>
              </a:rPr>
              <a:t>Morfologia</a:t>
            </a:r>
            <a:r>
              <a:rPr lang="en-GB" b="1" dirty="0" smtClean="0">
                <a:solidFill>
                  <a:srgbClr val="002060"/>
                </a:solidFill>
                <a:latin typeface="Times New Roman" pitchFamily="18" charset="0"/>
                <a:cs typeface="Times New Roman" pitchFamily="18" charset="0"/>
              </a:rPr>
              <a:t> e </a:t>
            </a:r>
            <a:r>
              <a:rPr lang="en-GB" b="1" dirty="0" err="1" smtClean="0">
                <a:solidFill>
                  <a:srgbClr val="002060"/>
                </a:solidFill>
                <a:latin typeface="Times New Roman" pitchFamily="18" charset="0"/>
                <a:cs typeface="Times New Roman" pitchFamily="18" charset="0"/>
              </a:rPr>
              <a:t>Lessico</a:t>
            </a:r>
            <a:endParaRPr lang="en-GB" b="1" dirty="0">
              <a:solidFill>
                <a:srgbClr val="002060"/>
              </a:solidFill>
              <a:latin typeface="Times New Roman" pitchFamily="18" charset="0"/>
              <a:cs typeface="Times New Roman" pitchFamily="18" charset="0"/>
            </a:endParaRPr>
          </a:p>
        </p:txBody>
      </p:sp>
      <p:sp>
        <p:nvSpPr>
          <p:cNvPr id="6" name="TextBox 5"/>
          <p:cNvSpPr txBox="1"/>
          <p:nvPr/>
        </p:nvSpPr>
        <p:spPr>
          <a:xfrm>
            <a:off x="251520" y="1916832"/>
            <a:ext cx="3339376"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Ci</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pensi</a:t>
            </a:r>
            <a:r>
              <a:rPr lang="en-GB" i="1" dirty="0" smtClean="0">
                <a:latin typeface="Times New Roman" pitchFamily="18" charset="0"/>
                <a:cs typeface="Times New Roman" pitchFamily="18" charset="0"/>
              </a:rPr>
              <a:t> </a:t>
            </a:r>
            <a:r>
              <a:rPr lang="en-GB" b="1" i="1" u="sng" dirty="0" err="1" smtClean="0">
                <a:solidFill>
                  <a:srgbClr val="FF0000"/>
                </a:solidFill>
                <a:latin typeface="Times New Roman" pitchFamily="18" charset="0"/>
                <a:cs typeface="Times New Roman" pitchFamily="18" charset="0"/>
              </a:rPr>
              <a:t>tu</a:t>
            </a:r>
            <a:r>
              <a:rPr lang="en-GB" i="1" dirty="0" smtClean="0">
                <a:latin typeface="Times New Roman" pitchFamily="18" charset="0"/>
                <a:cs typeface="Times New Roman" pitchFamily="18" charset="0"/>
              </a:rPr>
              <a:t>?</a:t>
            </a:r>
            <a:r>
              <a:rPr lang="en-GB" dirty="0" smtClean="0">
                <a:latin typeface="Times New Roman" pitchFamily="18" charset="0"/>
                <a:cs typeface="Times New Roman" pitchFamily="18" charset="0"/>
              </a:rPr>
              <a:t> vs. </a:t>
            </a:r>
            <a:r>
              <a:rPr lang="en-GB" i="1" dirty="0" err="1" smtClean="0">
                <a:latin typeface="Times New Roman" pitchFamily="18" charset="0"/>
                <a:cs typeface="Times New Roman" pitchFamily="18" charset="0"/>
              </a:rPr>
              <a:t>Ci</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pensi</a:t>
            </a:r>
            <a:r>
              <a:rPr lang="en-GB" i="1" dirty="0" smtClean="0">
                <a:latin typeface="Times New Roman" pitchFamily="18" charset="0"/>
                <a:cs typeface="Times New Roman" pitchFamily="18" charset="0"/>
              </a:rPr>
              <a:t> </a:t>
            </a:r>
            <a:r>
              <a:rPr lang="en-GB" b="1" i="1" u="sng" dirty="0" err="1" smtClean="0">
                <a:solidFill>
                  <a:srgbClr val="FF0000"/>
                </a:solidFill>
                <a:latin typeface="Times New Roman" pitchFamily="18" charset="0"/>
                <a:cs typeface="Times New Roman" pitchFamily="18" charset="0"/>
              </a:rPr>
              <a:t>te</a:t>
            </a:r>
            <a:r>
              <a:rPr lang="en-GB" i="1" dirty="0" smtClean="0">
                <a:latin typeface="Times New Roman" pitchFamily="18" charset="0"/>
                <a:cs typeface="Times New Roman" pitchFamily="18" charset="0"/>
              </a:rPr>
              <a:t>?</a:t>
            </a:r>
            <a:r>
              <a:rPr lang="en-GB" dirty="0" smtClean="0">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
        <p:nvSpPr>
          <p:cNvPr id="7" name="TextBox 6"/>
          <p:cNvSpPr txBox="1"/>
          <p:nvPr/>
        </p:nvSpPr>
        <p:spPr>
          <a:xfrm>
            <a:off x="323401" y="2348880"/>
            <a:ext cx="1803956" cy="584775"/>
          </a:xfrm>
          <a:prstGeom prst="rect">
            <a:avLst/>
          </a:prstGeom>
          <a:noFill/>
        </p:spPr>
        <p:txBody>
          <a:bodyPr wrap="none" rtlCol="0">
            <a:spAutoFit/>
          </a:bodyPr>
          <a:lstStyle/>
          <a:p>
            <a:pPr algn="ctr"/>
            <a:r>
              <a:rPr lang="en-GB" sz="1600" cap="small" dirty="0" err="1" smtClean="0">
                <a:latin typeface="Times New Roman" pitchFamily="18" charset="0"/>
                <a:cs typeface="Times New Roman" pitchFamily="18" charset="0"/>
              </a:rPr>
              <a:t>pronome</a:t>
            </a:r>
            <a:r>
              <a:rPr lang="en-GB" sz="1600" cap="small" dirty="0" smtClean="0">
                <a:latin typeface="Times New Roman" pitchFamily="18" charset="0"/>
                <a:cs typeface="Times New Roman" pitchFamily="18" charset="0"/>
              </a:rPr>
              <a:t> </a:t>
            </a:r>
            <a:r>
              <a:rPr lang="en-GB" sz="1600" cap="small" dirty="0" err="1" smtClean="0">
                <a:latin typeface="Times New Roman" pitchFamily="18" charset="0"/>
                <a:cs typeface="Times New Roman" pitchFamily="18" charset="0"/>
              </a:rPr>
              <a:t>soggeto</a:t>
            </a:r>
            <a:endParaRPr lang="en-GB" sz="1600" cap="small" dirty="0" smtClean="0">
              <a:latin typeface="Times New Roman" pitchFamily="18" charset="0"/>
              <a:cs typeface="Times New Roman" pitchFamily="18" charset="0"/>
            </a:endParaRPr>
          </a:p>
          <a:p>
            <a:pPr algn="ctr"/>
            <a:r>
              <a:rPr lang="en-GB" sz="1600" cap="small" dirty="0" err="1" smtClean="0">
                <a:latin typeface="Times New Roman" pitchFamily="18" charset="0"/>
                <a:cs typeface="Times New Roman" pitchFamily="18" charset="0"/>
              </a:rPr>
              <a:t>nominativo</a:t>
            </a:r>
            <a:endParaRPr lang="en-GB" sz="1600" cap="small" dirty="0">
              <a:latin typeface="Times New Roman" pitchFamily="18" charset="0"/>
              <a:cs typeface="Times New Roman" pitchFamily="18" charset="0"/>
            </a:endParaRPr>
          </a:p>
        </p:txBody>
      </p:sp>
      <p:sp>
        <p:nvSpPr>
          <p:cNvPr id="8" name="TextBox 7"/>
          <p:cNvSpPr txBox="1"/>
          <p:nvPr/>
        </p:nvSpPr>
        <p:spPr>
          <a:xfrm>
            <a:off x="2332284" y="2348880"/>
            <a:ext cx="1813574" cy="584775"/>
          </a:xfrm>
          <a:prstGeom prst="rect">
            <a:avLst/>
          </a:prstGeom>
          <a:noFill/>
        </p:spPr>
        <p:txBody>
          <a:bodyPr wrap="none" rtlCol="0">
            <a:spAutoFit/>
          </a:bodyPr>
          <a:lstStyle/>
          <a:p>
            <a:pPr algn="ctr"/>
            <a:r>
              <a:rPr lang="en-GB" sz="1600" cap="small" dirty="0" err="1" smtClean="0">
                <a:latin typeface="Times New Roman" pitchFamily="18" charset="0"/>
                <a:cs typeface="Times New Roman" pitchFamily="18" charset="0"/>
              </a:rPr>
              <a:t>pronome</a:t>
            </a:r>
            <a:r>
              <a:rPr lang="en-GB" sz="1600" cap="small" dirty="0" smtClean="0">
                <a:latin typeface="Times New Roman" pitchFamily="18" charset="0"/>
                <a:cs typeface="Times New Roman" pitchFamily="18" charset="0"/>
              </a:rPr>
              <a:t> </a:t>
            </a:r>
            <a:r>
              <a:rPr lang="en-GB" sz="1600" cap="small" dirty="0" err="1" smtClean="0">
                <a:latin typeface="Times New Roman" pitchFamily="18" charset="0"/>
                <a:cs typeface="Times New Roman" pitchFamily="18" charset="0"/>
              </a:rPr>
              <a:t>oggetto</a:t>
            </a:r>
            <a:endParaRPr lang="en-GB" sz="1600" cap="small" dirty="0" smtClean="0">
              <a:latin typeface="Times New Roman" pitchFamily="18" charset="0"/>
              <a:cs typeface="Times New Roman" pitchFamily="18" charset="0"/>
            </a:endParaRPr>
          </a:p>
          <a:p>
            <a:pPr algn="ctr"/>
            <a:r>
              <a:rPr lang="en-GB" sz="1600" cap="small" dirty="0" err="1" smtClean="0">
                <a:latin typeface="Times New Roman" pitchFamily="18" charset="0"/>
                <a:cs typeface="Times New Roman" pitchFamily="18" charset="0"/>
              </a:rPr>
              <a:t>accusativo</a:t>
            </a:r>
            <a:endParaRPr lang="en-GB" sz="1600" cap="small" dirty="0">
              <a:latin typeface="Times New Roman" pitchFamily="18" charset="0"/>
              <a:cs typeface="Times New Roman" pitchFamily="18" charset="0"/>
            </a:endParaRPr>
          </a:p>
        </p:txBody>
      </p:sp>
      <p:cxnSp>
        <p:nvCxnSpPr>
          <p:cNvPr id="10" name="Straight Arrow Connector 9"/>
          <p:cNvCxnSpPr/>
          <p:nvPr/>
        </p:nvCxnSpPr>
        <p:spPr>
          <a:xfrm flipV="1">
            <a:off x="1403648" y="2276872"/>
            <a:ext cx="216024" cy="14401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51520" y="2924944"/>
            <a:ext cx="3345788"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adesso</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ora</a:t>
            </a:r>
            <a:r>
              <a:rPr lang="en-GB" i="1" dirty="0" smtClean="0">
                <a:latin typeface="Times New Roman" pitchFamily="18" charset="0"/>
                <a:cs typeface="Times New Roman" pitchFamily="18" charset="0"/>
              </a:rPr>
              <a:t>          mo’</a:t>
            </a:r>
          </a:p>
        </p:txBody>
      </p:sp>
      <p:sp>
        <p:nvSpPr>
          <p:cNvPr id="20" name="TextBox 19"/>
          <p:cNvSpPr txBox="1"/>
          <p:nvPr/>
        </p:nvSpPr>
        <p:spPr>
          <a:xfrm>
            <a:off x="395536" y="3356992"/>
            <a:ext cx="3100529" cy="338554"/>
          </a:xfrm>
          <a:prstGeom prst="rect">
            <a:avLst/>
          </a:prstGeom>
          <a:noFill/>
        </p:spPr>
        <p:txBody>
          <a:bodyPr wrap="none" rtlCol="0">
            <a:spAutoFit/>
          </a:bodyPr>
          <a:lstStyle/>
          <a:p>
            <a:r>
              <a:rPr lang="en-GB" sz="1600" dirty="0" smtClean="0">
                <a:latin typeface="Times New Roman" pitchFamily="18" charset="0"/>
                <a:cs typeface="Times New Roman" pitchFamily="18" charset="0"/>
              </a:rPr>
              <a:t>Nord (Centro)  Centro (Nord)   </a:t>
            </a:r>
            <a:r>
              <a:rPr lang="en-GB" sz="1600" dirty="0" err="1" smtClean="0">
                <a:latin typeface="Times New Roman" pitchFamily="18" charset="0"/>
                <a:cs typeface="Times New Roman" pitchFamily="18" charset="0"/>
              </a:rPr>
              <a:t>Sud</a:t>
            </a:r>
            <a:endParaRPr lang="en-GB" sz="1600" dirty="0">
              <a:latin typeface="Times New Roman" pitchFamily="18" charset="0"/>
              <a:cs typeface="Times New Roman" pitchFamily="18" charset="0"/>
            </a:endParaRPr>
          </a:p>
        </p:txBody>
      </p:sp>
      <p:cxnSp>
        <p:nvCxnSpPr>
          <p:cNvPr id="22" name="Straight Arrow Connector 21"/>
          <p:cNvCxnSpPr/>
          <p:nvPr/>
        </p:nvCxnSpPr>
        <p:spPr>
          <a:xfrm flipV="1">
            <a:off x="1043608" y="3284984"/>
            <a:ext cx="0" cy="14401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2339752" y="3284984"/>
            <a:ext cx="0" cy="14401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3203848" y="3284984"/>
            <a:ext cx="0" cy="14401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51520" y="4437112"/>
            <a:ext cx="941283" cy="369332"/>
          </a:xfrm>
          <a:prstGeom prst="rect">
            <a:avLst/>
          </a:prstGeom>
          <a:noFill/>
        </p:spPr>
        <p:txBody>
          <a:bodyPr wrap="none" rtlCol="0">
            <a:spAutoFit/>
          </a:bodyPr>
          <a:lstStyle/>
          <a:p>
            <a:r>
              <a:rPr lang="en-GB" b="1" dirty="0" err="1" smtClean="0">
                <a:solidFill>
                  <a:srgbClr val="002060"/>
                </a:solidFill>
                <a:latin typeface="Times New Roman" pitchFamily="18" charset="0"/>
                <a:cs typeface="Times New Roman" pitchFamily="18" charset="0"/>
              </a:rPr>
              <a:t>Sintassi</a:t>
            </a:r>
            <a:endParaRPr lang="en-GB" b="1" dirty="0">
              <a:solidFill>
                <a:srgbClr val="002060"/>
              </a:solidFill>
              <a:latin typeface="Times New Roman" pitchFamily="18" charset="0"/>
              <a:cs typeface="Times New Roman" pitchFamily="18" charset="0"/>
            </a:endParaRPr>
          </a:p>
        </p:txBody>
      </p:sp>
      <p:sp>
        <p:nvSpPr>
          <p:cNvPr id="28" name="TextBox 27"/>
          <p:cNvSpPr txBox="1"/>
          <p:nvPr/>
        </p:nvSpPr>
        <p:spPr>
          <a:xfrm>
            <a:off x="251520" y="4797152"/>
            <a:ext cx="6408712" cy="646331"/>
          </a:xfrm>
          <a:prstGeom prst="rect">
            <a:avLst/>
          </a:prstGeom>
          <a:noFill/>
        </p:spPr>
        <p:txBody>
          <a:bodyPr wrap="square" rtlCol="0">
            <a:spAutoFit/>
          </a:bodyPr>
          <a:lstStyle/>
          <a:p>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Sono</a:t>
            </a:r>
            <a:r>
              <a:rPr lang="en-GB" i="1" dirty="0" smtClean="0">
                <a:latin typeface="Times New Roman" pitchFamily="18" charset="0"/>
                <a:cs typeface="Times New Roman" pitchFamily="18" charset="0"/>
              </a:rPr>
              <a:t> Paolo </a:t>
            </a:r>
          </a:p>
          <a:p>
            <a:r>
              <a:rPr lang="en-GB" i="1" dirty="0" smtClean="0">
                <a:latin typeface="Times New Roman" pitchFamily="18" charset="0"/>
                <a:cs typeface="Times New Roman" pitchFamily="18" charset="0"/>
              </a:rPr>
              <a:t>      Paolo </a:t>
            </a:r>
            <a:r>
              <a:rPr lang="en-GB" i="1" dirty="0" err="1" smtClean="0">
                <a:latin typeface="Times New Roman" pitchFamily="18" charset="0"/>
                <a:cs typeface="Times New Roman" pitchFamily="18" charset="0"/>
              </a:rPr>
              <a:t>sono</a:t>
            </a:r>
            <a:r>
              <a:rPr lang="en-GB"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anteposizione</a:t>
            </a:r>
            <a:r>
              <a:rPr lang="en-GB" b="1" cap="small" dirty="0" smtClean="0">
                <a:solidFill>
                  <a:srgbClr val="FF0000"/>
                </a:solidFill>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focale</a:t>
            </a:r>
            <a:r>
              <a:rPr lang="en-GB" cap="small" dirty="0" smtClean="0">
                <a:solidFill>
                  <a:srgbClr val="FF0000"/>
                </a:solidFill>
                <a:latin typeface="Times New Roman" pitchFamily="18" charset="0"/>
                <a:cs typeface="Times New Roman" pitchFamily="18" charset="0"/>
              </a:rPr>
              <a:t>, </a:t>
            </a:r>
            <a:r>
              <a:rPr lang="en-GB" dirty="0" err="1" smtClean="0">
                <a:latin typeface="Times New Roman" pitchFamily="18" charset="0"/>
                <a:cs typeface="Times New Roman" pitchFamily="18" charset="0"/>
              </a:rPr>
              <a:t>tipica</a:t>
            </a:r>
            <a:r>
              <a:rPr lang="en-GB" dirty="0" smtClean="0">
                <a:latin typeface="Times New Roman" pitchFamily="18" charset="0"/>
                <a:cs typeface="Times New Roman" pitchFamily="18" charset="0"/>
              </a:rPr>
              <a:t> del </a:t>
            </a:r>
            <a:r>
              <a:rPr lang="en-GB" dirty="0" err="1" smtClean="0">
                <a:latin typeface="Times New Roman" pitchFamily="18" charset="0"/>
                <a:cs typeface="Times New Roman" pitchFamily="18" charset="0"/>
              </a:rPr>
              <a:t>Siciliano</a:t>
            </a:r>
            <a:endParaRPr lang="en-GB" dirty="0">
              <a:latin typeface="Times New Roman" pitchFamily="18" charset="0"/>
              <a:cs typeface="Times New Roman" pitchFamily="18" charset="0"/>
            </a:endParaRPr>
          </a:p>
        </p:txBody>
      </p:sp>
      <p:sp>
        <p:nvSpPr>
          <p:cNvPr id="29" name="TextBox 28"/>
          <p:cNvSpPr txBox="1"/>
          <p:nvPr/>
        </p:nvSpPr>
        <p:spPr>
          <a:xfrm>
            <a:off x="251520" y="5517232"/>
            <a:ext cx="2569934" cy="369332"/>
          </a:xfrm>
          <a:prstGeom prst="rect">
            <a:avLst/>
          </a:prstGeom>
          <a:noFill/>
        </p:spPr>
        <p:txBody>
          <a:bodyPr wrap="none" rtlCol="0">
            <a:spAutoFit/>
          </a:bodyPr>
          <a:lstStyle/>
          <a:p>
            <a:r>
              <a:rPr lang="en-GB" b="1" dirty="0" err="1" smtClean="0">
                <a:solidFill>
                  <a:srgbClr val="002060"/>
                </a:solidFill>
                <a:latin typeface="Times New Roman" pitchFamily="18" charset="0"/>
                <a:cs typeface="Times New Roman" pitchFamily="18" charset="0"/>
              </a:rPr>
              <a:t>Semantica</a:t>
            </a:r>
            <a:r>
              <a:rPr lang="en-GB" b="1" dirty="0" smtClean="0">
                <a:solidFill>
                  <a:srgbClr val="002060"/>
                </a:solidFill>
                <a:latin typeface="Times New Roman" pitchFamily="18" charset="0"/>
                <a:cs typeface="Times New Roman" pitchFamily="18" charset="0"/>
              </a:rPr>
              <a:t> e </a:t>
            </a:r>
            <a:r>
              <a:rPr lang="en-GB" b="1" dirty="0" err="1" smtClean="0">
                <a:solidFill>
                  <a:srgbClr val="002060"/>
                </a:solidFill>
                <a:latin typeface="Times New Roman" pitchFamily="18" charset="0"/>
                <a:cs typeface="Times New Roman" pitchFamily="18" charset="0"/>
              </a:rPr>
              <a:t>Pragmatica</a:t>
            </a:r>
            <a:endParaRPr lang="en-GB" b="1" dirty="0">
              <a:solidFill>
                <a:srgbClr val="002060"/>
              </a:solidFill>
              <a:latin typeface="Times New Roman" pitchFamily="18" charset="0"/>
              <a:cs typeface="Times New Roman" pitchFamily="18" charset="0"/>
            </a:endParaRPr>
          </a:p>
        </p:txBody>
      </p:sp>
      <p:sp>
        <p:nvSpPr>
          <p:cNvPr id="30" name="TextBox 29"/>
          <p:cNvSpPr txBox="1"/>
          <p:nvPr/>
        </p:nvSpPr>
        <p:spPr>
          <a:xfrm>
            <a:off x="251520" y="5877272"/>
            <a:ext cx="6538649"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Tovaglia</a:t>
            </a:r>
            <a:r>
              <a:rPr lang="en-GB" dirty="0" smtClean="0">
                <a:latin typeface="Times New Roman" pitchFamily="18" charset="0"/>
                <a:cs typeface="Times New Roman" pitchFamily="18" charset="0"/>
              </a:rPr>
              <a:t> = per </a:t>
            </a:r>
            <a:r>
              <a:rPr lang="en-GB" dirty="0" err="1" smtClean="0">
                <a:latin typeface="Times New Roman" pitchFamily="18" charset="0"/>
                <a:cs typeface="Times New Roman" pitchFamily="18" charset="0"/>
              </a:rPr>
              <a:t>preparare</a:t>
            </a:r>
            <a:r>
              <a:rPr lang="en-GB" dirty="0" smtClean="0">
                <a:latin typeface="Times New Roman" pitchFamily="18" charset="0"/>
                <a:cs typeface="Times New Roman" pitchFamily="18" charset="0"/>
              </a:rPr>
              <a:t> la </a:t>
            </a:r>
            <a:r>
              <a:rPr lang="en-GB" dirty="0" err="1" smtClean="0">
                <a:latin typeface="Times New Roman" pitchFamily="18" charset="0"/>
                <a:cs typeface="Times New Roman" pitchFamily="18" charset="0"/>
              </a:rPr>
              <a:t>tavola</a:t>
            </a:r>
            <a:r>
              <a:rPr lang="en-GB" dirty="0" smtClean="0">
                <a:latin typeface="Times New Roman" pitchFamily="18" charset="0"/>
                <a:cs typeface="Times New Roman" pitchFamily="18" charset="0"/>
              </a:rPr>
              <a:t> (Nord) / per </a:t>
            </a:r>
            <a:r>
              <a:rPr lang="en-GB" dirty="0" err="1" smtClean="0">
                <a:latin typeface="Times New Roman" pitchFamily="18" charset="0"/>
                <a:cs typeface="Times New Roman" pitchFamily="18" charset="0"/>
              </a:rPr>
              <a:t>asciugarsi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Sud</a:t>
            </a:r>
            <a:r>
              <a:rPr lang="en-GB" dirty="0" smtClean="0">
                <a:latin typeface="Times New Roman" pitchFamily="18" charset="0"/>
                <a:cs typeface="Times New Roman" pitchFamily="18" charset="0"/>
              </a:rPr>
              <a:t>)</a:t>
            </a:r>
          </a:p>
        </p:txBody>
      </p:sp>
      <p:sp>
        <p:nvSpPr>
          <p:cNvPr id="31" name="TextBox 30"/>
          <p:cNvSpPr txBox="1"/>
          <p:nvPr/>
        </p:nvSpPr>
        <p:spPr>
          <a:xfrm>
            <a:off x="251520" y="6165304"/>
            <a:ext cx="5322739"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Egregio</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Signore</a:t>
            </a:r>
            <a:r>
              <a:rPr lang="en-GB"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formale</a:t>
            </a:r>
            <a:r>
              <a:rPr lang="en-GB" dirty="0" smtClean="0">
                <a:latin typeface="Times New Roman" pitchFamily="18" charset="0"/>
                <a:cs typeface="Times New Roman" pitchFamily="18" charset="0"/>
              </a:rPr>
              <a:t>) / </a:t>
            </a:r>
            <a:r>
              <a:rPr lang="en-GB" i="1" dirty="0" smtClean="0">
                <a:latin typeface="Times New Roman" pitchFamily="18" charset="0"/>
                <a:cs typeface="Times New Roman" pitchFamily="18" charset="0"/>
              </a:rPr>
              <a:t>Ciao </a:t>
            </a:r>
            <a:r>
              <a:rPr lang="en-GB" i="1" dirty="0" err="1" smtClean="0">
                <a:latin typeface="Times New Roman" pitchFamily="18" charset="0"/>
                <a:cs typeface="Times New Roman" pitchFamily="18" charset="0"/>
              </a:rPr>
              <a:t>bello</a:t>
            </a:r>
            <a:r>
              <a:rPr lang="en-GB"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informale</a:t>
            </a:r>
            <a:r>
              <a:rPr lang="en-GB" dirty="0" smtClean="0">
                <a:latin typeface="Times New Roman" pitchFamily="18" charset="0"/>
                <a:cs typeface="Times New Roman" pitchFamily="18" charset="0"/>
              </a:rPr>
              <a:t>)</a:t>
            </a:r>
            <a:endParaRPr lang="en-GB" i="1" dirty="0">
              <a:latin typeface="Times New Roman" pitchFamily="18" charset="0"/>
              <a:cs typeface="Times New Roman" pitchFamily="18" charset="0"/>
            </a:endParaRPr>
          </a:p>
        </p:txBody>
      </p:sp>
      <p:sp>
        <p:nvSpPr>
          <p:cNvPr id="39" name="TextBox 38"/>
          <p:cNvSpPr txBox="1"/>
          <p:nvPr/>
        </p:nvSpPr>
        <p:spPr>
          <a:xfrm>
            <a:off x="251520" y="3717032"/>
            <a:ext cx="3540841" cy="646331"/>
          </a:xfrm>
          <a:prstGeom prst="rect">
            <a:avLst/>
          </a:prstGeom>
          <a:noFill/>
        </p:spPr>
        <p:txBody>
          <a:bodyPr wrap="none" rtlCol="0">
            <a:spAutoFit/>
          </a:bodyPr>
          <a:lstStyle/>
          <a:p>
            <a:r>
              <a:rPr lang="en-GB" dirty="0" err="1" smtClean="0">
                <a:latin typeface="Times New Roman" pitchFamily="18" charset="0"/>
                <a:cs typeface="Times New Roman" pitchFamily="18" charset="0"/>
              </a:rPr>
              <a:t>es</a:t>
            </a:r>
            <a:r>
              <a:rPr lang="en-GB"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Vad</a:t>
            </a:r>
            <a:r>
              <a:rPr lang="en-GB" b="1" i="1" u="sng" dirty="0" err="1" smtClean="0">
                <a:solidFill>
                  <a:srgbClr val="FF0000"/>
                </a:solidFill>
                <a:latin typeface="Times New Roman" pitchFamily="18" charset="0"/>
                <a:cs typeface="Times New Roman" pitchFamily="18" charset="0"/>
              </a:rPr>
              <a:t>i</a:t>
            </a:r>
            <a:r>
              <a:rPr lang="en-GB"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analogia</a:t>
            </a:r>
            <a:r>
              <a:rPr lang="en-GB" b="1" cap="small" dirty="0" smtClean="0">
                <a:solidFill>
                  <a:srgbClr val="FF0000"/>
                </a:solidFill>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morfemica</a:t>
            </a:r>
            <a:endParaRPr lang="en-GB" b="1" cap="small" dirty="0" smtClean="0">
              <a:solidFill>
                <a:srgbClr val="FF0000"/>
              </a:solidFill>
              <a:latin typeface="Times New Roman" pitchFamily="18" charset="0"/>
              <a:cs typeface="Times New Roman" pitchFamily="18" charset="0"/>
            </a:endParaRPr>
          </a:p>
          <a:p>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Vad</a:t>
            </a:r>
            <a:r>
              <a:rPr lang="en-GB" b="1" i="1" u="sng" dirty="0" err="1" smtClean="0">
                <a:solidFill>
                  <a:srgbClr val="000099"/>
                </a:solidFill>
                <a:latin typeface="Times New Roman" pitchFamily="18" charset="0"/>
                <a:cs typeface="Times New Roman" pitchFamily="18" charset="0"/>
              </a:rPr>
              <a:t>a</a:t>
            </a:r>
            <a:r>
              <a:rPr lang="en-GB" dirty="0" smtClean="0">
                <a:latin typeface="Times New Roman" pitchFamily="18" charset="0"/>
                <a:cs typeface="Times New Roman" pitchFamily="18" charset="0"/>
              </a:rPr>
              <a:t> </a:t>
            </a:r>
            <a:endParaRPr lang="en-GB" i="1" dirty="0">
              <a:latin typeface="Times New Roman" pitchFamily="18" charset="0"/>
              <a:cs typeface="Times New Roman" pitchFamily="18" charset="0"/>
            </a:endParaRPr>
          </a:p>
        </p:txBody>
      </p:sp>
      <p:cxnSp>
        <p:nvCxnSpPr>
          <p:cNvPr id="48" name="Straight Arrow Connector 47"/>
          <p:cNvCxnSpPr/>
          <p:nvPr/>
        </p:nvCxnSpPr>
        <p:spPr>
          <a:xfrm flipH="1" flipV="1">
            <a:off x="3203848" y="2276872"/>
            <a:ext cx="216024" cy="14401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51520" y="620688"/>
            <a:ext cx="1031051" cy="369332"/>
          </a:xfrm>
          <a:prstGeom prst="rect">
            <a:avLst/>
          </a:prstGeom>
          <a:noFill/>
        </p:spPr>
        <p:txBody>
          <a:bodyPr wrap="none" rtlCol="0">
            <a:spAutoFit/>
          </a:bodyPr>
          <a:lstStyle/>
          <a:p>
            <a:r>
              <a:rPr lang="en-GB" b="1" dirty="0" err="1" smtClean="0">
                <a:solidFill>
                  <a:srgbClr val="002060"/>
                </a:solidFill>
                <a:latin typeface="Times New Roman" pitchFamily="18" charset="0"/>
                <a:cs typeface="Times New Roman" pitchFamily="18" charset="0"/>
              </a:rPr>
              <a:t>Fonetica</a:t>
            </a:r>
            <a:endParaRPr lang="en-GB" b="1" dirty="0" smtClean="0">
              <a:solidFill>
                <a:srgbClr val="002060"/>
              </a:solidFill>
              <a:latin typeface="Times New Roman" pitchFamily="18" charset="0"/>
              <a:cs typeface="Times New Roman" pitchFamily="18" charset="0"/>
            </a:endParaRPr>
          </a:p>
        </p:txBody>
      </p:sp>
      <p:sp>
        <p:nvSpPr>
          <p:cNvPr id="40" name="TextBox 39"/>
          <p:cNvSpPr txBox="1"/>
          <p:nvPr/>
        </p:nvSpPr>
        <p:spPr>
          <a:xfrm>
            <a:off x="5292080" y="2276872"/>
            <a:ext cx="3851920" cy="369332"/>
          </a:xfrm>
          <a:prstGeom prst="rect">
            <a:avLst/>
          </a:prstGeom>
          <a:noFill/>
        </p:spPr>
        <p:txBody>
          <a:bodyPr wrap="square" rtlCol="0">
            <a:spAutoFit/>
          </a:bodyPr>
          <a:lstStyle/>
          <a:p>
            <a:r>
              <a:rPr lang="en-GB" b="1" dirty="0" err="1" smtClean="0">
                <a:latin typeface="Times New Roman" pitchFamily="18" charset="0"/>
                <a:cs typeface="Times New Roman" pitchFamily="18" charset="0"/>
              </a:rPr>
              <a:t>Quali</a:t>
            </a:r>
            <a:r>
              <a:rPr lang="en-GB" b="1" dirty="0" smtClean="0">
                <a:latin typeface="Times New Roman" pitchFamily="18" charset="0"/>
                <a:cs typeface="Times New Roman" pitchFamily="18" charset="0"/>
              </a:rPr>
              <a:t> tipi </a:t>
            </a:r>
            <a:r>
              <a:rPr lang="en-GB" b="1" dirty="0" err="1" smtClean="0">
                <a:latin typeface="Times New Roman" pitchFamily="18" charset="0"/>
                <a:cs typeface="Times New Roman" pitchFamily="18" charset="0"/>
              </a:rPr>
              <a:t>di</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variazione</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esistono</a:t>
            </a:r>
            <a:r>
              <a:rPr lang="en-GB" b="1" dirty="0" smtClean="0">
                <a:latin typeface="Times New Roman" pitchFamily="18" charset="0"/>
                <a:cs typeface="Times New Roman" pitchFamily="18" charset="0"/>
              </a:rPr>
              <a:t>?</a:t>
            </a:r>
            <a:endParaRPr lang="en-GB" b="1" dirty="0">
              <a:latin typeface="Times New Roman" pitchFamily="18" charset="0"/>
              <a:cs typeface="Times New Roman" pitchFamily="18" charset="0"/>
            </a:endParaRPr>
          </a:p>
        </p:txBody>
      </p:sp>
      <p:sp>
        <p:nvSpPr>
          <p:cNvPr id="41" name="TextBox 40"/>
          <p:cNvSpPr txBox="1"/>
          <p:nvPr/>
        </p:nvSpPr>
        <p:spPr>
          <a:xfrm>
            <a:off x="5868144" y="2708920"/>
            <a:ext cx="2884700" cy="369332"/>
          </a:xfrm>
          <a:prstGeom prst="rect">
            <a:avLst/>
          </a:prstGeom>
          <a:noFill/>
        </p:spPr>
        <p:txBody>
          <a:bodyPr wrap="none" rtlCol="0">
            <a:spAutoFit/>
          </a:bodyPr>
          <a:lstStyle/>
          <a:p>
            <a:r>
              <a:rPr lang="en-GB" dirty="0" smtClean="0">
                <a:latin typeface="Times New Roman" pitchFamily="18" charset="0"/>
                <a:cs typeface="Times New Roman" pitchFamily="18" charset="0"/>
              </a:rPr>
              <a:t>Area </a:t>
            </a:r>
            <a:r>
              <a:rPr lang="en-GB" dirty="0" err="1" smtClean="0">
                <a:latin typeface="Times New Roman" pitchFamily="18" charset="0"/>
                <a:cs typeface="Times New Roman" pitchFamily="18" charset="0"/>
              </a:rPr>
              <a:t>geografica</a:t>
            </a:r>
            <a:r>
              <a:rPr lang="en-GB" dirty="0" smtClean="0">
                <a:latin typeface="Times New Roman" pitchFamily="18" charset="0"/>
                <a:cs typeface="Times New Roman" pitchFamily="18" charset="0"/>
              </a:rPr>
              <a:t>: </a:t>
            </a:r>
            <a:r>
              <a:rPr lang="en-GB" b="1" cap="small" dirty="0" err="1" smtClean="0">
                <a:solidFill>
                  <a:srgbClr val="0000CC"/>
                </a:solidFill>
                <a:latin typeface="Times New Roman" pitchFamily="18" charset="0"/>
                <a:cs typeface="Times New Roman" pitchFamily="18" charset="0"/>
              </a:rPr>
              <a:t>diatopica</a:t>
            </a:r>
            <a:endParaRPr lang="en-GB" b="1" cap="small" dirty="0">
              <a:solidFill>
                <a:srgbClr val="0000CC"/>
              </a:solidFill>
              <a:latin typeface="Times New Roman" pitchFamily="18" charset="0"/>
              <a:cs typeface="Times New Roman" pitchFamily="18" charset="0"/>
            </a:endParaRPr>
          </a:p>
        </p:txBody>
      </p:sp>
      <p:sp>
        <p:nvSpPr>
          <p:cNvPr id="43" name="TextBox 42"/>
          <p:cNvSpPr txBox="1"/>
          <p:nvPr/>
        </p:nvSpPr>
        <p:spPr>
          <a:xfrm>
            <a:off x="4045425" y="3068960"/>
            <a:ext cx="5098575"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Livello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istruzione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gruppo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sociale</a:t>
            </a:r>
            <a:r>
              <a:rPr lang="en-GB" dirty="0" smtClean="0">
                <a:latin typeface="Times New Roman" pitchFamily="18" charset="0"/>
                <a:cs typeface="Times New Roman" pitchFamily="18" charset="0"/>
              </a:rPr>
              <a:t>: </a:t>
            </a:r>
            <a:r>
              <a:rPr lang="en-GB" b="1" cap="small" dirty="0" err="1" smtClean="0">
                <a:solidFill>
                  <a:srgbClr val="0000CC"/>
                </a:solidFill>
                <a:latin typeface="Times New Roman" pitchFamily="18" charset="0"/>
                <a:cs typeface="Times New Roman" pitchFamily="18" charset="0"/>
              </a:rPr>
              <a:t>diastratica</a:t>
            </a:r>
            <a:endParaRPr lang="en-GB" b="1" cap="small" dirty="0">
              <a:solidFill>
                <a:srgbClr val="0000CC"/>
              </a:solidFill>
              <a:latin typeface="Times New Roman" pitchFamily="18" charset="0"/>
              <a:cs typeface="Times New Roman" pitchFamily="18" charset="0"/>
            </a:endParaRPr>
          </a:p>
        </p:txBody>
      </p:sp>
      <p:sp>
        <p:nvSpPr>
          <p:cNvPr id="44" name="TextBox 43"/>
          <p:cNvSpPr txBox="1"/>
          <p:nvPr/>
        </p:nvSpPr>
        <p:spPr>
          <a:xfrm>
            <a:off x="4788024" y="3429000"/>
            <a:ext cx="3974165" cy="369332"/>
          </a:xfrm>
          <a:prstGeom prst="rect">
            <a:avLst/>
          </a:prstGeom>
          <a:noFill/>
        </p:spPr>
        <p:txBody>
          <a:bodyPr wrap="none" rtlCol="0">
            <a:spAutoFit/>
          </a:bodyPr>
          <a:lstStyle/>
          <a:p>
            <a:r>
              <a:rPr lang="en-GB" dirty="0" smtClean="0">
                <a:latin typeface="Times New Roman" pitchFamily="18" charset="0"/>
                <a:cs typeface="Times New Roman" pitchFamily="18" charset="0"/>
              </a:rPr>
              <a:t>Mezzo </a:t>
            </a:r>
            <a:r>
              <a:rPr lang="en-GB" dirty="0" err="1" smtClean="0">
                <a:latin typeface="Times New Roman" pitchFamily="18" charset="0"/>
                <a:cs typeface="Times New Roman" pitchFamily="18" charset="0"/>
              </a:rPr>
              <a:t>della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comunicazione</a:t>
            </a:r>
            <a:r>
              <a:rPr lang="en-GB" dirty="0" smtClean="0">
                <a:latin typeface="Times New Roman" pitchFamily="18" charset="0"/>
                <a:cs typeface="Times New Roman" pitchFamily="18" charset="0"/>
              </a:rPr>
              <a:t>: </a:t>
            </a:r>
            <a:r>
              <a:rPr lang="en-GB" b="1" cap="small" dirty="0" err="1" smtClean="0">
                <a:solidFill>
                  <a:srgbClr val="0000CC"/>
                </a:solidFill>
                <a:latin typeface="Times New Roman" pitchFamily="18" charset="0"/>
                <a:cs typeface="Times New Roman" pitchFamily="18" charset="0"/>
              </a:rPr>
              <a:t>diamesica</a:t>
            </a:r>
            <a:endParaRPr lang="en-GB" b="1" cap="small" dirty="0">
              <a:solidFill>
                <a:srgbClr val="0000CC"/>
              </a:solidFill>
              <a:latin typeface="Times New Roman" pitchFamily="18" charset="0"/>
              <a:cs typeface="Times New Roman" pitchFamily="18" charset="0"/>
            </a:endParaRPr>
          </a:p>
        </p:txBody>
      </p:sp>
      <p:sp>
        <p:nvSpPr>
          <p:cNvPr id="45" name="TextBox 44"/>
          <p:cNvSpPr txBox="1"/>
          <p:nvPr/>
        </p:nvSpPr>
        <p:spPr>
          <a:xfrm>
            <a:off x="4644008" y="3789040"/>
            <a:ext cx="4061433" cy="369332"/>
          </a:xfrm>
          <a:prstGeom prst="rect">
            <a:avLst/>
          </a:prstGeom>
          <a:noFill/>
        </p:spPr>
        <p:txBody>
          <a:bodyPr wrap="none" rtlCol="0">
            <a:spAutoFit/>
          </a:bodyPr>
          <a:lstStyle/>
          <a:p>
            <a:r>
              <a:rPr lang="en-GB" dirty="0" err="1" smtClean="0">
                <a:latin typeface="Times New Roman" pitchFamily="18" charset="0"/>
                <a:cs typeface="Times New Roman" pitchFamily="18" charset="0"/>
              </a:rPr>
              <a:t>Registro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della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comunicazione</a:t>
            </a:r>
            <a:r>
              <a:rPr lang="en-GB" dirty="0" smtClean="0">
                <a:latin typeface="Times New Roman" pitchFamily="18" charset="0"/>
                <a:cs typeface="Times New Roman" pitchFamily="18" charset="0"/>
              </a:rPr>
              <a:t>: </a:t>
            </a:r>
            <a:r>
              <a:rPr lang="en-GB" b="1" cap="small" dirty="0" err="1" smtClean="0">
                <a:solidFill>
                  <a:srgbClr val="0000CC"/>
                </a:solidFill>
                <a:latin typeface="Times New Roman" pitchFamily="18" charset="0"/>
                <a:cs typeface="Times New Roman" pitchFamily="18" charset="0"/>
              </a:rPr>
              <a:t>diafasica</a:t>
            </a:r>
            <a:endParaRPr lang="en-GB" b="1" cap="small" dirty="0">
              <a:solidFill>
                <a:srgbClr val="0000CC"/>
              </a:solidFill>
              <a:latin typeface="Times New Roman" pitchFamily="18" charset="0"/>
              <a:cs typeface="Times New Roman" pitchFamily="18" charset="0"/>
            </a:endParaRPr>
          </a:p>
        </p:txBody>
      </p:sp>
      <p:sp>
        <p:nvSpPr>
          <p:cNvPr id="47" name="TextBox 46"/>
          <p:cNvSpPr txBox="1"/>
          <p:nvPr/>
        </p:nvSpPr>
        <p:spPr>
          <a:xfrm>
            <a:off x="6660232" y="4509120"/>
            <a:ext cx="697627" cy="369332"/>
          </a:xfrm>
          <a:prstGeom prst="rect">
            <a:avLst/>
          </a:prstGeom>
          <a:noFill/>
          <a:ln>
            <a:solidFill>
              <a:schemeClr val="tx1"/>
            </a:solidFill>
          </a:ln>
        </p:spPr>
        <p:txBody>
          <a:bodyPr wrap="none" rtlCol="0">
            <a:spAutoFit/>
          </a:bodyPr>
          <a:lstStyle/>
          <a:p>
            <a:r>
              <a:rPr lang="en-GB" dirty="0" smtClean="0">
                <a:latin typeface="Times New Roman" pitchFamily="18" charset="0"/>
                <a:cs typeface="Times New Roman" pitchFamily="18" charset="0"/>
              </a:rPr>
              <a:t>video</a:t>
            </a:r>
            <a:endParaRPr lang="en-GB"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41"/>
                                        </p:tgtEl>
                                        <p:attrNameLst>
                                          <p:attrName>style.visibility</p:attrName>
                                        </p:attrNameLst>
                                      </p:cBhvr>
                                      <p:to>
                                        <p:strVal val="visible"/>
                                      </p:to>
                                    </p:set>
                                    <p:anim calcmode="lin" valueType="num">
                                      <p:cBhvr additive="base">
                                        <p:cTn id="87" dur="500" fill="hold"/>
                                        <p:tgtEl>
                                          <p:spTgt spid="41"/>
                                        </p:tgtEl>
                                        <p:attrNameLst>
                                          <p:attrName>ppt_x</p:attrName>
                                        </p:attrNameLst>
                                      </p:cBhvr>
                                      <p:tavLst>
                                        <p:tav tm="0">
                                          <p:val>
                                            <p:strVal val="#ppt_x"/>
                                          </p:val>
                                        </p:tav>
                                        <p:tav tm="100000">
                                          <p:val>
                                            <p:strVal val="#ppt_x"/>
                                          </p:val>
                                        </p:tav>
                                      </p:tavLst>
                                    </p:anim>
                                    <p:anim calcmode="lin" valueType="num">
                                      <p:cBhvr additive="base">
                                        <p:cTn id="88"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43"/>
                                        </p:tgtEl>
                                        <p:attrNameLst>
                                          <p:attrName>style.visibility</p:attrName>
                                        </p:attrNameLst>
                                      </p:cBhvr>
                                      <p:to>
                                        <p:strVal val="visible"/>
                                      </p:to>
                                    </p:set>
                                    <p:anim calcmode="lin" valueType="num">
                                      <p:cBhvr additive="base">
                                        <p:cTn id="93" dur="500" fill="hold"/>
                                        <p:tgtEl>
                                          <p:spTgt spid="43"/>
                                        </p:tgtEl>
                                        <p:attrNameLst>
                                          <p:attrName>ppt_x</p:attrName>
                                        </p:attrNameLst>
                                      </p:cBhvr>
                                      <p:tavLst>
                                        <p:tav tm="0">
                                          <p:val>
                                            <p:strVal val="#ppt_x"/>
                                          </p:val>
                                        </p:tav>
                                        <p:tav tm="100000">
                                          <p:val>
                                            <p:strVal val="#ppt_x"/>
                                          </p:val>
                                        </p:tav>
                                      </p:tavLst>
                                    </p:anim>
                                    <p:anim calcmode="lin" valueType="num">
                                      <p:cBhvr additive="base">
                                        <p:cTn id="94"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44"/>
                                        </p:tgtEl>
                                        <p:attrNameLst>
                                          <p:attrName>style.visibility</p:attrName>
                                        </p:attrNameLst>
                                      </p:cBhvr>
                                      <p:to>
                                        <p:strVal val="visible"/>
                                      </p:to>
                                    </p:set>
                                    <p:anim calcmode="lin" valueType="num">
                                      <p:cBhvr additive="base">
                                        <p:cTn id="99" dur="500" fill="hold"/>
                                        <p:tgtEl>
                                          <p:spTgt spid="44"/>
                                        </p:tgtEl>
                                        <p:attrNameLst>
                                          <p:attrName>ppt_x</p:attrName>
                                        </p:attrNameLst>
                                      </p:cBhvr>
                                      <p:tavLst>
                                        <p:tav tm="0">
                                          <p:val>
                                            <p:strVal val="#ppt_x"/>
                                          </p:val>
                                        </p:tav>
                                        <p:tav tm="100000">
                                          <p:val>
                                            <p:strVal val="#ppt_x"/>
                                          </p:val>
                                        </p:tav>
                                      </p:tavLst>
                                    </p:anim>
                                    <p:anim calcmode="lin" valueType="num">
                                      <p:cBhvr additive="base">
                                        <p:cTn id="100"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grpId="0" nodeType="clickEffect">
                                  <p:stCondLst>
                                    <p:cond delay="0"/>
                                  </p:stCondLst>
                                  <p:childTnLst>
                                    <p:set>
                                      <p:cBhvr>
                                        <p:cTn id="104" dur="1" fill="hold">
                                          <p:stCondLst>
                                            <p:cond delay="0"/>
                                          </p:stCondLst>
                                        </p:cTn>
                                        <p:tgtEl>
                                          <p:spTgt spid="45"/>
                                        </p:tgtEl>
                                        <p:attrNameLst>
                                          <p:attrName>style.visibility</p:attrName>
                                        </p:attrNameLst>
                                      </p:cBhvr>
                                      <p:to>
                                        <p:strVal val="visible"/>
                                      </p:to>
                                    </p:set>
                                    <p:anim calcmode="lin" valueType="num">
                                      <p:cBhvr additive="base">
                                        <p:cTn id="105" dur="500" fill="hold"/>
                                        <p:tgtEl>
                                          <p:spTgt spid="45"/>
                                        </p:tgtEl>
                                        <p:attrNameLst>
                                          <p:attrName>ppt_x</p:attrName>
                                        </p:attrNameLst>
                                      </p:cBhvr>
                                      <p:tavLst>
                                        <p:tav tm="0">
                                          <p:val>
                                            <p:strVal val="#ppt_x"/>
                                          </p:val>
                                        </p:tav>
                                        <p:tav tm="100000">
                                          <p:val>
                                            <p:strVal val="#ppt_x"/>
                                          </p:val>
                                        </p:tav>
                                      </p:tavLst>
                                    </p:anim>
                                    <p:anim calcmode="lin" valueType="num">
                                      <p:cBhvr additive="base">
                                        <p:cTn id="106"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19" grpId="0"/>
      <p:bldP spid="20" grpId="0"/>
      <p:bldP spid="25" grpId="0"/>
      <p:bldP spid="28" grpId="0"/>
      <p:bldP spid="29" grpId="0"/>
      <p:bldP spid="30" grpId="0"/>
      <p:bldP spid="31" grpId="0"/>
      <p:bldP spid="39" grpId="0"/>
      <p:bldP spid="27" grpId="0"/>
      <p:bldP spid="40" grpId="0"/>
      <p:bldP spid="41" grpId="0"/>
      <p:bldP spid="43" grpId="0"/>
      <p:bldP spid="44" grpId="0"/>
      <p:bldP spid="45" grpId="0"/>
      <p:bldP spid="4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graphicFrame>
        <p:nvGraphicFramePr>
          <p:cNvPr id="21" name="Content Placeholder 20"/>
          <p:cNvGraphicFramePr>
            <a:graphicFrameLocks noGrp="1"/>
          </p:cNvGraphicFramePr>
          <p:nvPr>
            <p:ph idx="1"/>
          </p:nvPr>
        </p:nvGraphicFramePr>
        <p:xfrm>
          <a:off x="539552" y="4725144"/>
          <a:ext cx="8064896" cy="1828800"/>
        </p:xfrm>
        <a:graphic>
          <a:graphicData uri="http://schemas.openxmlformats.org/drawingml/2006/table">
            <a:tbl>
              <a:tblPr>
                <a:tableStyleId>{5C22544A-7EE6-4342-B048-85BDC9FD1C3A}</a:tableStyleId>
              </a:tblPr>
              <a:tblGrid>
                <a:gridCol w="4032448"/>
                <a:gridCol w="4032448"/>
              </a:tblGrid>
              <a:tr h="842392">
                <a:tc>
                  <a:txBody>
                    <a:bodyPr/>
                    <a:lstStyle/>
                    <a:p>
                      <a:pPr algn="ctr"/>
                      <a:r>
                        <a:rPr lang="en-GB" sz="1800" b="1" kern="1200" cap="small" baseline="0" dirty="0" err="1" smtClean="0">
                          <a:solidFill>
                            <a:srgbClr val="FF0000"/>
                          </a:solidFill>
                          <a:latin typeface="Times New Roman" pitchFamily="18" charset="0"/>
                          <a:ea typeface="+mn-ea"/>
                          <a:cs typeface="Times New Roman" pitchFamily="18" charset="0"/>
                        </a:rPr>
                        <a:t>diatopia</a:t>
                      </a:r>
                      <a:endParaRPr lang="en-GB" sz="1800" b="1" kern="1200" cap="small" baseline="0" dirty="0" smtClean="0">
                        <a:solidFill>
                          <a:srgbClr val="FF0000"/>
                        </a:solidFill>
                        <a:latin typeface="Times New Roman" pitchFamily="18" charset="0"/>
                        <a:ea typeface="+mn-ea"/>
                        <a:cs typeface="Times New Roman" pitchFamily="18" charset="0"/>
                      </a:endParaRPr>
                    </a:p>
                    <a:p>
                      <a:pPr algn="ctr"/>
                      <a:r>
                        <a:rPr lang="en-GB" sz="1800" kern="1200" dirty="0" err="1" smtClean="0">
                          <a:solidFill>
                            <a:schemeClr val="dk1"/>
                          </a:solidFill>
                          <a:latin typeface="Times New Roman" pitchFamily="18" charset="0"/>
                          <a:ea typeface="+mn-ea"/>
                          <a:cs typeface="Times New Roman" pitchFamily="18" charset="0"/>
                        </a:rPr>
                        <a:t>Variazione</a:t>
                      </a:r>
                      <a:r>
                        <a:rPr lang="en-GB" sz="1800" kern="1200" dirty="0" smtClean="0">
                          <a:solidFill>
                            <a:schemeClr val="dk1"/>
                          </a:solidFill>
                          <a:latin typeface="Times New Roman" pitchFamily="18" charset="0"/>
                          <a:ea typeface="+mn-ea"/>
                          <a:cs typeface="Times New Roman" pitchFamily="18" charset="0"/>
                        </a:rPr>
                        <a:t> </a:t>
                      </a:r>
                      <a:r>
                        <a:rPr lang="en-GB" sz="1800" kern="1200" dirty="0" err="1" smtClean="0">
                          <a:solidFill>
                            <a:schemeClr val="dk1"/>
                          </a:solidFill>
                          <a:latin typeface="Times New Roman" pitchFamily="18" charset="0"/>
                          <a:ea typeface="+mn-ea"/>
                          <a:cs typeface="Times New Roman" pitchFamily="18" charset="0"/>
                        </a:rPr>
                        <a:t>geolinguistica</a:t>
                      </a:r>
                      <a:r>
                        <a:rPr lang="en-GB" sz="1800" kern="1200" dirty="0" smtClean="0">
                          <a:solidFill>
                            <a:schemeClr val="dk1"/>
                          </a:solidFill>
                          <a:latin typeface="Times New Roman" pitchFamily="18" charset="0"/>
                          <a:ea typeface="+mn-ea"/>
                          <a:cs typeface="Times New Roman" pitchFamily="18" charset="0"/>
                        </a:rPr>
                        <a:t>.</a:t>
                      </a:r>
                    </a:p>
                    <a:p>
                      <a:pPr algn="ctr"/>
                      <a:r>
                        <a:rPr lang="en-GB" sz="1800" kern="1200" dirty="0" err="1" smtClean="0">
                          <a:solidFill>
                            <a:schemeClr val="dk1"/>
                          </a:solidFill>
                          <a:latin typeface="Times New Roman" pitchFamily="18" charset="0"/>
                          <a:ea typeface="+mn-ea"/>
                          <a:cs typeface="Times New Roman" pitchFamily="18" charset="0"/>
                        </a:rPr>
                        <a:t>Variet</a:t>
                      </a:r>
                      <a:r>
                        <a:rPr lang="en-GB" sz="1800" kern="1200" dirty="0" err="1" smtClean="0">
                          <a:solidFill>
                            <a:schemeClr val="dk1"/>
                          </a:solidFill>
                          <a:latin typeface="Times New Roman"/>
                          <a:ea typeface="+mn-ea"/>
                          <a:cs typeface="Times New Roman"/>
                        </a:rPr>
                        <a:t>à</a:t>
                      </a:r>
                      <a:r>
                        <a:rPr lang="en-GB" sz="1800" kern="1200" dirty="0" smtClean="0">
                          <a:solidFill>
                            <a:schemeClr val="dk1"/>
                          </a:solidFill>
                          <a:latin typeface="Times New Roman"/>
                          <a:ea typeface="+mn-ea"/>
                          <a:cs typeface="Times New Roman"/>
                        </a:rPr>
                        <a:t> </a:t>
                      </a:r>
                      <a:r>
                        <a:rPr lang="en-GB" sz="1800" kern="1200" dirty="0" err="1" smtClean="0">
                          <a:solidFill>
                            <a:schemeClr val="dk1"/>
                          </a:solidFill>
                          <a:latin typeface="Times New Roman"/>
                          <a:ea typeface="+mn-ea"/>
                          <a:cs typeface="Times New Roman"/>
                        </a:rPr>
                        <a:t>regionali</a:t>
                      </a:r>
                      <a:r>
                        <a:rPr lang="en-GB" sz="1800" kern="1200" dirty="0" smtClean="0">
                          <a:solidFill>
                            <a:schemeClr val="dk1"/>
                          </a:solidFill>
                          <a:latin typeface="Times New Roman"/>
                          <a:ea typeface="+mn-ea"/>
                          <a:cs typeface="Times New Roman"/>
                        </a:rPr>
                        <a:t> </a:t>
                      </a:r>
                      <a:r>
                        <a:rPr lang="en-GB" sz="1800" kern="1200" dirty="0" err="1" smtClean="0">
                          <a:solidFill>
                            <a:schemeClr val="dk1"/>
                          </a:solidFill>
                          <a:latin typeface="Times New Roman"/>
                          <a:ea typeface="+mn-ea"/>
                          <a:cs typeface="Times New Roman"/>
                        </a:rPr>
                        <a:t>dell’Italiano</a:t>
                      </a:r>
                      <a:endParaRPr lang="en-GB" dirty="0">
                        <a:latin typeface="Times New Roman" pitchFamily="18" charset="0"/>
                        <a:cs typeface="Times New Roman" pitchFamily="18" charset="0"/>
                      </a:endParaRPr>
                    </a:p>
                  </a:txBody>
                  <a:tcPr>
                    <a:lnL w="38100" cap="flat" cmpd="sng" algn="ctr">
                      <a:solidFill>
                        <a:schemeClr val="accent1"/>
                      </a:solidFill>
                      <a:prstDash val="solid"/>
                      <a:round/>
                      <a:headEnd type="none" w="med" len="med"/>
                      <a:tailEnd type="none" w="med" len="med"/>
                    </a:lnL>
                    <a:lnR w="381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solidFill>
                      <a:srgbClr val="C5F0FF"/>
                    </a:solidFill>
                  </a:tcPr>
                </a:tc>
                <a:tc>
                  <a:txBody>
                    <a:bodyPr/>
                    <a:lstStyle/>
                    <a:p>
                      <a:pPr algn="ctr"/>
                      <a:r>
                        <a:rPr lang="en-GB" sz="1800" b="1" kern="1200" cap="small" baseline="0" dirty="0" err="1" smtClean="0">
                          <a:solidFill>
                            <a:srgbClr val="FF0000"/>
                          </a:solidFill>
                          <a:latin typeface="Times New Roman" pitchFamily="18" charset="0"/>
                          <a:ea typeface="+mn-ea"/>
                          <a:cs typeface="Times New Roman" pitchFamily="18" charset="0"/>
                        </a:rPr>
                        <a:t>diastrasia</a:t>
                      </a:r>
                      <a:endParaRPr lang="en-GB" sz="1800" b="1" kern="1200" cap="small" baseline="0" dirty="0" smtClean="0">
                        <a:solidFill>
                          <a:srgbClr val="FF0000"/>
                        </a:solidFill>
                        <a:latin typeface="Times New Roman" pitchFamily="18" charset="0"/>
                        <a:ea typeface="+mn-ea"/>
                        <a:cs typeface="Times New Roman" pitchFamily="18" charset="0"/>
                      </a:endParaRPr>
                    </a:p>
                    <a:p>
                      <a:pPr algn="ctr"/>
                      <a:r>
                        <a:rPr lang="en-GB" sz="1800" kern="1200" dirty="0" err="1" smtClean="0">
                          <a:solidFill>
                            <a:schemeClr val="dk1"/>
                          </a:solidFill>
                          <a:latin typeface="Times New Roman" pitchFamily="18" charset="0"/>
                          <a:ea typeface="+mn-ea"/>
                          <a:cs typeface="Times New Roman" pitchFamily="18" charset="0"/>
                        </a:rPr>
                        <a:t>Variazione</a:t>
                      </a:r>
                      <a:r>
                        <a:rPr lang="en-GB" sz="1800" kern="1200" dirty="0" smtClean="0">
                          <a:solidFill>
                            <a:schemeClr val="dk1"/>
                          </a:solidFill>
                          <a:latin typeface="Times New Roman" pitchFamily="18" charset="0"/>
                          <a:ea typeface="+mn-ea"/>
                          <a:cs typeface="Times New Roman" pitchFamily="18" charset="0"/>
                        </a:rPr>
                        <a:t> </a:t>
                      </a:r>
                      <a:r>
                        <a:rPr lang="en-GB" sz="1800" kern="1200" dirty="0" err="1" smtClean="0">
                          <a:solidFill>
                            <a:schemeClr val="dk1"/>
                          </a:solidFill>
                          <a:latin typeface="Times New Roman" pitchFamily="18" charset="0"/>
                          <a:ea typeface="+mn-ea"/>
                          <a:cs typeface="Times New Roman" pitchFamily="18" charset="0"/>
                        </a:rPr>
                        <a:t>sociolinguistica</a:t>
                      </a:r>
                      <a:r>
                        <a:rPr lang="en-GB" sz="1800" kern="1200" dirty="0" smtClean="0">
                          <a:solidFill>
                            <a:schemeClr val="dk1"/>
                          </a:solidFill>
                          <a:latin typeface="Times New Roman" pitchFamily="18" charset="0"/>
                          <a:ea typeface="+mn-ea"/>
                          <a:cs typeface="Times New Roman" pitchFamily="18" charset="0"/>
                        </a:rPr>
                        <a:t> (</a:t>
                      </a:r>
                      <a:r>
                        <a:rPr lang="en-GB" sz="1800" kern="1200" dirty="0" err="1" smtClean="0">
                          <a:solidFill>
                            <a:schemeClr val="dk1"/>
                          </a:solidFill>
                          <a:latin typeface="Times New Roman" pitchFamily="18" charset="0"/>
                          <a:ea typeface="+mn-ea"/>
                          <a:cs typeface="Times New Roman" pitchFamily="18" charset="0"/>
                        </a:rPr>
                        <a:t>et</a:t>
                      </a:r>
                      <a:r>
                        <a:rPr lang="en-GB" sz="1800" kern="1200" dirty="0" err="1" smtClean="0">
                          <a:solidFill>
                            <a:schemeClr val="dk1"/>
                          </a:solidFill>
                          <a:latin typeface="Times New Roman"/>
                          <a:ea typeface="+mn-ea"/>
                          <a:cs typeface="Times New Roman"/>
                        </a:rPr>
                        <a:t>à</a:t>
                      </a:r>
                      <a:r>
                        <a:rPr lang="en-GB" sz="1800" kern="1200" dirty="0" smtClean="0">
                          <a:solidFill>
                            <a:schemeClr val="dk1"/>
                          </a:solidFill>
                          <a:latin typeface="Times New Roman"/>
                          <a:ea typeface="+mn-ea"/>
                          <a:cs typeface="Times New Roman"/>
                        </a:rPr>
                        <a:t>, </a:t>
                      </a:r>
                      <a:r>
                        <a:rPr lang="en-GB" sz="1800" kern="1200" dirty="0" err="1" smtClean="0">
                          <a:solidFill>
                            <a:schemeClr val="dk1"/>
                          </a:solidFill>
                          <a:latin typeface="Times New Roman"/>
                          <a:ea typeface="+mn-ea"/>
                          <a:cs typeface="Times New Roman"/>
                        </a:rPr>
                        <a:t>sesso</a:t>
                      </a:r>
                      <a:r>
                        <a:rPr lang="en-GB" sz="1800" kern="1200" dirty="0" smtClean="0">
                          <a:solidFill>
                            <a:schemeClr val="dk1"/>
                          </a:solidFill>
                          <a:latin typeface="Times New Roman"/>
                          <a:ea typeface="+mn-ea"/>
                          <a:cs typeface="Times New Roman"/>
                        </a:rPr>
                        <a:t>,</a:t>
                      </a:r>
                    </a:p>
                    <a:p>
                      <a:pPr algn="ctr"/>
                      <a:r>
                        <a:rPr lang="en-GB" sz="1800" kern="1200" dirty="0" err="1" smtClean="0">
                          <a:solidFill>
                            <a:schemeClr val="dk1"/>
                          </a:solidFill>
                          <a:latin typeface="Times New Roman"/>
                          <a:ea typeface="+mn-ea"/>
                          <a:cs typeface="Times New Roman"/>
                        </a:rPr>
                        <a:t>gruppo</a:t>
                      </a:r>
                      <a:r>
                        <a:rPr lang="en-GB" sz="1800" kern="1200" dirty="0" smtClean="0">
                          <a:solidFill>
                            <a:schemeClr val="dk1"/>
                          </a:solidFill>
                          <a:latin typeface="Times New Roman"/>
                          <a:ea typeface="+mn-ea"/>
                          <a:cs typeface="Times New Roman"/>
                        </a:rPr>
                        <a:t> </a:t>
                      </a:r>
                      <a:r>
                        <a:rPr lang="en-GB" sz="1800" kern="1200" dirty="0" err="1" smtClean="0">
                          <a:solidFill>
                            <a:schemeClr val="dk1"/>
                          </a:solidFill>
                          <a:latin typeface="Times New Roman"/>
                          <a:ea typeface="+mn-ea"/>
                          <a:cs typeface="Times New Roman"/>
                        </a:rPr>
                        <a:t>sociale</a:t>
                      </a:r>
                      <a:r>
                        <a:rPr lang="en-GB" sz="1800" kern="1200" dirty="0" smtClean="0">
                          <a:solidFill>
                            <a:schemeClr val="dk1"/>
                          </a:solidFill>
                          <a:latin typeface="Times New Roman"/>
                          <a:ea typeface="+mn-ea"/>
                          <a:cs typeface="Times New Roman"/>
                        </a:rPr>
                        <a:t>, </a:t>
                      </a:r>
                      <a:r>
                        <a:rPr lang="en-GB" sz="1800" kern="1200" dirty="0" err="1" smtClean="0">
                          <a:solidFill>
                            <a:schemeClr val="dk1"/>
                          </a:solidFill>
                          <a:latin typeface="Times New Roman"/>
                          <a:ea typeface="+mn-ea"/>
                          <a:cs typeface="Times New Roman"/>
                        </a:rPr>
                        <a:t>occupazione</a:t>
                      </a:r>
                      <a:r>
                        <a:rPr lang="en-GB" sz="1800" kern="1200" dirty="0" smtClean="0">
                          <a:solidFill>
                            <a:schemeClr val="dk1"/>
                          </a:solidFill>
                          <a:latin typeface="Times New Roman"/>
                          <a:ea typeface="+mn-ea"/>
                          <a:cs typeface="Times New Roman"/>
                        </a:rPr>
                        <a:t>, </a:t>
                      </a:r>
                      <a:r>
                        <a:rPr lang="en-GB" sz="1800" kern="1200" dirty="0" err="1" smtClean="0">
                          <a:solidFill>
                            <a:schemeClr val="dk1"/>
                          </a:solidFill>
                          <a:latin typeface="Times New Roman"/>
                          <a:ea typeface="+mn-ea"/>
                          <a:cs typeface="Times New Roman"/>
                        </a:rPr>
                        <a:t>ecc</a:t>
                      </a:r>
                      <a:r>
                        <a:rPr lang="en-GB" sz="1800" kern="1200" dirty="0" smtClean="0">
                          <a:solidFill>
                            <a:schemeClr val="dk1"/>
                          </a:solidFill>
                          <a:latin typeface="Times New Roman"/>
                          <a:ea typeface="+mn-ea"/>
                          <a:cs typeface="Times New Roman"/>
                        </a:rPr>
                        <a:t>...)</a:t>
                      </a:r>
                      <a:endParaRPr lang="en-GB" dirty="0">
                        <a:latin typeface="Times New Roman" pitchFamily="18" charset="0"/>
                        <a:cs typeface="Times New Roman" pitchFamily="18" charset="0"/>
                      </a:endParaRPr>
                    </a:p>
                  </a:txBody>
                  <a:tcPr>
                    <a:lnL w="38100" cap="flat" cmpd="sng" algn="ctr">
                      <a:solidFill>
                        <a:schemeClr val="accent1"/>
                      </a:solidFill>
                      <a:prstDash val="solid"/>
                      <a:round/>
                      <a:headEnd type="none" w="med" len="med"/>
                      <a:tailEnd type="none" w="med" len="med"/>
                    </a:lnL>
                    <a:lnR w="381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solidFill>
                      <a:srgbClr val="C5F0FF"/>
                    </a:solidFill>
                  </a:tcPr>
                </a:tc>
              </a:tr>
              <a:tr h="806388">
                <a:tc>
                  <a:txBody>
                    <a:bodyPr/>
                    <a:lstStyle/>
                    <a:p>
                      <a:pPr algn="ctr"/>
                      <a:r>
                        <a:rPr lang="en-GB" sz="1800" b="1" kern="1200" cap="small" baseline="0" dirty="0" err="1" smtClean="0">
                          <a:solidFill>
                            <a:srgbClr val="FF0000"/>
                          </a:solidFill>
                          <a:latin typeface="Times New Roman" pitchFamily="18" charset="0"/>
                          <a:ea typeface="+mn-ea"/>
                          <a:cs typeface="Times New Roman" pitchFamily="18" charset="0"/>
                        </a:rPr>
                        <a:t>diafasia</a:t>
                      </a:r>
                      <a:endParaRPr lang="en-GB" sz="1800" b="1" kern="1200" cap="small" baseline="0" dirty="0" smtClean="0">
                        <a:solidFill>
                          <a:srgbClr val="FF0000"/>
                        </a:solidFill>
                        <a:latin typeface="Times New Roman" pitchFamily="18" charset="0"/>
                        <a:ea typeface="+mn-ea"/>
                        <a:cs typeface="Times New Roman" pitchFamily="18" charset="0"/>
                      </a:endParaRPr>
                    </a:p>
                    <a:p>
                      <a:pPr algn="ctr"/>
                      <a:r>
                        <a:rPr lang="en-GB" sz="1800" kern="1200" dirty="0" err="1" smtClean="0">
                          <a:solidFill>
                            <a:schemeClr val="tx1"/>
                          </a:solidFill>
                          <a:latin typeface="Times New Roman" pitchFamily="18" charset="0"/>
                          <a:ea typeface="+mn-ea"/>
                          <a:cs typeface="Times New Roman" pitchFamily="18" charset="0"/>
                        </a:rPr>
                        <a:t>Variazione</a:t>
                      </a:r>
                      <a:r>
                        <a:rPr lang="en-GB" sz="1800" kern="1200" dirty="0" smtClean="0">
                          <a:solidFill>
                            <a:schemeClr val="tx1"/>
                          </a:solidFill>
                          <a:latin typeface="Times New Roman" pitchFamily="18" charset="0"/>
                          <a:ea typeface="+mn-ea"/>
                          <a:cs typeface="Times New Roman" pitchFamily="18" charset="0"/>
                        </a:rPr>
                        <a:t> </a:t>
                      </a:r>
                      <a:r>
                        <a:rPr lang="en-GB" sz="1800" kern="1200" dirty="0" err="1" smtClean="0">
                          <a:solidFill>
                            <a:schemeClr val="tx1"/>
                          </a:solidFill>
                          <a:latin typeface="Times New Roman" pitchFamily="18" charset="0"/>
                          <a:ea typeface="+mn-ea"/>
                          <a:cs typeface="Times New Roman" pitchFamily="18" charset="0"/>
                        </a:rPr>
                        <a:t>di</a:t>
                      </a:r>
                      <a:r>
                        <a:rPr lang="en-GB" sz="1800" kern="1200" dirty="0" smtClean="0">
                          <a:solidFill>
                            <a:schemeClr val="tx1"/>
                          </a:solidFill>
                          <a:latin typeface="Times New Roman" pitchFamily="18" charset="0"/>
                          <a:ea typeface="+mn-ea"/>
                          <a:cs typeface="Times New Roman" pitchFamily="18" charset="0"/>
                        </a:rPr>
                        <a:t> </a:t>
                      </a:r>
                      <a:r>
                        <a:rPr lang="en-GB" sz="1800" kern="1200" dirty="0" err="1" smtClean="0">
                          <a:solidFill>
                            <a:schemeClr val="tx1"/>
                          </a:solidFill>
                          <a:latin typeface="Times New Roman" pitchFamily="18" charset="0"/>
                          <a:ea typeface="+mn-ea"/>
                          <a:cs typeface="Times New Roman" pitchFamily="18" charset="0"/>
                        </a:rPr>
                        <a:t>contesto</a:t>
                      </a:r>
                      <a:r>
                        <a:rPr lang="en-GB" sz="1800" kern="1200" dirty="0" smtClean="0">
                          <a:solidFill>
                            <a:schemeClr val="tx1"/>
                          </a:solidFill>
                          <a:latin typeface="Times New Roman" pitchFamily="18" charset="0"/>
                          <a:ea typeface="+mn-ea"/>
                          <a:cs typeface="Times New Roman" pitchFamily="18" charset="0"/>
                        </a:rPr>
                        <a:t> (</a:t>
                      </a:r>
                      <a:r>
                        <a:rPr lang="en-GB" sz="1800" kern="1200" dirty="0" err="1" smtClean="0">
                          <a:solidFill>
                            <a:schemeClr val="tx1"/>
                          </a:solidFill>
                          <a:latin typeface="Times New Roman" pitchFamily="18" charset="0"/>
                          <a:ea typeface="+mn-ea"/>
                          <a:cs typeface="Times New Roman" pitchFamily="18" charset="0"/>
                        </a:rPr>
                        <a:t>registri</a:t>
                      </a:r>
                      <a:r>
                        <a:rPr lang="en-GB" sz="1800" kern="1200" dirty="0" smtClean="0">
                          <a:solidFill>
                            <a:schemeClr val="tx1"/>
                          </a:solidFill>
                          <a:latin typeface="Times New Roman" pitchFamily="18" charset="0"/>
                          <a:ea typeface="+mn-ea"/>
                          <a:cs typeface="Times New Roman" pitchFamily="18" charset="0"/>
                        </a:rPr>
                        <a:t>, </a:t>
                      </a:r>
                      <a:r>
                        <a:rPr lang="en-GB" sz="1800" kern="1200" dirty="0" err="1" smtClean="0">
                          <a:solidFill>
                            <a:schemeClr val="tx1"/>
                          </a:solidFill>
                          <a:latin typeface="Times New Roman" pitchFamily="18" charset="0"/>
                          <a:ea typeface="+mn-ea"/>
                          <a:cs typeface="Times New Roman" pitchFamily="18" charset="0"/>
                        </a:rPr>
                        <a:t>codici</a:t>
                      </a:r>
                      <a:r>
                        <a:rPr lang="en-GB" sz="1800" kern="1200" dirty="0" smtClean="0">
                          <a:solidFill>
                            <a:schemeClr val="tx1"/>
                          </a:solidFill>
                          <a:latin typeface="Times New Roman" pitchFamily="18" charset="0"/>
                          <a:ea typeface="+mn-ea"/>
                          <a:cs typeface="Times New Roman" pitchFamily="18" charset="0"/>
                        </a:rPr>
                        <a:t>,</a:t>
                      </a:r>
                      <a:r>
                        <a:rPr lang="en-GB" sz="1800" kern="1200" baseline="0" dirty="0" smtClean="0">
                          <a:solidFill>
                            <a:schemeClr val="tx1"/>
                          </a:solidFill>
                          <a:latin typeface="Times New Roman" pitchFamily="18" charset="0"/>
                          <a:ea typeface="+mn-ea"/>
                          <a:cs typeface="Times New Roman" pitchFamily="18" charset="0"/>
                        </a:rPr>
                        <a:t> </a:t>
                      </a:r>
                    </a:p>
                    <a:p>
                      <a:pPr algn="ctr"/>
                      <a:r>
                        <a:rPr lang="en-GB" sz="1800" kern="1200" baseline="0" dirty="0" err="1" smtClean="0">
                          <a:solidFill>
                            <a:schemeClr val="tx1"/>
                          </a:solidFill>
                          <a:latin typeface="Times New Roman" pitchFamily="18" charset="0"/>
                          <a:ea typeface="+mn-ea"/>
                          <a:cs typeface="Times New Roman" pitchFamily="18" charset="0"/>
                        </a:rPr>
                        <a:t>gerghi</a:t>
                      </a:r>
                      <a:r>
                        <a:rPr lang="en-GB" sz="1800" kern="1200" baseline="0" dirty="0" smtClean="0">
                          <a:solidFill>
                            <a:schemeClr val="tx1"/>
                          </a:solidFill>
                          <a:latin typeface="Times New Roman" pitchFamily="18" charset="0"/>
                          <a:ea typeface="+mn-ea"/>
                          <a:cs typeface="Times New Roman" pitchFamily="18" charset="0"/>
                        </a:rPr>
                        <a:t>, </a:t>
                      </a:r>
                      <a:r>
                        <a:rPr lang="en-GB" sz="1800" kern="1200" baseline="0" dirty="0" err="1" smtClean="0">
                          <a:solidFill>
                            <a:schemeClr val="tx1"/>
                          </a:solidFill>
                          <a:latin typeface="Times New Roman" pitchFamily="18" charset="0"/>
                          <a:ea typeface="+mn-ea"/>
                          <a:cs typeface="Times New Roman" pitchFamily="18" charset="0"/>
                        </a:rPr>
                        <a:t>formale</a:t>
                      </a:r>
                      <a:r>
                        <a:rPr lang="en-GB" sz="1800" kern="1200" baseline="0" dirty="0" smtClean="0">
                          <a:solidFill>
                            <a:schemeClr val="tx1"/>
                          </a:solidFill>
                          <a:latin typeface="Times New Roman" pitchFamily="18" charset="0"/>
                          <a:ea typeface="+mn-ea"/>
                          <a:cs typeface="Times New Roman" pitchFamily="18" charset="0"/>
                        </a:rPr>
                        <a:t> </a:t>
                      </a:r>
                      <a:r>
                        <a:rPr lang="en-GB" sz="1800" kern="1200" baseline="0" dirty="0" err="1" smtClean="0">
                          <a:solidFill>
                            <a:schemeClr val="tx1"/>
                          </a:solidFill>
                          <a:latin typeface="Times New Roman" pitchFamily="18" charset="0"/>
                          <a:ea typeface="+mn-ea"/>
                          <a:cs typeface="Times New Roman" pitchFamily="18" charset="0"/>
                        </a:rPr>
                        <a:t>vs</a:t>
                      </a:r>
                      <a:r>
                        <a:rPr lang="en-GB" sz="1800" kern="1200" baseline="0" dirty="0" smtClean="0">
                          <a:solidFill>
                            <a:schemeClr val="tx1"/>
                          </a:solidFill>
                          <a:latin typeface="Times New Roman" pitchFamily="18" charset="0"/>
                          <a:ea typeface="+mn-ea"/>
                          <a:cs typeface="Times New Roman" pitchFamily="18" charset="0"/>
                        </a:rPr>
                        <a:t> </a:t>
                      </a:r>
                      <a:r>
                        <a:rPr lang="en-GB" sz="1800" kern="1200" baseline="0" dirty="0" err="1" smtClean="0">
                          <a:solidFill>
                            <a:schemeClr val="tx1"/>
                          </a:solidFill>
                          <a:latin typeface="Times New Roman" pitchFamily="18" charset="0"/>
                          <a:ea typeface="+mn-ea"/>
                          <a:cs typeface="Times New Roman" pitchFamily="18" charset="0"/>
                        </a:rPr>
                        <a:t>informale</a:t>
                      </a:r>
                      <a:r>
                        <a:rPr lang="en-GB" sz="1800" kern="1200" baseline="0" dirty="0" smtClean="0">
                          <a:solidFill>
                            <a:schemeClr val="tx1"/>
                          </a:solidFill>
                          <a:latin typeface="Times New Roman" pitchFamily="18" charset="0"/>
                          <a:ea typeface="+mn-ea"/>
                          <a:cs typeface="Times New Roman" pitchFamily="18" charset="0"/>
                        </a:rPr>
                        <a:t>, </a:t>
                      </a:r>
                      <a:r>
                        <a:rPr lang="en-GB" sz="1800" kern="1200" baseline="0" dirty="0" err="1" smtClean="0">
                          <a:solidFill>
                            <a:schemeClr val="tx1"/>
                          </a:solidFill>
                          <a:latin typeface="Times New Roman" pitchFamily="18" charset="0"/>
                          <a:ea typeface="+mn-ea"/>
                          <a:cs typeface="Times New Roman" pitchFamily="18" charset="0"/>
                        </a:rPr>
                        <a:t>ecc</a:t>
                      </a:r>
                      <a:r>
                        <a:rPr lang="en-GB" sz="1800" kern="1200" baseline="0" dirty="0" smtClean="0">
                          <a:solidFill>
                            <a:schemeClr val="tx1"/>
                          </a:solidFill>
                          <a:latin typeface="Times New Roman" pitchFamily="18" charset="0"/>
                          <a:ea typeface="+mn-ea"/>
                          <a:cs typeface="Times New Roman" pitchFamily="18" charset="0"/>
                        </a:rPr>
                        <a:t>...)</a:t>
                      </a:r>
                      <a:endParaRPr lang="en-GB" dirty="0">
                        <a:solidFill>
                          <a:schemeClr val="tx1"/>
                        </a:solidFill>
                        <a:latin typeface="Times New Roman" pitchFamily="18" charset="0"/>
                        <a:cs typeface="Times New Roman" pitchFamily="18" charset="0"/>
                      </a:endParaRPr>
                    </a:p>
                  </a:txBody>
                  <a:tcPr>
                    <a:lnL w="38100" cap="flat" cmpd="sng" algn="ctr">
                      <a:solidFill>
                        <a:schemeClr val="accent1"/>
                      </a:solidFill>
                      <a:prstDash val="solid"/>
                      <a:round/>
                      <a:headEnd type="none" w="med" len="med"/>
                      <a:tailEnd type="none" w="med" len="med"/>
                    </a:lnL>
                    <a:lnR w="381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solidFill>
                      <a:srgbClr val="C5F0FF"/>
                    </a:solidFill>
                  </a:tcPr>
                </a:tc>
                <a:tc>
                  <a:txBody>
                    <a:bodyPr/>
                    <a:lstStyle/>
                    <a:p>
                      <a:pPr algn="ctr"/>
                      <a:r>
                        <a:rPr lang="en-GB" sz="1800" b="1" kern="1200" cap="small" baseline="0" dirty="0" err="1" smtClean="0">
                          <a:solidFill>
                            <a:srgbClr val="FF0000"/>
                          </a:solidFill>
                          <a:latin typeface="Times New Roman" pitchFamily="18" charset="0"/>
                          <a:ea typeface="+mn-ea"/>
                          <a:cs typeface="Times New Roman" pitchFamily="18" charset="0"/>
                        </a:rPr>
                        <a:t>diamesia</a:t>
                      </a:r>
                      <a:endParaRPr lang="en-GB" sz="1800" kern="1200" cap="small" baseline="0" dirty="0" smtClean="0">
                        <a:solidFill>
                          <a:srgbClr val="FF0000"/>
                        </a:solidFill>
                        <a:latin typeface="Times New Roman" pitchFamily="18" charset="0"/>
                        <a:ea typeface="+mn-ea"/>
                        <a:cs typeface="Times New Roman" pitchFamily="18" charset="0"/>
                      </a:endParaRPr>
                    </a:p>
                    <a:p>
                      <a:pPr algn="ctr"/>
                      <a:r>
                        <a:rPr lang="en-GB" sz="1800" kern="1200" dirty="0" err="1" smtClean="0">
                          <a:solidFill>
                            <a:schemeClr val="dk1"/>
                          </a:solidFill>
                          <a:latin typeface="Times New Roman" pitchFamily="18" charset="0"/>
                          <a:ea typeface="+mn-ea"/>
                          <a:cs typeface="Times New Roman" pitchFamily="18" charset="0"/>
                        </a:rPr>
                        <a:t>Variazione</a:t>
                      </a:r>
                      <a:r>
                        <a:rPr lang="en-GB" sz="1800" kern="1200" baseline="0" dirty="0" smtClean="0">
                          <a:solidFill>
                            <a:schemeClr val="dk1"/>
                          </a:solidFill>
                          <a:latin typeface="Times New Roman" pitchFamily="18" charset="0"/>
                          <a:ea typeface="+mn-ea"/>
                          <a:cs typeface="Times New Roman" pitchFamily="18" charset="0"/>
                        </a:rPr>
                        <a:t> del medium </a:t>
                      </a:r>
                      <a:r>
                        <a:rPr lang="en-GB" sz="1800" kern="1200" baseline="0" dirty="0" err="1" smtClean="0">
                          <a:solidFill>
                            <a:schemeClr val="dk1"/>
                          </a:solidFill>
                          <a:latin typeface="Times New Roman" pitchFamily="18" charset="0"/>
                          <a:ea typeface="+mn-ea"/>
                          <a:cs typeface="Times New Roman" pitchFamily="18" charset="0"/>
                        </a:rPr>
                        <a:t>linguistico</a:t>
                      </a:r>
                      <a:r>
                        <a:rPr lang="en-GB" sz="1800" kern="1200" baseline="0" dirty="0" smtClean="0">
                          <a:solidFill>
                            <a:schemeClr val="dk1"/>
                          </a:solidFill>
                          <a:latin typeface="Times New Roman" pitchFamily="18" charset="0"/>
                          <a:ea typeface="+mn-ea"/>
                          <a:cs typeface="Times New Roman" pitchFamily="18" charset="0"/>
                        </a:rPr>
                        <a:t> (</a:t>
                      </a:r>
                      <a:r>
                        <a:rPr lang="en-GB" sz="1800" kern="1200" baseline="0" dirty="0" err="1" smtClean="0">
                          <a:solidFill>
                            <a:schemeClr val="dk1"/>
                          </a:solidFill>
                          <a:latin typeface="Times New Roman" pitchFamily="18" charset="0"/>
                          <a:ea typeface="+mn-ea"/>
                          <a:cs typeface="Times New Roman" pitchFamily="18" charset="0"/>
                        </a:rPr>
                        <a:t>scritto</a:t>
                      </a:r>
                      <a:r>
                        <a:rPr lang="en-GB" sz="1800" kern="1200" baseline="0" dirty="0" smtClean="0">
                          <a:solidFill>
                            <a:schemeClr val="dk1"/>
                          </a:solidFill>
                          <a:latin typeface="Times New Roman" pitchFamily="18" charset="0"/>
                          <a:ea typeface="+mn-ea"/>
                          <a:cs typeface="Times New Roman" pitchFamily="18" charset="0"/>
                        </a:rPr>
                        <a:t> </a:t>
                      </a:r>
                      <a:r>
                        <a:rPr lang="en-GB" sz="1800" kern="1200" baseline="0" dirty="0" err="1" smtClean="0">
                          <a:solidFill>
                            <a:schemeClr val="dk1"/>
                          </a:solidFill>
                          <a:latin typeface="Times New Roman" pitchFamily="18" charset="0"/>
                          <a:ea typeface="+mn-ea"/>
                          <a:cs typeface="Times New Roman" pitchFamily="18" charset="0"/>
                        </a:rPr>
                        <a:t>vs</a:t>
                      </a:r>
                      <a:r>
                        <a:rPr lang="en-GB" sz="1800" kern="1200" baseline="0" dirty="0" smtClean="0">
                          <a:solidFill>
                            <a:schemeClr val="dk1"/>
                          </a:solidFill>
                          <a:latin typeface="Times New Roman" pitchFamily="18" charset="0"/>
                          <a:ea typeface="+mn-ea"/>
                          <a:cs typeface="Times New Roman" pitchFamily="18" charset="0"/>
                        </a:rPr>
                        <a:t> </a:t>
                      </a:r>
                      <a:r>
                        <a:rPr lang="en-GB" sz="1800" kern="1200" baseline="0" dirty="0" err="1" smtClean="0">
                          <a:solidFill>
                            <a:schemeClr val="dk1"/>
                          </a:solidFill>
                          <a:latin typeface="Times New Roman" pitchFamily="18" charset="0"/>
                          <a:ea typeface="+mn-ea"/>
                          <a:cs typeface="Times New Roman" pitchFamily="18" charset="0"/>
                        </a:rPr>
                        <a:t>orale</a:t>
                      </a:r>
                      <a:r>
                        <a:rPr lang="en-GB" sz="1800" kern="1200" baseline="0" dirty="0" smtClean="0">
                          <a:solidFill>
                            <a:schemeClr val="dk1"/>
                          </a:solidFill>
                          <a:latin typeface="Times New Roman" pitchFamily="18" charset="0"/>
                          <a:ea typeface="+mn-ea"/>
                          <a:cs typeface="Times New Roman" pitchFamily="18" charset="0"/>
                        </a:rPr>
                        <a:t>, </a:t>
                      </a:r>
                      <a:r>
                        <a:rPr lang="en-GB" sz="1800" kern="1200" baseline="0" dirty="0" err="1" smtClean="0">
                          <a:solidFill>
                            <a:schemeClr val="dk1"/>
                          </a:solidFill>
                          <a:latin typeface="Times New Roman" pitchFamily="18" charset="0"/>
                          <a:ea typeface="+mn-ea"/>
                          <a:cs typeface="Times New Roman" pitchFamily="18" charset="0"/>
                        </a:rPr>
                        <a:t>televisione</a:t>
                      </a:r>
                      <a:r>
                        <a:rPr lang="en-GB" sz="1800" kern="1200" baseline="0" dirty="0" smtClean="0">
                          <a:solidFill>
                            <a:schemeClr val="dk1"/>
                          </a:solidFill>
                          <a:latin typeface="Times New Roman" pitchFamily="18" charset="0"/>
                          <a:ea typeface="+mn-ea"/>
                          <a:cs typeface="Times New Roman" pitchFamily="18" charset="0"/>
                        </a:rPr>
                        <a:t>, radio, </a:t>
                      </a:r>
                      <a:r>
                        <a:rPr lang="en-GB" sz="1800" kern="1200" baseline="0" dirty="0" err="1" smtClean="0">
                          <a:solidFill>
                            <a:schemeClr val="dk1"/>
                          </a:solidFill>
                          <a:latin typeface="Times New Roman" pitchFamily="18" charset="0"/>
                          <a:ea typeface="+mn-ea"/>
                          <a:cs typeface="Times New Roman" pitchFamily="18" charset="0"/>
                        </a:rPr>
                        <a:t>ecc</a:t>
                      </a:r>
                      <a:r>
                        <a:rPr lang="en-GB" sz="1800" kern="1200" baseline="0" dirty="0" smtClean="0">
                          <a:solidFill>
                            <a:schemeClr val="dk1"/>
                          </a:solidFill>
                          <a:latin typeface="Times New Roman" pitchFamily="18" charset="0"/>
                          <a:ea typeface="+mn-ea"/>
                          <a:cs typeface="Times New Roman" pitchFamily="18" charset="0"/>
                        </a:rPr>
                        <a:t>...)</a:t>
                      </a:r>
                      <a:endParaRPr lang="en-GB" dirty="0">
                        <a:latin typeface="Times New Roman" pitchFamily="18" charset="0"/>
                        <a:cs typeface="Times New Roman" pitchFamily="18" charset="0"/>
                      </a:endParaRPr>
                    </a:p>
                  </a:txBody>
                  <a:tcPr>
                    <a:lnL w="38100" cap="flat" cmpd="sng" algn="ctr">
                      <a:solidFill>
                        <a:schemeClr val="accent1"/>
                      </a:solidFill>
                      <a:prstDash val="solid"/>
                      <a:round/>
                      <a:headEnd type="none" w="med" len="med"/>
                      <a:tailEnd type="none" w="med" len="med"/>
                    </a:lnL>
                    <a:lnR w="381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solidFill>
                      <a:srgbClr val="C5F0FF"/>
                    </a:solidFill>
                  </a:tcPr>
                </a:tc>
              </a:tr>
            </a:tbl>
          </a:graphicData>
        </a:graphic>
      </p:graphicFrame>
      <p:sp>
        <p:nvSpPr>
          <p:cNvPr id="4" name="TextBox 3"/>
          <p:cNvSpPr txBox="1"/>
          <p:nvPr/>
        </p:nvSpPr>
        <p:spPr>
          <a:xfrm>
            <a:off x="2915816" y="332656"/>
            <a:ext cx="3578224" cy="400110"/>
          </a:xfrm>
          <a:prstGeom prst="rect">
            <a:avLst/>
          </a:prstGeom>
          <a:noFill/>
        </p:spPr>
        <p:txBody>
          <a:bodyPr wrap="none" rtlCol="0">
            <a:spAutoFit/>
          </a:bodyPr>
          <a:lstStyle/>
          <a:p>
            <a:r>
              <a:rPr lang="it-IT" sz="2000" b="1" dirty="0" smtClean="0">
                <a:solidFill>
                  <a:srgbClr val="FF0000"/>
                </a:solidFill>
                <a:latin typeface="Times New Roman" pitchFamily="18" charset="0"/>
                <a:cs typeface="Times New Roman" pitchFamily="18" charset="0"/>
              </a:rPr>
              <a:t>La dimensione della variazione</a:t>
            </a:r>
            <a:endParaRPr lang="en-GB" sz="2000" dirty="0">
              <a:solidFill>
                <a:srgbClr val="FF0000"/>
              </a:solidFill>
              <a:latin typeface="Times New Roman" pitchFamily="18" charset="0"/>
              <a:cs typeface="Times New Roman" pitchFamily="18" charset="0"/>
            </a:endParaRPr>
          </a:p>
        </p:txBody>
      </p:sp>
      <p:sp>
        <p:nvSpPr>
          <p:cNvPr id="5" name="TextBox 4"/>
          <p:cNvSpPr txBox="1"/>
          <p:nvPr/>
        </p:nvSpPr>
        <p:spPr>
          <a:xfrm>
            <a:off x="251520" y="836712"/>
            <a:ext cx="4314001" cy="369332"/>
          </a:xfrm>
          <a:prstGeom prst="rect">
            <a:avLst/>
          </a:prstGeom>
          <a:noFill/>
        </p:spPr>
        <p:txBody>
          <a:bodyPr wrap="none" rtlCol="0">
            <a:spAutoFit/>
          </a:bodyPr>
          <a:lstStyle/>
          <a:p>
            <a:r>
              <a:rPr lang="en-GB" b="1" dirty="0" smtClean="0">
                <a:latin typeface="Times New Roman" pitchFamily="18" charset="0"/>
                <a:cs typeface="Times New Roman" pitchFamily="18" charset="0"/>
              </a:rPr>
              <a:t>1. </a:t>
            </a:r>
            <a:r>
              <a:rPr lang="en-GB" b="1" dirty="0" err="1" smtClean="0">
                <a:latin typeface="Times New Roman" pitchFamily="18" charset="0"/>
                <a:cs typeface="Times New Roman" pitchFamily="18" charset="0"/>
              </a:rPr>
              <a:t>Diatopia</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diastrasia</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diafasia</a:t>
            </a:r>
            <a:r>
              <a:rPr lang="en-GB" b="1" dirty="0" smtClean="0">
                <a:latin typeface="Times New Roman" pitchFamily="18" charset="0"/>
                <a:cs typeface="Times New Roman" pitchFamily="18" charset="0"/>
              </a:rPr>
              <a:t> e </a:t>
            </a:r>
            <a:r>
              <a:rPr lang="en-GB" b="1" dirty="0" err="1" smtClean="0">
                <a:latin typeface="Times New Roman" pitchFamily="18" charset="0"/>
                <a:cs typeface="Times New Roman" pitchFamily="18" charset="0"/>
              </a:rPr>
              <a:t>diamesia</a:t>
            </a:r>
            <a:endParaRPr lang="en-GB" dirty="0" smtClean="0">
              <a:latin typeface="Times New Roman" pitchFamily="18" charset="0"/>
              <a:cs typeface="Times New Roman" pitchFamily="18" charset="0"/>
            </a:endParaRPr>
          </a:p>
        </p:txBody>
      </p:sp>
      <p:sp>
        <p:nvSpPr>
          <p:cNvPr id="6" name="TextBox 5"/>
          <p:cNvSpPr txBox="1"/>
          <p:nvPr/>
        </p:nvSpPr>
        <p:spPr>
          <a:xfrm>
            <a:off x="467544" y="1196752"/>
            <a:ext cx="5365636" cy="369332"/>
          </a:xfrm>
          <a:prstGeom prst="rect">
            <a:avLst/>
          </a:prstGeom>
          <a:noFill/>
        </p:spPr>
        <p:txBody>
          <a:bodyPr wrap="none" rtlCol="0">
            <a:spAutoFit/>
          </a:bodyPr>
          <a:lstStyle/>
          <a:p>
            <a:pPr lvl="0"/>
            <a:r>
              <a:rPr lang="en-GB" dirty="0" err="1" smtClean="0">
                <a:latin typeface="Times New Roman" pitchFamily="18" charset="0"/>
                <a:cs typeface="Times New Roman" pitchFamily="18" charset="0"/>
              </a:rPr>
              <a:t>Variet</a:t>
            </a:r>
            <a:r>
              <a:rPr lang="en-GB" dirty="0" err="1" smtClean="0">
                <a:latin typeface="Times New Roman"/>
                <a:cs typeface="Times New Roman"/>
              </a:rPr>
              <a:t>à</a:t>
            </a:r>
            <a:r>
              <a:rPr lang="en-GB" dirty="0" smtClean="0">
                <a:latin typeface="Times New Roman"/>
                <a:cs typeface="Times New Roman"/>
              </a:rPr>
              <a:t> </a:t>
            </a:r>
            <a:r>
              <a:rPr lang="en-GB" dirty="0" err="1" smtClean="0">
                <a:latin typeface="Times New Roman"/>
                <a:cs typeface="Times New Roman"/>
              </a:rPr>
              <a:t>dell’Italiano</a:t>
            </a:r>
            <a:r>
              <a:rPr lang="en-GB" dirty="0" smtClean="0">
                <a:latin typeface="Times New Roman" pitchFamily="18" charset="0"/>
                <a:cs typeface="Times New Roman" pitchFamily="18" charset="0"/>
              </a:rPr>
              <a:t> </a:t>
            </a:r>
            <a:r>
              <a:rPr lang="en-GB" b="1" dirty="0" err="1" smtClean="0">
                <a:solidFill>
                  <a:srgbClr val="FF0000"/>
                </a:solidFill>
                <a:latin typeface="Times New Roman" pitchFamily="18" charset="0"/>
                <a:cs typeface="Times New Roman" pitchFamily="18" charset="0"/>
              </a:rPr>
              <a:t>vs</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Dialetti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variet</a:t>
            </a:r>
            <a:r>
              <a:rPr lang="en-GB" dirty="0" err="1" smtClean="0">
                <a:latin typeface="Times New Roman"/>
                <a:cs typeface="Times New Roman"/>
              </a:rPr>
              <a:t>à</a:t>
            </a:r>
            <a:r>
              <a:rPr lang="en-GB" dirty="0" smtClean="0">
                <a:latin typeface="Times New Roman"/>
                <a:cs typeface="Times New Roman"/>
              </a:rPr>
              <a:t> </a:t>
            </a:r>
            <a:r>
              <a:rPr lang="en-GB" dirty="0" err="1" smtClean="0">
                <a:latin typeface="Times New Roman"/>
                <a:cs typeface="Times New Roman"/>
              </a:rPr>
              <a:t>Italo-Romanze</a:t>
            </a:r>
            <a:r>
              <a:rPr lang="en-GB" dirty="0" smtClean="0">
                <a:latin typeface="Times New Roman"/>
                <a:cs typeface="Times New Roman"/>
              </a:rPr>
              <a:t>)</a:t>
            </a:r>
            <a:endParaRPr lang="en-GB" dirty="0" smtClean="0">
              <a:latin typeface="Times New Roman" pitchFamily="18" charset="0"/>
              <a:cs typeface="Times New Roman" pitchFamily="18" charset="0"/>
            </a:endParaRPr>
          </a:p>
        </p:txBody>
      </p:sp>
      <p:sp>
        <p:nvSpPr>
          <p:cNvPr id="7" name="TextBox 6"/>
          <p:cNvSpPr txBox="1"/>
          <p:nvPr/>
        </p:nvSpPr>
        <p:spPr>
          <a:xfrm>
            <a:off x="467544" y="1628800"/>
            <a:ext cx="2599301" cy="369332"/>
          </a:xfrm>
          <a:prstGeom prst="rect">
            <a:avLst/>
          </a:prstGeom>
          <a:noFill/>
        </p:spPr>
        <p:txBody>
          <a:bodyPr wrap="none" rtlCol="0">
            <a:spAutoFit/>
          </a:bodyPr>
          <a:lstStyle/>
          <a:p>
            <a:r>
              <a:rPr lang="en-GB" b="1" cap="small" dirty="0" err="1" smtClean="0">
                <a:latin typeface="Times New Roman" pitchFamily="18" charset="0"/>
                <a:cs typeface="Times New Roman" pitchFamily="18" charset="0"/>
              </a:rPr>
              <a:t>Variet</a:t>
            </a:r>
            <a:r>
              <a:rPr lang="en-GB" b="1" cap="small" dirty="0" err="1" smtClean="0">
                <a:latin typeface="Times New Roman"/>
                <a:cs typeface="Times New Roman"/>
              </a:rPr>
              <a:t>à</a:t>
            </a:r>
            <a:r>
              <a:rPr lang="en-GB" b="1" cap="small" dirty="0" smtClean="0">
                <a:latin typeface="Times New Roman"/>
                <a:cs typeface="Times New Roman"/>
              </a:rPr>
              <a:t> </a:t>
            </a:r>
            <a:r>
              <a:rPr lang="en-GB" b="1" cap="small" dirty="0" err="1" smtClean="0">
                <a:latin typeface="Times New Roman"/>
                <a:cs typeface="Times New Roman"/>
              </a:rPr>
              <a:t>dell’Italiano</a:t>
            </a:r>
            <a:endParaRPr lang="en-GB" b="1" cap="small" dirty="0">
              <a:latin typeface="Times New Roman" pitchFamily="18" charset="0"/>
              <a:cs typeface="Times New Roman" pitchFamily="18" charset="0"/>
            </a:endParaRPr>
          </a:p>
        </p:txBody>
      </p:sp>
      <p:sp>
        <p:nvSpPr>
          <p:cNvPr id="9" name="TextBox 8"/>
          <p:cNvSpPr txBox="1"/>
          <p:nvPr/>
        </p:nvSpPr>
        <p:spPr>
          <a:xfrm>
            <a:off x="467544" y="2060848"/>
            <a:ext cx="2669129" cy="369332"/>
          </a:xfrm>
          <a:prstGeom prst="rect">
            <a:avLst/>
          </a:prstGeom>
          <a:noFill/>
        </p:spPr>
        <p:txBody>
          <a:bodyPr wrap="none" rtlCol="0">
            <a:spAutoFit/>
          </a:bodyPr>
          <a:lstStyle/>
          <a:p>
            <a:r>
              <a:rPr lang="en-GB" b="1" cap="small" dirty="0" err="1" smtClean="0">
                <a:solidFill>
                  <a:srgbClr val="0000FF"/>
                </a:solidFill>
                <a:latin typeface="Times New Roman" pitchFamily="18" charset="0"/>
                <a:cs typeface="Times New Roman" pitchFamily="18" charset="0"/>
              </a:rPr>
              <a:t>Italiano</a:t>
            </a:r>
            <a:r>
              <a:rPr lang="en-GB" b="1" cap="small" dirty="0" smtClean="0">
                <a:solidFill>
                  <a:srgbClr val="0000FF"/>
                </a:solidFill>
                <a:latin typeface="Times New Roman" pitchFamily="18" charset="0"/>
                <a:cs typeface="Times New Roman" pitchFamily="18" charset="0"/>
              </a:rPr>
              <a:t> neo-standard</a:t>
            </a:r>
            <a:endParaRPr lang="en-GB" dirty="0">
              <a:latin typeface="Times New Roman" pitchFamily="18" charset="0"/>
              <a:cs typeface="Times New Roman" pitchFamily="18" charset="0"/>
            </a:endParaRPr>
          </a:p>
        </p:txBody>
      </p:sp>
      <p:sp>
        <p:nvSpPr>
          <p:cNvPr id="10" name="TextBox 9"/>
          <p:cNvSpPr txBox="1"/>
          <p:nvPr/>
        </p:nvSpPr>
        <p:spPr>
          <a:xfrm>
            <a:off x="467544" y="2348880"/>
            <a:ext cx="2326086" cy="369332"/>
          </a:xfrm>
          <a:prstGeom prst="rect">
            <a:avLst/>
          </a:prstGeom>
          <a:noFill/>
        </p:spPr>
        <p:txBody>
          <a:bodyPr wrap="none" rtlCol="0">
            <a:spAutoFit/>
          </a:bodyPr>
          <a:lstStyle/>
          <a:p>
            <a:r>
              <a:rPr lang="en-GB" b="1" cap="small" dirty="0" err="1" smtClean="0">
                <a:solidFill>
                  <a:srgbClr val="0000FF"/>
                </a:solidFill>
                <a:latin typeface="Times New Roman" pitchFamily="18" charset="0"/>
                <a:cs typeface="Times New Roman" pitchFamily="18" charset="0"/>
              </a:rPr>
              <a:t>Italiano</a:t>
            </a:r>
            <a:r>
              <a:rPr lang="en-GB" b="1" cap="small" dirty="0" smtClean="0">
                <a:solidFill>
                  <a:srgbClr val="0000FF"/>
                </a:solidFill>
                <a:latin typeface="Times New Roman" pitchFamily="18" charset="0"/>
                <a:cs typeface="Times New Roman" pitchFamily="18" charset="0"/>
              </a:rPr>
              <a:t> standard </a:t>
            </a:r>
            <a:endParaRPr lang="en-GB" dirty="0" smtClean="0">
              <a:latin typeface="Times New Roman" pitchFamily="18" charset="0"/>
              <a:cs typeface="Times New Roman" pitchFamily="18" charset="0"/>
            </a:endParaRPr>
          </a:p>
        </p:txBody>
      </p:sp>
      <p:sp>
        <p:nvSpPr>
          <p:cNvPr id="11" name="TextBox 10"/>
          <p:cNvSpPr txBox="1"/>
          <p:nvPr/>
        </p:nvSpPr>
        <p:spPr>
          <a:xfrm>
            <a:off x="467544" y="2636912"/>
            <a:ext cx="2445606" cy="369332"/>
          </a:xfrm>
          <a:prstGeom prst="rect">
            <a:avLst/>
          </a:prstGeom>
          <a:noFill/>
        </p:spPr>
        <p:txBody>
          <a:bodyPr wrap="none" rtlCol="0">
            <a:spAutoFit/>
          </a:bodyPr>
          <a:lstStyle/>
          <a:p>
            <a:r>
              <a:rPr lang="en-GB" b="1" cap="small" dirty="0" err="1" smtClean="0">
                <a:solidFill>
                  <a:srgbClr val="0000FF"/>
                </a:solidFill>
                <a:latin typeface="Times New Roman" pitchFamily="18" charset="0"/>
                <a:cs typeface="Times New Roman" pitchFamily="18" charset="0"/>
              </a:rPr>
              <a:t>Italiano</a:t>
            </a:r>
            <a:r>
              <a:rPr lang="en-GB" b="1" cap="small" dirty="0" smtClean="0">
                <a:solidFill>
                  <a:srgbClr val="0000FF"/>
                </a:solidFill>
                <a:latin typeface="Times New Roman" pitchFamily="18" charset="0"/>
                <a:cs typeface="Times New Roman" pitchFamily="18" charset="0"/>
              </a:rPr>
              <a:t> </a:t>
            </a:r>
            <a:r>
              <a:rPr lang="en-GB" b="1" cap="small" dirty="0" err="1" smtClean="0">
                <a:solidFill>
                  <a:srgbClr val="0000FF"/>
                </a:solidFill>
                <a:latin typeface="Times New Roman" pitchFamily="18" charset="0"/>
                <a:cs typeface="Times New Roman" pitchFamily="18" charset="0"/>
              </a:rPr>
              <a:t>regionale</a:t>
            </a:r>
            <a:r>
              <a:rPr lang="en-GB" b="1" cap="small" dirty="0" smtClean="0">
                <a:solidFill>
                  <a:srgbClr val="0000FF"/>
                </a:solidFill>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
        <p:nvSpPr>
          <p:cNvPr id="12" name="TextBox 11"/>
          <p:cNvSpPr txBox="1"/>
          <p:nvPr/>
        </p:nvSpPr>
        <p:spPr>
          <a:xfrm>
            <a:off x="467544" y="2924944"/>
            <a:ext cx="2341410" cy="369332"/>
          </a:xfrm>
          <a:prstGeom prst="rect">
            <a:avLst/>
          </a:prstGeom>
          <a:noFill/>
        </p:spPr>
        <p:txBody>
          <a:bodyPr wrap="none" rtlCol="0">
            <a:spAutoFit/>
          </a:bodyPr>
          <a:lstStyle/>
          <a:p>
            <a:r>
              <a:rPr lang="en-GB" b="1" cap="small" dirty="0" err="1" smtClean="0">
                <a:solidFill>
                  <a:srgbClr val="0000FF"/>
                </a:solidFill>
                <a:latin typeface="Times New Roman" pitchFamily="18" charset="0"/>
                <a:cs typeface="Times New Roman" pitchFamily="18" charset="0"/>
              </a:rPr>
              <a:t>Italiano</a:t>
            </a:r>
            <a:r>
              <a:rPr lang="en-GB" b="1" cap="small" dirty="0" smtClean="0">
                <a:solidFill>
                  <a:srgbClr val="0000FF"/>
                </a:solidFill>
                <a:latin typeface="Times New Roman" pitchFamily="18" charset="0"/>
                <a:cs typeface="Times New Roman" pitchFamily="18" charset="0"/>
              </a:rPr>
              <a:t> </a:t>
            </a:r>
            <a:r>
              <a:rPr lang="en-GB" b="1" cap="small" dirty="0" err="1" smtClean="0">
                <a:solidFill>
                  <a:srgbClr val="0000FF"/>
                </a:solidFill>
                <a:latin typeface="Times New Roman" pitchFamily="18" charset="0"/>
                <a:cs typeface="Times New Roman" pitchFamily="18" charset="0"/>
              </a:rPr>
              <a:t>popolare</a:t>
            </a:r>
            <a:r>
              <a:rPr lang="en-GB" b="1" cap="small" dirty="0" smtClean="0">
                <a:solidFill>
                  <a:srgbClr val="0000FF"/>
                </a:solidFill>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
        <p:nvSpPr>
          <p:cNvPr id="13" name="TextBox 12"/>
          <p:cNvSpPr txBox="1"/>
          <p:nvPr/>
        </p:nvSpPr>
        <p:spPr>
          <a:xfrm>
            <a:off x="467544" y="3212976"/>
            <a:ext cx="3685368" cy="369332"/>
          </a:xfrm>
          <a:prstGeom prst="rect">
            <a:avLst/>
          </a:prstGeom>
          <a:noFill/>
        </p:spPr>
        <p:txBody>
          <a:bodyPr wrap="none" rtlCol="0">
            <a:spAutoFit/>
          </a:bodyPr>
          <a:lstStyle/>
          <a:p>
            <a:r>
              <a:rPr lang="en-GB" b="1" cap="small" dirty="0" err="1" smtClean="0">
                <a:solidFill>
                  <a:srgbClr val="0000FF"/>
                </a:solidFill>
                <a:latin typeface="Times New Roman" pitchFamily="18" charset="0"/>
                <a:cs typeface="Times New Roman" pitchFamily="18" charset="0"/>
              </a:rPr>
              <a:t>Italiano</a:t>
            </a:r>
            <a:r>
              <a:rPr lang="en-GB" b="1" cap="small" dirty="0" smtClean="0">
                <a:solidFill>
                  <a:srgbClr val="0000FF"/>
                </a:solidFill>
                <a:latin typeface="Times New Roman" pitchFamily="18" charset="0"/>
                <a:cs typeface="Times New Roman" pitchFamily="18" charset="0"/>
              </a:rPr>
              <a:t> </a:t>
            </a:r>
            <a:r>
              <a:rPr lang="en-GB" b="1" cap="small" dirty="0" err="1" smtClean="0">
                <a:solidFill>
                  <a:srgbClr val="0000FF"/>
                </a:solidFill>
                <a:latin typeface="Times New Roman" pitchFamily="18" charset="0"/>
                <a:cs typeface="Times New Roman" pitchFamily="18" charset="0"/>
              </a:rPr>
              <a:t>tecnico</a:t>
            </a:r>
            <a:r>
              <a:rPr lang="en-GB" b="1" cap="small" dirty="0" smtClean="0">
                <a:solidFill>
                  <a:srgbClr val="0000FF"/>
                </a:solidFill>
                <a:latin typeface="Times New Roman" pitchFamily="18" charset="0"/>
                <a:cs typeface="Times New Roman" pitchFamily="18" charset="0"/>
              </a:rPr>
              <a:t>/</a:t>
            </a:r>
            <a:r>
              <a:rPr lang="en-GB" b="1" cap="small" dirty="0" err="1" smtClean="0">
                <a:solidFill>
                  <a:srgbClr val="0000FF"/>
                </a:solidFill>
                <a:latin typeface="Times New Roman" pitchFamily="18" charset="0"/>
                <a:cs typeface="Times New Roman" pitchFamily="18" charset="0"/>
              </a:rPr>
              <a:t>specialistico</a:t>
            </a:r>
            <a:r>
              <a:rPr lang="en-GB" b="1" cap="small" dirty="0" smtClean="0">
                <a:solidFill>
                  <a:srgbClr val="0000FF"/>
                </a:solidFill>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
        <p:nvSpPr>
          <p:cNvPr id="14" name="TextBox 13"/>
          <p:cNvSpPr txBox="1"/>
          <p:nvPr/>
        </p:nvSpPr>
        <p:spPr>
          <a:xfrm>
            <a:off x="467544" y="3501008"/>
            <a:ext cx="3428246" cy="369332"/>
          </a:xfrm>
          <a:prstGeom prst="rect">
            <a:avLst/>
          </a:prstGeom>
          <a:noFill/>
        </p:spPr>
        <p:txBody>
          <a:bodyPr wrap="none" rtlCol="0">
            <a:spAutoFit/>
          </a:bodyPr>
          <a:lstStyle/>
          <a:p>
            <a:r>
              <a:rPr lang="en-GB" b="1" cap="small" dirty="0" err="1" smtClean="0">
                <a:solidFill>
                  <a:srgbClr val="0000FF"/>
                </a:solidFill>
                <a:latin typeface="Times New Roman" pitchFamily="18" charset="0"/>
                <a:cs typeface="Times New Roman" pitchFamily="18" charset="0"/>
              </a:rPr>
              <a:t>Italiano</a:t>
            </a:r>
            <a:r>
              <a:rPr lang="en-GB" b="1" cap="small" dirty="0" smtClean="0">
                <a:solidFill>
                  <a:srgbClr val="0000FF"/>
                </a:solidFill>
                <a:latin typeface="Times New Roman" pitchFamily="18" charset="0"/>
                <a:cs typeface="Times New Roman" pitchFamily="18" charset="0"/>
              </a:rPr>
              <a:t> per/</a:t>
            </a:r>
            <a:r>
              <a:rPr lang="en-GB" b="1" cap="small" dirty="0" err="1" smtClean="0">
                <a:solidFill>
                  <a:srgbClr val="0000FF"/>
                </a:solidFill>
                <a:latin typeface="Times New Roman" pitchFamily="18" charset="0"/>
                <a:cs typeface="Times New Roman" pitchFamily="18" charset="0"/>
              </a:rPr>
              <a:t>degli</a:t>
            </a:r>
            <a:r>
              <a:rPr lang="en-GB" b="1" cap="small" dirty="0" smtClean="0">
                <a:solidFill>
                  <a:srgbClr val="0000FF"/>
                </a:solidFill>
                <a:latin typeface="Times New Roman" pitchFamily="18" charset="0"/>
                <a:cs typeface="Times New Roman" pitchFamily="18" charset="0"/>
              </a:rPr>
              <a:t> </a:t>
            </a:r>
            <a:r>
              <a:rPr lang="en-GB" b="1" cap="small" dirty="0" err="1" smtClean="0">
                <a:solidFill>
                  <a:srgbClr val="0000FF"/>
                </a:solidFill>
                <a:latin typeface="Times New Roman" pitchFamily="18" charset="0"/>
                <a:cs typeface="Times New Roman" pitchFamily="18" charset="0"/>
              </a:rPr>
              <a:t>stranieri</a:t>
            </a:r>
            <a:r>
              <a:rPr lang="en-GB" b="1" cap="small" dirty="0" smtClean="0">
                <a:solidFill>
                  <a:srgbClr val="0000FF"/>
                </a:solidFill>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
        <p:nvSpPr>
          <p:cNvPr id="15" name="Left-Right Arrow 14"/>
          <p:cNvSpPr/>
          <p:nvPr/>
        </p:nvSpPr>
        <p:spPr>
          <a:xfrm>
            <a:off x="3059832" y="1628800"/>
            <a:ext cx="3600400" cy="504056"/>
          </a:xfrm>
          <a:prstGeom prst="lef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diverse </a:t>
            </a:r>
            <a:r>
              <a:rPr lang="en-GB" sz="1600" dirty="0" err="1" smtClean="0">
                <a:solidFill>
                  <a:schemeClr val="tx1"/>
                </a:solidFill>
              </a:rPr>
              <a:t>da</a:t>
            </a:r>
            <a:endParaRPr lang="en-GB" sz="1600" dirty="0">
              <a:solidFill>
                <a:schemeClr val="tx1"/>
              </a:solidFill>
            </a:endParaRPr>
          </a:p>
        </p:txBody>
      </p:sp>
      <p:sp>
        <p:nvSpPr>
          <p:cNvPr id="16" name="TextBox 15"/>
          <p:cNvSpPr txBox="1"/>
          <p:nvPr/>
        </p:nvSpPr>
        <p:spPr>
          <a:xfrm>
            <a:off x="7055668" y="1484784"/>
            <a:ext cx="1809213" cy="646331"/>
          </a:xfrm>
          <a:prstGeom prst="rect">
            <a:avLst/>
          </a:prstGeom>
          <a:noFill/>
        </p:spPr>
        <p:txBody>
          <a:bodyPr wrap="none" rtlCol="0">
            <a:spAutoFit/>
          </a:bodyPr>
          <a:lstStyle/>
          <a:p>
            <a:pPr algn="ctr"/>
            <a:r>
              <a:rPr lang="en-GB" b="1" cap="small" dirty="0" err="1" smtClean="0">
                <a:latin typeface="Times New Roman" pitchFamily="18" charset="0"/>
                <a:cs typeface="Times New Roman" pitchFamily="18" charset="0"/>
              </a:rPr>
              <a:t>Dialetti</a:t>
            </a:r>
            <a:endParaRPr lang="en-GB" b="1" cap="small" dirty="0" smtClean="0">
              <a:latin typeface="Times New Roman" pitchFamily="18" charset="0"/>
              <a:cs typeface="Times New Roman" pitchFamily="18" charset="0"/>
            </a:endParaRPr>
          </a:p>
          <a:p>
            <a:pPr algn="ctr"/>
            <a:r>
              <a:rPr lang="en-GB" b="1" cap="small" dirty="0" err="1" smtClean="0">
                <a:latin typeface="Times New Roman" pitchFamily="18" charset="0"/>
                <a:cs typeface="Times New Roman" pitchFamily="18" charset="0"/>
              </a:rPr>
              <a:t>Italo-Romanzi</a:t>
            </a:r>
            <a:endParaRPr lang="en-GB" b="1" cap="small" dirty="0">
              <a:latin typeface="Times New Roman" pitchFamily="18" charset="0"/>
              <a:cs typeface="Times New Roman" pitchFamily="18" charset="0"/>
            </a:endParaRPr>
          </a:p>
        </p:txBody>
      </p:sp>
      <p:cxnSp>
        <p:nvCxnSpPr>
          <p:cNvPr id="18" name="Straight Connector 17"/>
          <p:cNvCxnSpPr/>
          <p:nvPr/>
        </p:nvCxnSpPr>
        <p:spPr>
          <a:xfrm>
            <a:off x="6876256" y="1556792"/>
            <a:ext cx="0" cy="22322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308304" y="2276872"/>
            <a:ext cx="1446230" cy="1754326"/>
          </a:xfrm>
          <a:prstGeom prst="rect">
            <a:avLst/>
          </a:prstGeom>
          <a:noFill/>
        </p:spPr>
        <p:txBody>
          <a:bodyPr wrap="none" rtlCol="0">
            <a:spAutoFit/>
          </a:bodyPr>
          <a:lstStyle/>
          <a:p>
            <a:pPr algn="ctr"/>
            <a:r>
              <a:rPr lang="en-GB" b="1" cap="small" dirty="0" err="1" smtClean="0">
                <a:solidFill>
                  <a:srgbClr val="0000FF"/>
                </a:solidFill>
                <a:latin typeface="Times New Roman" pitchFamily="18" charset="0"/>
                <a:cs typeface="Times New Roman" pitchFamily="18" charset="0"/>
              </a:rPr>
              <a:t>Piemontese</a:t>
            </a:r>
            <a:endParaRPr lang="en-GB" b="1" cap="small" dirty="0" smtClean="0">
              <a:solidFill>
                <a:srgbClr val="0000FF"/>
              </a:solidFill>
              <a:latin typeface="Times New Roman" pitchFamily="18" charset="0"/>
              <a:cs typeface="Times New Roman" pitchFamily="18" charset="0"/>
            </a:endParaRPr>
          </a:p>
          <a:p>
            <a:pPr algn="ctr"/>
            <a:r>
              <a:rPr lang="en-GB" b="1" cap="small" dirty="0" smtClean="0">
                <a:solidFill>
                  <a:srgbClr val="0000FF"/>
                </a:solidFill>
                <a:latin typeface="Times New Roman" pitchFamily="18" charset="0"/>
                <a:cs typeface="Times New Roman" pitchFamily="18" charset="0"/>
              </a:rPr>
              <a:t>Veneto</a:t>
            </a:r>
          </a:p>
          <a:p>
            <a:pPr algn="ctr"/>
            <a:r>
              <a:rPr lang="en-GB" b="1" cap="small" dirty="0" err="1" smtClean="0">
                <a:solidFill>
                  <a:srgbClr val="0000FF"/>
                </a:solidFill>
                <a:latin typeface="Times New Roman" pitchFamily="18" charset="0"/>
                <a:cs typeface="Times New Roman" pitchFamily="18" charset="0"/>
              </a:rPr>
              <a:t>Abruzzese</a:t>
            </a:r>
            <a:endParaRPr lang="en-GB" b="1" cap="small" dirty="0" smtClean="0">
              <a:solidFill>
                <a:srgbClr val="0000FF"/>
              </a:solidFill>
              <a:latin typeface="Times New Roman" pitchFamily="18" charset="0"/>
              <a:cs typeface="Times New Roman" pitchFamily="18" charset="0"/>
            </a:endParaRPr>
          </a:p>
          <a:p>
            <a:pPr algn="ctr"/>
            <a:r>
              <a:rPr lang="en-GB" b="1" cap="small" dirty="0" err="1" smtClean="0">
                <a:solidFill>
                  <a:srgbClr val="0000FF"/>
                </a:solidFill>
                <a:latin typeface="Times New Roman" pitchFamily="18" charset="0"/>
                <a:cs typeface="Times New Roman" pitchFamily="18" charset="0"/>
              </a:rPr>
              <a:t>Siciliano</a:t>
            </a:r>
            <a:endParaRPr lang="en-GB" b="1" cap="small" dirty="0" smtClean="0">
              <a:solidFill>
                <a:srgbClr val="0000FF"/>
              </a:solidFill>
              <a:latin typeface="Times New Roman" pitchFamily="18" charset="0"/>
              <a:cs typeface="Times New Roman" pitchFamily="18" charset="0"/>
            </a:endParaRPr>
          </a:p>
          <a:p>
            <a:pPr algn="ctr"/>
            <a:r>
              <a:rPr lang="en-GB" b="1" dirty="0" err="1" smtClean="0">
                <a:solidFill>
                  <a:srgbClr val="0000FF"/>
                </a:solidFill>
                <a:latin typeface="Times New Roman" pitchFamily="18" charset="0"/>
                <a:cs typeface="Times New Roman" pitchFamily="18" charset="0"/>
              </a:rPr>
              <a:t>ecc</a:t>
            </a:r>
            <a:r>
              <a:rPr lang="en-GB" b="1" dirty="0" smtClean="0">
                <a:solidFill>
                  <a:srgbClr val="0000FF"/>
                </a:solidFill>
                <a:latin typeface="Times New Roman" pitchFamily="18" charset="0"/>
                <a:cs typeface="Times New Roman" pitchFamily="18" charset="0"/>
              </a:rPr>
              <a:t>...</a:t>
            </a:r>
          </a:p>
          <a:p>
            <a:pPr algn="ctr"/>
            <a:endParaRPr lang="en-GB" b="1" cap="small" dirty="0">
              <a:solidFill>
                <a:srgbClr val="0000FF"/>
              </a:solidFill>
              <a:latin typeface="Times New Roman" pitchFamily="18" charset="0"/>
              <a:cs typeface="Times New Roman" pitchFamily="18" charset="0"/>
            </a:endParaRPr>
          </a:p>
        </p:txBody>
      </p:sp>
      <p:sp>
        <p:nvSpPr>
          <p:cNvPr id="20" name="TextBox 19"/>
          <p:cNvSpPr txBox="1"/>
          <p:nvPr/>
        </p:nvSpPr>
        <p:spPr>
          <a:xfrm>
            <a:off x="251520" y="3933056"/>
            <a:ext cx="8748934" cy="646331"/>
          </a:xfrm>
          <a:prstGeom prst="rect">
            <a:avLst/>
          </a:prstGeom>
          <a:noFill/>
        </p:spPr>
        <p:txBody>
          <a:bodyPr wrap="none" rtlCol="0">
            <a:spAutoFit/>
          </a:bodyPr>
          <a:lstStyle/>
          <a:p>
            <a:pPr lvl="0"/>
            <a:r>
              <a:rPr lang="en-GB" dirty="0" smtClean="0">
                <a:latin typeface="Times New Roman" pitchFamily="18" charset="0"/>
                <a:cs typeface="Times New Roman" pitchFamily="18" charset="0"/>
              </a:rPr>
              <a:t>La </a:t>
            </a:r>
            <a:r>
              <a:rPr lang="en-GB" dirty="0" err="1" smtClean="0">
                <a:latin typeface="Times New Roman" pitchFamily="18" charset="0"/>
                <a:cs typeface="Times New Roman" pitchFamily="18" charset="0"/>
              </a:rPr>
              <a:t>combinazione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quattro</a:t>
            </a:r>
            <a:r>
              <a:rPr lang="en-GB" dirty="0" smtClean="0">
                <a:latin typeface="Times New Roman" pitchFamily="18" charset="0"/>
                <a:cs typeface="Times New Roman" pitchFamily="18" charset="0"/>
              </a:rPr>
              <a:t> tipi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variazione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determina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diversi</a:t>
            </a:r>
            <a:r>
              <a:rPr lang="en-GB" dirty="0" smtClean="0">
                <a:latin typeface="Times New Roman" pitchFamily="18" charset="0"/>
                <a:cs typeface="Times New Roman" pitchFamily="18" charset="0"/>
              </a:rPr>
              <a:t> tipi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Italiano</a:t>
            </a:r>
            <a:r>
              <a:rPr lang="en-GB" dirty="0" smtClean="0">
                <a:latin typeface="Times New Roman" pitchFamily="18" charset="0"/>
                <a:cs typeface="Times New Roman" pitchFamily="18" charset="0"/>
              </a:rPr>
              <a:t>. Questa </a:t>
            </a:r>
          </a:p>
          <a:p>
            <a:pPr lvl="0"/>
            <a:r>
              <a:rPr lang="en-GB" dirty="0" err="1" smtClean="0">
                <a:latin typeface="Times New Roman" pitchFamily="18" charset="0"/>
                <a:cs typeface="Times New Roman" pitchFamily="18" charset="0"/>
              </a:rPr>
              <a:t>variazione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pu</a:t>
            </a:r>
            <a:r>
              <a:rPr lang="en-GB" dirty="0" err="1" smtClean="0">
                <a:latin typeface="Times New Roman"/>
                <a:cs typeface="Times New Roman"/>
              </a:rPr>
              <a:t>ò</a:t>
            </a:r>
            <a:r>
              <a:rPr lang="en-GB" dirty="0" smtClean="0">
                <a:latin typeface="Times New Roman"/>
                <a:cs typeface="Times New Roman"/>
              </a:rPr>
              <a:t> </a:t>
            </a:r>
            <a:r>
              <a:rPr lang="en-GB" dirty="0" err="1" smtClean="0">
                <a:latin typeface="Times New Roman"/>
                <a:cs typeface="Times New Roman"/>
              </a:rPr>
              <a:t>essere</a:t>
            </a:r>
            <a:r>
              <a:rPr lang="en-GB" dirty="0" smtClean="0">
                <a:latin typeface="Times New Roman"/>
                <a:cs typeface="Times New Roman"/>
              </a:rPr>
              <a:t> </a:t>
            </a:r>
            <a:r>
              <a:rPr lang="en-GB" dirty="0" err="1" smtClean="0">
                <a:latin typeface="Times New Roman"/>
                <a:cs typeface="Times New Roman"/>
              </a:rPr>
              <a:t>misurata</a:t>
            </a:r>
            <a:r>
              <a:rPr lang="en-GB" dirty="0" smtClean="0">
                <a:latin typeface="Times New Roman"/>
                <a:cs typeface="Times New Roman"/>
              </a:rPr>
              <a:t> e </a:t>
            </a:r>
            <a:r>
              <a:rPr lang="en-GB" dirty="0" err="1" smtClean="0">
                <a:latin typeface="Times New Roman"/>
                <a:cs typeface="Times New Roman"/>
              </a:rPr>
              <a:t>rappresentata</a:t>
            </a:r>
            <a:r>
              <a:rPr lang="en-GB" dirty="0" smtClean="0">
                <a:latin typeface="Times New Roman"/>
                <a:cs typeface="Times New Roman"/>
              </a:rPr>
              <a:t> </a:t>
            </a:r>
            <a:r>
              <a:rPr lang="en-GB" dirty="0" err="1" smtClean="0">
                <a:latin typeface="Times New Roman"/>
                <a:cs typeface="Times New Roman"/>
              </a:rPr>
              <a:t>su</a:t>
            </a:r>
            <a:r>
              <a:rPr lang="en-GB" dirty="0" smtClean="0">
                <a:latin typeface="Times New Roman"/>
                <a:cs typeface="Times New Roman"/>
              </a:rPr>
              <a:t> </a:t>
            </a:r>
            <a:r>
              <a:rPr lang="en-GB" dirty="0" err="1" smtClean="0">
                <a:latin typeface="Times New Roman"/>
                <a:cs typeface="Times New Roman"/>
              </a:rPr>
              <a:t>degli</a:t>
            </a:r>
            <a:r>
              <a:rPr lang="en-GB" dirty="0" smtClean="0">
                <a:latin typeface="Times New Roman"/>
                <a:cs typeface="Times New Roman"/>
              </a:rPr>
              <a:t> </a:t>
            </a:r>
            <a:r>
              <a:rPr lang="en-GB" dirty="0" err="1" smtClean="0">
                <a:latin typeface="Times New Roman"/>
                <a:cs typeface="Times New Roman"/>
              </a:rPr>
              <a:t>assi</a:t>
            </a:r>
            <a:r>
              <a:rPr lang="en-GB" dirty="0" smtClean="0">
                <a:latin typeface="Times New Roman"/>
                <a:cs typeface="Times New Roman"/>
              </a:rPr>
              <a:t> </a:t>
            </a:r>
            <a:r>
              <a:rPr lang="en-GB" dirty="0" err="1" smtClean="0">
                <a:latin typeface="Times New Roman"/>
                <a:cs typeface="Times New Roman"/>
              </a:rPr>
              <a:t>cartesiani</a:t>
            </a:r>
            <a:r>
              <a:rPr lang="en-GB" dirty="0" smtClean="0">
                <a:latin typeface="Times New Roman"/>
                <a:cs typeface="Times New Roman"/>
              </a:rPr>
              <a:t> </a:t>
            </a: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Berruto</a:t>
            </a:r>
            <a:r>
              <a:rPr lang="en-GB" dirty="0" smtClean="0">
                <a:latin typeface="Times New Roman" pitchFamily="18" charset="0"/>
                <a:cs typeface="Times New Roman" pitchFamily="18" charset="0"/>
              </a:rPr>
              <a:t> 1993: 10-11).</a:t>
            </a:r>
            <a:endParaRPr lang="en-GB"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9"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p:cTn id="55" dur="500" fill="hold"/>
                                        <p:tgtEl>
                                          <p:spTgt spid="15"/>
                                        </p:tgtEl>
                                        <p:attrNameLst>
                                          <p:attrName>ppt_x</p:attrName>
                                        </p:attrNameLst>
                                      </p:cBhvr>
                                      <p:tavLst>
                                        <p:tav tm="0">
                                          <p:val>
                                            <p:strVal val="#ppt_x-.2"/>
                                          </p:val>
                                        </p:tav>
                                        <p:tav tm="100000">
                                          <p:val>
                                            <p:strVal val="#ppt_x"/>
                                          </p:val>
                                        </p:tav>
                                      </p:tavLst>
                                    </p:anim>
                                    <p:anim calcmode="lin" valueType="num">
                                      <p:cBhvr>
                                        <p:cTn id="56" dur="5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19"/>
                                        </p:tgtEl>
                                        <p:attrNameLst>
                                          <p:attrName>style.visibility</p:attrName>
                                        </p:attrNameLst>
                                      </p:cBhvr>
                                      <p:to>
                                        <p:strVal val="visible"/>
                                      </p:to>
                                    </p:set>
                                    <p:anim calcmode="lin" valueType="num">
                                      <p:cBhvr additive="base">
                                        <p:cTn id="66" dur="500" fill="hold"/>
                                        <p:tgtEl>
                                          <p:spTgt spid="19"/>
                                        </p:tgtEl>
                                        <p:attrNameLst>
                                          <p:attrName>ppt_x</p:attrName>
                                        </p:attrNameLst>
                                      </p:cBhvr>
                                      <p:tavLst>
                                        <p:tav tm="0">
                                          <p:val>
                                            <p:strVal val="#ppt_x"/>
                                          </p:val>
                                        </p:tav>
                                        <p:tav tm="100000">
                                          <p:val>
                                            <p:strVal val="#ppt_x"/>
                                          </p:val>
                                        </p:tav>
                                      </p:tavLst>
                                    </p:anim>
                                    <p:anim calcmode="lin" valueType="num">
                                      <p:cBhvr additive="base">
                                        <p:cTn id="6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nodeType="clickEffect">
                                  <p:stCondLst>
                                    <p:cond delay="0"/>
                                  </p:stCondLst>
                                  <p:childTnLst>
                                    <p:set>
                                      <p:cBhvr>
                                        <p:cTn id="71" dur="1" fill="hold">
                                          <p:stCondLst>
                                            <p:cond delay="0"/>
                                          </p:stCondLst>
                                        </p:cTn>
                                        <p:tgtEl>
                                          <p:spTgt spid="18"/>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20"/>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47" presetClass="entr" presetSubtype="0" fill="hold" nodeType="click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fade">
                                      <p:cBhvr>
                                        <p:cTn id="80" dur="500"/>
                                        <p:tgtEl>
                                          <p:spTgt spid="21"/>
                                        </p:tgtEl>
                                      </p:cBhvr>
                                    </p:animEffect>
                                    <p:anim calcmode="lin" valueType="num">
                                      <p:cBhvr>
                                        <p:cTn id="81" dur="500" fill="hold"/>
                                        <p:tgtEl>
                                          <p:spTgt spid="21"/>
                                        </p:tgtEl>
                                        <p:attrNameLst>
                                          <p:attrName>ppt_x</p:attrName>
                                        </p:attrNameLst>
                                      </p:cBhvr>
                                      <p:tavLst>
                                        <p:tav tm="0">
                                          <p:val>
                                            <p:strVal val="#ppt_x"/>
                                          </p:val>
                                        </p:tav>
                                        <p:tav tm="100000">
                                          <p:val>
                                            <p:strVal val="#ppt_x"/>
                                          </p:val>
                                        </p:tav>
                                      </p:tavLst>
                                    </p:anim>
                                    <p:anim calcmode="lin" valueType="num">
                                      <p:cBhvr>
                                        <p:cTn id="82" dur="5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P spid="11" grpId="0"/>
      <p:bldP spid="12" grpId="0"/>
      <p:bldP spid="13" grpId="0"/>
      <p:bldP spid="14" grpId="0"/>
      <p:bldP spid="15" grpId="0" animBg="1"/>
      <p:bldP spid="16" grpId="0"/>
      <p:bldP spid="19"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251520" y="260648"/>
            <a:ext cx="8640960" cy="6336704"/>
          </a:xfrm>
        </p:spPr>
        <p:txBody>
          <a:bodyPr>
            <a:normAutofit/>
          </a:bodyPr>
          <a:lstStyle/>
          <a:p>
            <a:pPr>
              <a:buNone/>
            </a:pPr>
            <a:r>
              <a:rPr lang="en-GB" sz="1800" dirty="0" smtClean="0">
                <a:latin typeface="Times New Roman" pitchFamily="18" charset="0"/>
                <a:cs typeface="Times New Roman" pitchFamily="18" charset="0"/>
              </a:rPr>
              <a:t>La </a:t>
            </a:r>
            <a:r>
              <a:rPr lang="en-GB" sz="1800" dirty="0" err="1" smtClean="0">
                <a:latin typeface="Times New Roman" pitchFamily="18" charset="0"/>
                <a:cs typeface="Times New Roman" pitchFamily="18" charset="0"/>
              </a:rPr>
              <a:t>dimensione</a:t>
            </a:r>
            <a:r>
              <a:rPr lang="en-GB" sz="1800" dirty="0" smtClean="0">
                <a:latin typeface="Times New Roman" pitchFamily="18" charset="0"/>
                <a:cs typeface="Times New Roman" pitchFamily="18" charset="0"/>
              </a:rPr>
              <a:t> </a:t>
            </a:r>
            <a:r>
              <a:rPr lang="en-GB" sz="1800" dirty="0" err="1" smtClean="0">
                <a:latin typeface="Times New Roman" pitchFamily="18" charset="0"/>
                <a:cs typeface="Times New Roman" pitchFamily="18" charset="0"/>
              </a:rPr>
              <a:t>della</a:t>
            </a:r>
            <a:r>
              <a:rPr lang="en-GB" sz="1800" dirty="0" smtClean="0">
                <a:latin typeface="Times New Roman" pitchFamily="18" charset="0"/>
                <a:cs typeface="Times New Roman" pitchFamily="18" charset="0"/>
              </a:rPr>
              <a:t> </a:t>
            </a:r>
            <a:r>
              <a:rPr lang="en-GB" sz="1800" dirty="0" err="1" smtClean="0">
                <a:latin typeface="Times New Roman" pitchFamily="18" charset="0"/>
                <a:cs typeface="Times New Roman" pitchFamily="18" charset="0"/>
              </a:rPr>
              <a:t>variazione</a:t>
            </a:r>
            <a:r>
              <a:rPr lang="en-GB" sz="1800" dirty="0" smtClean="0">
                <a:latin typeface="Times New Roman" pitchFamily="18" charset="0"/>
                <a:cs typeface="Times New Roman" pitchFamily="18" charset="0"/>
              </a:rPr>
              <a:t>:</a:t>
            </a: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smtClean="0">
              <a:latin typeface="Times New Roman" pitchFamily="18" charset="0"/>
              <a:cs typeface="Times New Roman" pitchFamily="18" charset="0"/>
            </a:endParaRPr>
          </a:p>
          <a:p>
            <a:pPr>
              <a:buNone/>
            </a:pPr>
            <a:endParaRPr lang="en-GB" sz="1800" dirty="0">
              <a:latin typeface="Times New Roman" pitchFamily="18" charset="0"/>
              <a:cs typeface="Times New Roman" pitchFamily="18" charset="0"/>
            </a:endParaRPr>
          </a:p>
        </p:txBody>
      </p:sp>
      <p:pic>
        <p:nvPicPr>
          <p:cNvPr id="1026" name="Picture 2" descr="C:\Users\mfixefc2\Desktop\028_Varieta_1.jpg"/>
          <p:cNvPicPr>
            <a:picLocks noChangeAspect="1" noChangeArrowheads="1"/>
          </p:cNvPicPr>
          <p:nvPr/>
        </p:nvPicPr>
        <p:blipFill>
          <a:blip r:embed="rId2" cstate="print"/>
          <a:srcRect/>
          <a:stretch>
            <a:fillRect/>
          </a:stretch>
        </p:blipFill>
        <p:spPr bwMode="auto">
          <a:xfrm>
            <a:off x="1187624" y="1124744"/>
            <a:ext cx="6121400" cy="4279900"/>
          </a:xfrm>
          <a:prstGeom prst="rect">
            <a:avLst/>
          </a:prstGeom>
          <a:noFill/>
        </p:spPr>
      </p:pic>
      <p:sp>
        <p:nvSpPr>
          <p:cNvPr id="5" name="TextBox 4"/>
          <p:cNvSpPr txBox="1"/>
          <p:nvPr/>
        </p:nvSpPr>
        <p:spPr>
          <a:xfrm>
            <a:off x="1331640" y="2204864"/>
            <a:ext cx="2669129" cy="369332"/>
          </a:xfrm>
          <a:prstGeom prst="rect">
            <a:avLst/>
          </a:prstGeom>
          <a:noFill/>
        </p:spPr>
        <p:txBody>
          <a:bodyPr wrap="none" rtlCol="0">
            <a:spAutoFit/>
          </a:bodyPr>
          <a:lstStyle/>
          <a:p>
            <a:r>
              <a:rPr lang="en-GB" b="1" cap="small" dirty="0" err="1" smtClean="0">
                <a:solidFill>
                  <a:srgbClr val="FF0000"/>
                </a:solidFill>
                <a:latin typeface="Times New Roman" pitchFamily="18" charset="0"/>
                <a:cs typeface="Times New Roman" pitchFamily="18" charset="0"/>
              </a:rPr>
              <a:t>Italiano</a:t>
            </a:r>
            <a:r>
              <a:rPr lang="en-GB" b="1" cap="small" dirty="0" smtClean="0">
                <a:solidFill>
                  <a:srgbClr val="FF0000"/>
                </a:solidFill>
                <a:latin typeface="Times New Roman" pitchFamily="18" charset="0"/>
                <a:cs typeface="Times New Roman" pitchFamily="18" charset="0"/>
              </a:rPr>
              <a:t> neo-standard</a:t>
            </a:r>
            <a:endParaRPr lang="en-GB" dirty="0">
              <a:solidFill>
                <a:srgbClr val="FF0000"/>
              </a:solidFill>
              <a:latin typeface="Times New Roman" pitchFamily="18" charset="0"/>
              <a:cs typeface="Times New Roman" pitchFamily="18" charset="0"/>
            </a:endParaRPr>
          </a:p>
        </p:txBody>
      </p:sp>
      <p:sp>
        <p:nvSpPr>
          <p:cNvPr id="6" name="TextBox 5"/>
          <p:cNvSpPr txBox="1"/>
          <p:nvPr/>
        </p:nvSpPr>
        <p:spPr>
          <a:xfrm>
            <a:off x="251520" y="1556792"/>
            <a:ext cx="2326086" cy="369332"/>
          </a:xfrm>
          <a:prstGeom prst="rect">
            <a:avLst/>
          </a:prstGeom>
          <a:noFill/>
        </p:spPr>
        <p:txBody>
          <a:bodyPr wrap="none" rtlCol="0">
            <a:spAutoFit/>
          </a:bodyPr>
          <a:lstStyle/>
          <a:p>
            <a:r>
              <a:rPr lang="en-GB" b="1" cap="small" dirty="0" err="1" smtClean="0">
                <a:solidFill>
                  <a:srgbClr val="FF0000"/>
                </a:solidFill>
                <a:latin typeface="Times New Roman" pitchFamily="18" charset="0"/>
                <a:cs typeface="Times New Roman" pitchFamily="18" charset="0"/>
              </a:rPr>
              <a:t>Italiano</a:t>
            </a:r>
            <a:r>
              <a:rPr lang="en-GB" b="1" cap="small" dirty="0" smtClean="0">
                <a:solidFill>
                  <a:srgbClr val="FF0000"/>
                </a:solidFill>
                <a:latin typeface="Times New Roman" pitchFamily="18" charset="0"/>
                <a:cs typeface="Times New Roman" pitchFamily="18" charset="0"/>
              </a:rPr>
              <a:t> standard </a:t>
            </a:r>
            <a:endParaRPr lang="en-GB" dirty="0" smtClean="0">
              <a:solidFill>
                <a:srgbClr val="FF0000"/>
              </a:solidFill>
              <a:latin typeface="Times New Roman" pitchFamily="18" charset="0"/>
              <a:cs typeface="Times New Roman" pitchFamily="18" charset="0"/>
            </a:endParaRPr>
          </a:p>
        </p:txBody>
      </p:sp>
      <p:sp>
        <p:nvSpPr>
          <p:cNvPr id="7" name="TextBox 6"/>
          <p:cNvSpPr txBox="1"/>
          <p:nvPr/>
        </p:nvSpPr>
        <p:spPr>
          <a:xfrm>
            <a:off x="2915816" y="2852936"/>
            <a:ext cx="2445606" cy="369332"/>
          </a:xfrm>
          <a:prstGeom prst="rect">
            <a:avLst/>
          </a:prstGeom>
          <a:noFill/>
        </p:spPr>
        <p:txBody>
          <a:bodyPr wrap="none" rtlCol="0">
            <a:spAutoFit/>
          </a:bodyPr>
          <a:lstStyle/>
          <a:p>
            <a:r>
              <a:rPr lang="en-GB" b="1" cap="small" dirty="0" err="1" smtClean="0">
                <a:solidFill>
                  <a:srgbClr val="FF0000"/>
                </a:solidFill>
                <a:latin typeface="Times New Roman" pitchFamily="18" charset="0"/>
                <a:cs typeface="Times New Roman" pitchFamily="18" charset="0"/>
              </a:rPr>
              <a:t>Italiano</a:t>
            </a:r>
            <a:r>
              <a:rPr lang="en-GB" b="1" cap="small" dirty="0" smtClean="0">
                <a:solidFill>
                  <a:srgbClr val="FF0000"/>
                </a:solidFill>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regionale</a:t>
            </a:r>
            <a:r>
              <a:rPr lang="en-GB" b="1" cap="small" dirty="0" smtClean="0">
                <a:solidFill>
                  <a:srgbClr val="FF0000"/>
                </a:solidFill>
                <a:latin typeface="Times New Roman" pitchFamily="18" charset="0"/>
                <a:cs typeface="Times New Roman" pitchFamily="18" charset="0"/>
              </a:rPr>
              <a:t> </a:t>
            </a:r>
            <a:endParaRPr lang="en-GB" dirty="0">
              <a:solidFill>
                <a:srgbClr val="FF0000"/>
              </a:solidFill>
              <a:latin typeface="Times New Roman" pitchFamily="18" charset="0"/>
              <a:cs typeface="Times New Roman" pitchFamily="18" charset="0"/>
            </a:endParaRPr>
          </a:p>
        </p:txBody>
      </p:sp>
      <p:sp>
        <p:nvSpPr>
          <p:cNvPr id="8" name="TextBox 7"/>
          <p:cNvSpPr txBox="1"/>
          <p:nvPr/>
        </p:nvSpPr>
        <p:spPr>
          <a:xfrm>
            <a:off x="5652120" y="4077072"/>
            <a:ext cx="2341410" cy="369332"/>
          </a:xfrm>
          <a:prstGeom prst="rect">
            <a:avLst/>
          </a:prstGeom>
          <a:noFill/>
        </p:spPr>
        <p:txBody>
          <a:bodyPr wrap="none" rtlCol="0">
            <a:spAutoFit/>
          </a:bodyPr>
          <a:lstStyle/>
          <a:p>
            <a:r>
              <a:rPr lang="en-GB" b="1" cap="small" dirty="0" err="1" smtClean="0">
                <a:solidFill>
                  <a:srgbClr val="FF0000"/>
                </a:solidFill>
                <a:latin typeface="Times New Roman" pitchFamily="18" charset="0"/>
                <a:cs typeface="Times New Roman" pitchFamily="18" charset="0"/>
              </a:rPr>
              <a:t>Italiano</a:t>
            </a:r>
            <a:r>
              <a:rPr lang="en-GB" b="1" cap="small" dirty="0" smtClean="0">
                <a:solidFill>
                  <a:srgbClr val="FF0000"/>
                </a:solidFill>
                <a:latin typeface="Times New Roman" pitchFamily="18" charset="0"/>
                <a:cs typeface="Times New Roman" pitchFamily="18" charset="0"/>
              </a:rPr>
              <a:t> </a:t>
            </a:r>
            <a:r>
              <a:rPr lang="en-GB" b="1" cap="small" dirty="0" err="1" smtClean="0">
                <a:solidFill>
                  <a:srgbClr val="FF0000"/>
                </a:solidFill>
                <a:latin typeface="Times New Roman" pitchFamily="18" charset="0"/>
                <a:cs typeface="Times New Roman" pitchFamily="18" charset="0"/>
              </a:rPr>
              <a:t>popolare</a:t>
            </a:r>
            <a:r>
              <a:rPr lang="en-GB" b="1" cap="small" dirty="0" smtClean="0">
                <a:solidFill>
                  <a:srgbClr val="FF0000"/>
                </a:solidFill>
                <a:latin typeface="Times New Roman" pitchFamily="18" charset="0"/>
                <a:cs typeface="Times New Roman" pitchFamily="18" charset="0"/>
              </a:rPr>
              <a:t> </a:t>
            </a:r>
            <a:endParaRPr lang="en-GB" dirty="0">
              <a:solidFill>
                <a:srgbClr val="FF0000"/>
              </a:solidFill>
              <a:latin typeface="Times New Roman" pitchFamily="18" charset="0"/>
              <a:cs typeface="Times New Roman" pitchFamily="18" charset="0"/>
            </a:endParaRPr>
          </a:p>
        </p:txBody>
      </p:sp>
      <p:sp>
        <p:nvSpPr>
          <p:cNvPr id="9" name="TextBox 8"/>
          <p:cNvSpPr txBox="1"/>
          <p:nvPr/>
        </p:nvSpPr>
        <p:spPr>
          <a:xfrm>
            <a:off x="5652120" y="908720"/>
            <a:ext cx="3172663" cy="1200329"/>
          </a:xfrm>
          <a:prstGeom prst="rect">
            <a:avLst/>
          </a:prstGeom>
          <a:noFill/>
          <a:ln>
            <a:solidFill>
              <a:srgbClr val="FF0000"/>
            </a:solidFill>
          </a:ln>
        </p:spPr>
        <p:txBody>
          <a:bodyPr wrap="none" rtlCol="0">
            <a:spAutoFit/>
          </a:bodyPr>
          <a:lstStyle/>
          <a:p>
            <a:r>
              <a:rPr lang="en-GB" b="1" cap="small" dirty="0" err="1" smtClean="0">
                <a:latin typeface="Times New Roman" pitchFamily="18" charset="0"/>
                <a:cs typeface="Times New Roman" pitchFamily="18" charset="0"/>
              </a:rPr>
              <a:t>Variabili</a:t>
            </a:r>
            <a:r>
              <a:rPr lang="en-GB" dirty="0" smtClean="0">
                <a:latin typeface="Times New Roman" pitchFamily="18" charset="0"/>
                <a:cs typeface="Times New Roman" pitchFamily="18" charset="0"/>
              </a:rPr>
              <a:t>:</a:t>
            </a:r>
          </a:p>
          <a:p>
            <a:r>
              <a:rPr lang="en-GB" b="1" dirty="0" err="1" smtClean="0">
                <a:solidFill>
                  <a:srgbClr val="0000CC"/>
                </a:solidFill>
                <a:latin typeface="Times New Roman" pitchFamily="18" charset="0"/>
                <a:cs typeface="Times New Roman" pitchFamily="18" charset="0"/>
              </a:rPr>
              <a:t>Linguistiche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della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grammatica</a:t>
            </a:r>
            <a:endParaRPr lang="en-GB" dirty="0" smtClean="0">
              <a:latin typeface="Times New Roman" pitchFamily="18" charset="0"/>
              <a:cs typeface="Times New Roman" pitchFamily="18" charset="0"/>
            </a:endParaRPr>
          </a:p>
          <a:p>
            <a:r>
              <a:rPr lang="en-GB" b="1" dirty="0" smtClean="0">
                <a:solidFill>
                  <a:srgbClr val="0000CC"/>
                </a:solidFill>
                <a:latin typeface="Times New Roman" pitchFamily="18" charset="0"/>
                <a:cs typeface="Times New Roman" pitchFamily="18" charset="0"/>
              </a:rPr>
              <a:t>Extra-</a:t>
            </a:r>
            <a:r>
              <a:rPr lang="en-GB" b="1" dirty="0" err="1" smtClean="0">
                <a:solidFill>
                  <a:srgbClr val="0000CC"/>
                </a:solidFill>
                <a:latin typeface="Times New Roman" pitchFamily="18" charset="0"/>
                <a:cs typeface="Times New Roman" pitchFamily="18" charset="0"/>
              </a:rPr>
              <a:t>linguistiche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et</a:t>
            </a:r>
            <a:r>
              <a:rPr lang="en-GB" dirty="0" err="1" smtClean="0">
                <a:latin typeface="Times New Roman"/>
                <a:cs typeface="Times New Roman"/>
              </a:rPr>
              <a:t>à</a:t>
            </a:r>
            <a:r>
              <a:rPr lang="en-GB" dirty="0" smtClean="0">
                <a:latin typeface="Times New Roman"/>
                <a:cs typeface="Times New Roman"/>
              </a:rPr>
              <a:t>, </a:t>
            </a:r>
            <a:r>
              <a:rPr lang="en-GB" dirty="0" err="1" smtClean="0">
                <a:latin typeface="Times New Roman"/>
                <a:cs typeface="Times New Roman"/>
              </a:rPr>
              <a:t>gruppo</a:t>
            </a:r>
            <a:r>
              <a:rPr lang="en-GB" dirty="0" smtClean="0">
                <a:latin typeface="Times New Roman"/>
                <a:cs typeface="Times New Roman"/>
              </a:rPr>
              <a:t> </a:t>
            </a:r>
          </a:p>
          <a:p>
            <a:r>
              <a:rPr lang="en-GB" dirty="0" smtClean="0">
                <a:latin typeface="Times New Roman"/>
                <a:cs typeface="Times New Roman"/>
              </a:rPr>
              <a:t>           </a:t>
            </a:r>
            <a:r>
              <a:rPr lang="en-GB" dirty="0" err="1" smtClean="0">
                <a:latin typeface="Times New Roman"/>
                <a:cs typeface="Times New Roman"/>
              </a:rPr>
              <a:t>sociale</a:t>
            </a:r>
            <a:r>
              <a:rPr lang="en-GB" dirty="0" smtClean="0">
                <a:latin typeface="Times New Roman"/>
                <a:cs typeface="Times New Roman"/>
              </a:rPr>
              <a:t>, </a:t>
            </a:r>
            <a:r>
              <a:rPr lang="en-GB" dirty="0" err="1" smtClean="0">
                <a:latin typeface="Times New Roman"/>
                <a:cs typeface="Times New Roman"/>
              </a:rPr>
              <a:t>contesto</a:t>
            </a:r>
            <a:r>
              <a:rPr lang="en-GB" dirty="0" smtClean="0">
                <a:latin typeface="Times New Roman"/>
                <a:cs typeface="Times New Roman"/>
              </a:rPr>
              <a:t>, </a:t>
            </a:r>
            <a:r>
              <a:rPr lang="en-GB" dirty="0" err="1" smtClean="0">
                <a:latin typeface="Times New Roman"/>
                <a:cs typeface="Times New Roman"/>
              </a:rPr>
              <a:t>ecc</a:t>
            </a:r>
            <a:r>
              <a:rPr lang="en-GB" dirty="0" smtClean="0">
                <a:latin typeface="Times New Roman"/>
                <a:cs typeface="Times New Roman"/>
              </a:rPr>
              <a:t>...</a:t>
            </a:r>
            <a:endParaRPr lang="en-GB" dirty="0">
              <a:latin typeface="Times New Roman" pitchFamily="18" charset="0"/>
              <a:cs typeface="Times New Roman" pitchFamily="18" charset="0"/>
            </a:endParaRPr>
          </a:p>
        </p:txBody>
      </p:sp>
      <p:sp>
        <p:nvSpPr>
          <p:cNvPr id="10" name="Quad Arrow 9"/>
          <p:cNvSpPr/>
          <p:nvPr/>
        </p:nvSpPr>
        <p:spPr>
          <a:xfrm>
            <a:off x="683568" y="3789040"/>
            <a:ext cx="1872208" cy="2088232"/>
          </a:xfrm>
          <a:prstGeom prst="quadArrow">
            <a:avLst>
              <a:gd name="adj1" fmla="val 17678"/>
              <a:gd name="adj2" fmla="val 22500"/>
              <a:gd name="adj3" fmla="val 22500"/>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cap="small" dirty="0" err="1" smtClean="0">
                <a:solidFill>
                  <a:schemeClr val="tx1"/>
                </a:solidFill>
                <a:latin typeface="Times New Roman" pitchFamily="18" charset="0"/>
                <a:cs typeface="Times New Roman" pitchFamily="18" charset="0"/>
              </a:rPr>
              <a:t>diamesia</a:t>
            </a:r>
            <a:endParaRPr lang="en-GB" sz="1600" b="1" cap="small"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7" presetClass="entr" presetSubtype="1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p:cTn id="35" dur="500" fill="hold"/>
                                        <p:tgtEl>
                                          <p:spTgt spid="10"/>
                                        </p:tgtEl>
                                        <p:attrNameLst>
                                          <p:attrName>ppt_w</p:attrName>
                                        </p:attrNameLst>
                                      </p:cBhvr>
                                      <p:tavLst>
                                        <p:tav tm="0">
                                          <p:val>
                                            <p:fltVal val="0"/>
                                          </p:val>
                                        </p:tav>
                                        <p:tav tm="100000">
                                          <p:val>
                                            <p:strVal val="#ppt_w"/>
                                          </p:val>
                                        </p:tav>
                                      </p:tavLst>
                                    </p:anim>
                                    <p:anim calcmode="lin" valueType="num">
                                      <p:cBhvr>
                                        <p:cTn id="36"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GB" dirty="0"/>
          </a:p>
        </p:txBody>
      </p:sp>
      <p:sp>
        <p:nvSpPr>
          <p:cNvPr id="3" name="Content Placeholder 2"/>
          <p:cNvSpPr>
            <a:spLocks noGrp="1"/>
          </p:cNvSpPr>
          <p:nvPr>
            <p:ph idx="1"/>
          </p:nvPr>
        </p:nvSpPr>
        <p:spPr>
          <a:xfrm>
            <a:off x="179512" y="260648"/>
            <a:ext cx="8712968" cy="45719"/>
          </a:xfrm>
        </p:spPr>
        <p:txBody>
          <a:bodyPr>
            <a:normAutofit fontScale="25000" lnSpcReduction="20000"/>
          </a:bodyPr>
          <a:lstStyle/>
          <a:p>
            <a:pPr>
              <a:buNone/>
            </a:pPr>
            <a:endParaRPr lang="en-GB" sz="1800" dirty="0">
              <a:latin typeface="Times New Roman" pitchFamily="18" charset="0"/>
              <a:cs typeface="Times New Roman" pitchFamily="18" charset="0"/>
            </a:endParaRPr>
          </a:p>
        </p:txBody>
      </p:sp>
      <p:sp>
        <p:nvSpPr>
          <p:cNvPr id="5" name="TextBox 4"/>
          <p:cNvSpPr txBox="1"/>
          <p:nvPr/>
        </p:nvSpPr>
        <p:spPr>
          <a:xfrm>
            <a:off x="179512" y="260648"/>
            <a:ext cx="8808822" cy="646331"/>
          </a:xfrm>
          <a:prstGeom prst="rect">
            <a:avLst/>
          </a:prstGeom>
          <a:noFill/>
        </p:spPr>
        <p:txBody>
          <a:bodyPr wrap="none" rtlCol="0">
            <a:spAutoFit/>
          </a:bodyPr>
          <a:lstStyle/>
          <a:p>
            <a:r>
              <a:rPr lang="en-GB" dirty="0" smtClean="0">
                <a:latin typeface="Times New Roman" pitchFamily="18" charset="0"/>
                <a:cs typeface="Times New Roman" pitchFamily="18" charset="0"/>
              </a:rPr>
              <a:t>La </a:t>
            </a:r>
            <a:r>
              <a:rPr lang="en-GB" dirty="0" err="1" smtClean="0">
                <a:latin typeface="Times New Roman" pitchFamily="18" charset="0"/>
                <a:cs typeface="Times New Roman" pitchFamily="18" charset="0"/>
              </a:rPr>
              <a:t>relazione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tra</a:t>
            </a:r>
            <a:r>
              <a:rPr lang="en-GB" dirty="0" smtClean="0">
                <a:latin typeface="Times New Roman" pitchFamily="18" charset="0"/>
                <a:cs typeface="Times New Roman" pitchFamily="18" charset="0"/>
              </a:rPr>
              <a:t> le </a:t>
            </a:r>
            <a:r>
              <a:rPr lang="en-GB" dirty="0" err="1" smtClean="0">
                <a:latin typeface="Times New Roman" pitchFamily="18" charset="0"/>
                <a:cs typeface="Times New Roman" pitchFamily="18" charset="0"/>
              </a:rPr>
              <a:t>dimensioni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della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variazione</a:t>
            </a:r>
            <a:r>
              <a:rPr lang="en-GB" dirty="0" smtClean="0">
                <a:latin typeface="Times New Roman" pitchFamily="18" charset="0"/>
                <a:cs typeface="Times New Roman" pitchFamily="18" charset="0"/>
              </a:rPr>
              <a:t> non </a:t>
            </a:r>
            <a:r>
              <a:rPr lang="en-GB" dirty="0" smtClean="0">
                <a:latin typeface="Times New Roman"/>
                <a:cs typeface="Times New Roman"/>
              </a:rPr>
              <a:t>è </a:t>
            </a:r>
            <a:r>
              <a:rPr lang="en-GB" dirty="0" err="1" smtClean="0">
                <a:latin typeface="Times New Roman"/>
                <a:cs typeface="Times New Roman"/>
              </a:rPr>
              <a:t>fissa</a:t>
            </a:r>
            <a:r>
              <a:rPr lang="en-GB" dirty="0" smtClean="0">
                <a:latin typeface="Times New Roman"/>
                <a:cs typeface="Times New Roman"/>
              </a:rPr>
              <a:t> o </a:t>
            </a:r>
            <a:r>
              <a:rPr lang="en-GB" dirty="0" err="1" smtClean="0">
                <a:latin typeface="Times New Roman"/>
                <a:cs typeface="Times New Roman"/>
              </a:rPr>
              <a:t>gerarchica</a:t>
            </a:r>
            <a:r>
              <a:rPr lang="en-GB" dirty="0" smtClean="0">
                <a:latin typeface="Times New Roman"/>
                <a:cs typeface="Times New Roman"/>
              </a:rPr>
              <a:t>, ma </a:t>
            </a:r>
            <a:r>
              <a:rPr lang="en-GB" dirty="0" err="1" smtClean="0">
                <a:latin typeface="Times New Roman"/>
                <a:cs typeface="Times New Roman"/>
              </a:rPr>
              <a:t>allo</a:t>
            </a:r>
            <a:r>
              <a:rPr lang="en-GB" dirty="0" smtClean="0">
                <a:latin typeface="Times New Roman"/>
                <a:cs typeface="Times New Roman"/>
              </a:rPr>
              <a:t> </a:t>
            </a:r>
            <a:r>
              <a:rPr lang="en-GB" dirty="0" err="1" smtClean="0">
                <a:latin typeface="Times New Roman"/>
                <a:cs typeface="Times New Roman"/>
              </a:rPr>
              <a:t>stesso</a:t>
            </a:r>
            <a:r>
              <a:rPr lang="en-GB" dirty="0" smtClean="0">
                <a:latin typeface="Times New Roman"/>
                <a:cs typeface="Times New Roman"/>
              </a:rPr>
              <a:t> tempo </a:t>
            </a:r>
          </a:p>
          <a:p>
            <a:r>
              <a:rPr lang="en-GB" dirty="0" smtClean="0">
                <a:latin typeface="Times New Roman"/>
                <a:cs typeface="Times New Roman"/>
              </a:rPr>
              <a:t>non è </a:t>
            </a:r>
            <a:r>
              <a:rPr lang="en-GB" dirty="0" err="1" smtClean="0">
                <a:latin typeface="Times New Roman"/>
                <a:cs typeface="Times New Roman"/>
              </a:rPr>
              <a:t>arbitraria</a:t>
            </a:r>
            <a:r>
              <a:rPr lang="en-GB" dirty="0" smtClean="0">
                <a:latin typeface="Times New Roman"/>
                <a:cs typeface="Times New Roman"/>
              </a:rPr>
              <a:t>.</a:t>
            </a:r>
            <a:endParaRPr lang="en-GB" dirty="0">
              <a:latin typeface="Times New Roman" pitchFamily="18" charset="0"/>
              <a:cs typeface="Times New Roman" pitchFamily="18" charset="0"/>
            </a:endParaRPr>
          </a:p>
        </p:txBody>
      </p:sp>
      <p:sp>
        <p:nvSpPr>
          <p:cNvPr id="6" name="TextBox 5"/>
          <p:cNvSpPr txBox="1"/>
          <p:nvPr/>
        </p:nvSpPr>
        <p:spPr>
          <a:xfrm>
            <a:off x="2051720" y="1196752"/>
            <a:ext cx="1090940" cy="369332"/>
          </a:xfrm>
          <a:prstGeom prst="rect">
            <a:avLst/>
          </a:prstGeom>
          <a:noFill/>
          <a:ln>
            <a:solidFill>
              <a:srgbClr val="0000FF"/>
            </a:solidFill>
          </a:ln>
        </p:spPr>
        <p:txBody>
          <a:bodyPr wrap="none" rtlCol="0">
            <a:spAutoFit/>
          </a:bodyPr>
          <a:lstStyle/>
          <a:p>
            <a:r>
              <a:rPr lang="en-GB" b="1" cap="small" dirty="0" err="1" smtClean="0">
                <a:solidFill>
                  <a:srgbClr val="FF0000"/>
                </a:solidFill>
                <a:latin typeface="Times New Roman" pitchFamily="18" charset="0"/>
                <a:cs typeface="Times New Roman" pitchFamily="18" charset="0"/>
              </a:rPr>
              <a:t>diatopia</a:t>
            </a:r>
            <a:endParaRPr lang="en-GB" b="1" cap="small" dirty="0">
              <a:solidFill>
                <a:srgbClr val="FF0000"/>
              </a:solidFill>
              <a:latin typeface="Times New Roman" pitchFamily="18" charset="0"/>
              <a:cs typeface="Times New Roman" pitchFamily="18" charset="0"/>
            </a:endParaRPr>
          </a:p>
        </p:txBody>
      </p:sp>
      <p:sp>
        <p:nvSpPr>
          <p:cNvPr id="7" name="TextBox 6"/>
          <p:cNvSpPr txBox="1"/>
          <p:nvPr/>
        </p:nvSpPr>
        <p:spPr>
          <a:xfrm>
            <a:off x="3347864" y="1196752"/>
            <a:ext cx="1322798" cy="369332"/>
          </a:xfrm>
          <a:prstGeom prst="rect">
            <a:avLst/>
          </a:prstGeom>
          <a:noFill/>
          <a:ln>
            <a:solidFill>
              <a:srgbClr val="0000FF"/>
            </a:solidFill>
          </a:ln>
        </p:spPr>
        <p:txBody>
          <a:bodyPr wrap="none" rtlCol="0">
            <a:spAutoFit/>
          </a:bodyPr>
          <a:lstStyle/>
          <a:p>
            <a:r>
              <a:rPr lang="en-GB" b="1" cap="small" dirty="0" err="1" smtClean="0">
                <a:solidFill>
                  <a:srgbClr val="FF0000"/>
                </a:solidFill>
                <a:latin typeface="Times New Roman" pitchFamily="18" charset="0"/>
                <a:cs typeface="Times New Roman" pitchFamily="18" charset="0"/>
              </a:rPr>
              <a:t>diastrasia</a:t>
            </a:r>
            <a:endParaRPr lang="en-GB" b="1" cap="small" dirty="0">
              <a:solidFill>
                <a:srgbClr val="FF0000"/>
              </a:solidFill>
              <a:latin typeface="Times New Roman" pitchFamily="18" charset="0"/>
              <a:cs typeface="Times New Roman" pitchFamily="18" charset="0"/>
            </a:endParaRPr>
          </a:p>
        </p:txBody>
      </p:sp>
      <p:sp>
        <p:nvSpPr>
          <p:cNvPr id="8" name="TextBox 7"/>
          <p:cNvSpPr txBox="1"/>
          <p:nvPr/>
        </p:nvSpPr>
        <p:spPr>
          <a:xfrm>
            <a:off x="4860032" y="1196752"/>
            <a:ext cx="1062214" cy="369332"/>
          </a:xfrm>
          <a:prstGeom prst="rect">
            <a:avLst/>
          </a:prstGeom>
          <a:noFill/>
          <a:ln>
            <a:solidFill>
              <a:srgbClr val="0000FF"/>
            </a:solidFill>
          </a:ln>
        </p:spPr>
        <p:txBody>
          <a:bodyPr wrap="none" rtlCol="0">
            <a:spAutoFit/>
          </a:bodyPr>
          <a:lstStyle/>
          <a:p>
            <a:r>
              <a:rPr lang="en-GB" b="1" cap="small" dirty="0" err="1" smtClean="0">
                <a:solidFill>
                  <a:srgbClr val="FF0000"/>
                </a:solidFill>
                <a:latin typeface="Times New Roman" pitchFamily="18" charset="0"/>
                <a:cs typeface="Times New Roman" pitchFamily="18" charset="0"/>
              </a:rPr>
              <a:t>diafasia</a:t>
            </a:r>
            <a:endParaRPr lang="en-GB" b="1" cap="small" dirty="0">
              <a:solidFill>
                <a:srgbClr val="FF0000"/>
              </a:solidFill>
              <a:latin typeface="Times New Roman" pitchFamily="18" charset="0"/>
              <a:cs typeface="Times New Roman" pitchFamily="18" charset="0"/>
            </a:endParaRPr>
          </a:p>
        </p:txBody>
      </p:sp>
      <p:sp>
        <p:nvSpPr>
          <p:cNvPr id="9" name="TextBox 8"/>
          <p:cNvSpPr txBox="1"/>
          <p:nvPr/>
        </p:nvSpPr>
        <p:spPr>
          <a:xfrm>
            <a:off x="6156176" y="1196752"/>
            <a:ext cx="1128835" cy="369332"/>
          </a:xfrm>
          <a:prstGeom prst="rect">
            <a:avLst/>
          </a:prstGeom>
          <a:noFill/>
          <a:ln>
            <a:solidFill>
              <a:srgbClr val="0000FF"/>
            </a:solidFill>
          </a:ln>
        </p:spPr>
        <p:txBody>
          <a:bodyPr wrap="none" rtlCol="0">
            <a:spAutoFit/>
          </a:bodyPr>
          <a:lstStyle/>
          <a:p>
            <a:r>
              <a:rPr lang="en-GB" b="1" cap="small" dirty="0" err="1" smtClean="0">
                <a:solidFill>
                  <a:srgbClr val="FF0000"/>
                </a:solidFill>
                <a:latin typeface="Times New Roman" pitchFamily="18" charset="0"/>
                <a:cs typeface="Times New Roman" pitchFamily="18" charset="0"/>
              </a:rPr>
              <a:t>diamesia</a:t>
            </a:r>
            <a:endParaRPr lang="en-GB" b="1" cap="small" dirty="0">
              <a:solidFill>
                <a:srgbClr val="FF0000"/>
              </a:solidFill>
              <a:latin typeface="Times New Roman" pitchFamily="18" charset="0"/>
              <a:cs typeface="Times New Roman" pitchFamily="18" charset="0"/>
            </a:endParaRPr>
          </a:p>
        </p:txBody>
      </p:sp>
      <p:sp>
        <p:nvSpPr>
          <p:cNvPr id="13" name="TextBox 12"/>
          <p:cNvSpPr txBox="1"/>
          <p:nvPr/>
        </p:nvSpPr>
        <p:spPr>
          <a:xfrm>
            <a:off x="251520" y="1916832"/>
            <a:ext cx="4512774" cy="923330"/>
          </a:xfrm>
          <a:prstGeom prst="rect">
            <a:avLst/>
          </a:prstGeom>
          <a:noFill/>
        </p:spPr>
        <p:txBody>
          <a:bodyPr wrap="none" rtlCol="0">
            <a:spAutoFit/>
          </a:bodyPr>
          <a:lstStyle/>
          <a:p>
            <a:r>
              <a:rPr lang="en-GB" b="1" i="1" dirty="0" smtClean="0">
                <a:latin typeface="Times New Roman" pitchFamily="18" charset="0"/>
                <a:cs typeface="Times New Roman" pitchFamily="18" charset="0"/>
              </a:rPr>
              <a:t>Continuum</a:t>
            </a:r>
            <a:r>
              <a:rPr lang="en-GB" dirty="0" smtClean="0">
                <a:latin typeface="Times New Roman" pitchFamily="18" charset="0"/>
                <a:cs typeface="Times New Roman" pitchFamily="18" charset="0"/>
              </a:rPr>
              <a:t>: </a:t>
            </a:r>
          </a:p>
          <a:p>
            <a:pPr marL="400050" indent="-400050">
              <a:buAutoNum type="romanLcParenBoth"/>
            </a:pPr>
            <a:r>
              <a:rPr lang="en-GB" dirty="0" err="1" smtClean="0">
                <a:latin typeface="Times New Roman" pitchFamily="18" charset="0"/>
                <a:cs typeface="Times New Roman" pitchFamily="18" charset="0"/>
              </a:rPr>
              <a:t>Assenza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proprie</a:t>
            </a:r>
            <a:r>
              <a:rPr lang="en-GB" dirty="0" err="1" smtClean="0">
                <a:latin typeface="Times New Roman"/>
                <a:cs typeface="Times New Roman"/>
              </a:rPr>
              <a:t>à</a:t>
            </a:r>
            <a:r>
              <a:rPr lang="en-GB" dirty="0" smtClean="0">
                <a:latin typeface="Times New Roman"/>
                <a:cs typeface="Times New Roman"/>
              </a:rPr>
              <a:t> </a:t>
            </a:r>
            <a:r>
              <a:rPr lang="en-GB" dirty="0" err="1" smtClean="0">
                <a:latin typeface="Times New Roman"/>
                <a:cs typeface="Times New Roman"/>
              </a:rPr>
              <a:t>esclusive</a:t>
            </a:r>
            <a:r>
              <a:rPr lang="en-GB" dirty="0" smtClean="0">
                <a:latin typeface="Times New Roman"/>
                <a:cs typeface="Times New Roman"/>
              </a:rPr>
              <a:t>.</a:t>
            </a:r>
            <a:endParaRPr lang="en-GB" dirty="0" smtClean="0">
              <a:latin typeface="Times New Roman" pitchFamily="18" charset="0"/>
              <a:cs typeface="Times New Roman" pitchFamily="18" charset="0"/>
            </a:endParaRPr>
          </a:p>
          <a:p>
            <a:pPr marL="400050" indent="-400050"/>
            <a:r>
              <a:rPr lang="en-GB" dirty="0" smtClean="0">
                <a:latin typeface="Times New Roman" pitchFamily="18" charset="0"/>
                <a:cs typeface="Times New Roman" pitchFamily="18" charset="0"/>
              </a:rPr>
              <a:t>(ii)  </a:t>
            </a:r>
            <a:r>
              <a:rPr lang="en-GB" dirty="0" err="1" smtClean="0">
                <a:latin typeface="Times New Roman" pitchFamily="18" charset="0"/>
                <a:cs typeface="Times New Roman" pitchFamily="18" charset="0"/>
              </a:rPr>
              <a:t>Sovrapposizione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domìni</a:t>
            </a:r>
            <a:r>
              <a:rPr lang="en-GB" dirty="0" smtClean="0">
                <a:latin typeface="Times New Roman" pitchFamily="18" charset="0"/>
                <a:cs typeface="Times New Roman" pitchFamily="18" charset="0"/>
              </a:rPr>
              <a:t> e </a:t>
            </a:r>
            <a:r>
              <a:rPr lang="en-GB" dirty="0" err="1" smtClean="0">
                <a:latin typeface="Times New Roman" pitchFamily="18" charset="0"/>
                <a:cs typeface="Times New Roman" pitchFamily="18" charset="0"/>
              </a:rPr>
              <a:t>competenze</a:t>
            </a:r>
            <a:r>
              <a:rPr lang="en-GB"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
        <p:nvSpPr>
          <p:cNvPr id="14" name="TextBox 13"/>
          <p:cNvSpPr txBox="1"/>
          <p:nvPr/>
        </p:nvSpPr>
        <p:spPr>
          <a:xfrm>
            <a:off x="251520" y="2852936"/>
            <a:ext cx="8579849" cy="646331"/>
          </a:xfrm>
          <a:prstGeom prst="rect">
            <a:avLst/>
          </a:prstGeom>
          <a:noFill/>
        </p:spPr>
        <p:txBody>
          <a:bodyPr wrap="none" rtlCol="0">
            <a:spAutoFit/>
          </a:bodyPr>
          <a:lstStyle/>
          <a:p>
            <a:r>
              <a:rPr lang="en-GB" b="1" cap="small" dirty="0" err="1" smtClean="0">
                <a:solidFill>
                  <a:srgbClr val="FF0000"/>
                </a:solidFill>
                <a:latin typeface="Times New Roman" pitchFamily="18" charset="0"/>
                <a:cs typeface="Times New Roman" pitchFamily="18" charset="0"/>
              </a:rPr>
              <a:t>Marcatezza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Possiamo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identififcare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delle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varianti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linguistiche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che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sono</a:t>
            </a:r>
            <a:r>
              <a:rPr lang="en-GB"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a:t>
            </a:r>
            <a:r>
              <a:rPr lang="en-GB" b="1" dirty="0" err="1" smtClean="0">
                <a:latin typeface="Times New Roman" pitchFamily="18" charset="0"/>
                <a:cs typeface="Times New Roman" pitchFamily="18" charset="0"/>
              </a:rPr>
              <a:t>marcate</a:t>
            </a:r>
            <a:r>
              <a:rPr lang="en-GB" b="1"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sugli</a:t>
            </a:r>
            <a:r>
              <a:rPr lang="en-GB" dirty="0" smtClean="0">
                <a:latin typeface="Times New Roman" pitchFamily="18" charset="0"/>
                <a:cs typeface="Times New Roman" pitchFamily="18" charset="0"/>
              </a:rPr>
              <a:t> </a:t>
            </a:r>
          </a:p>
          <a:p>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assi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cio</a:t>
            </a:r>
            <a:r>
              <a:rPr lang="en-GB" dirty="0" err="1" smtClean="0">
                <a:latin typeface="Times New Roman"/>
                <a:cs typeface="Times New Roman"/>
              </a:rPr>
              <a:t>è</a:t>
            </a:r>
            <a:r>
              <a:rPr lang="en-GB" dirty="0" smtClean="0">
                <a:latin typeface="Times New Roman"/>
                <a:cs typeface="Times New Roman"/>
              </a:rPr>
              <a:t> </a:t>
            </a:r>
            <a:r>
              <a:rPr lang="en-GB" dirty="0" err="1" smtClean="0">
                <a:latin typeface="Times New Roman"/>
                <a:cs typeface="Times New Roman"/>
              </a:rPr>
              <a:t>sono</a:t>
            </a:r>
            <a:r>
              <a:rPr lang="en-GB" dirty="0" smtClean="0">
                <a:latin typeface="Times New Roman"/>
                <a:cs typeface="Times New Roman"/>
              </a:rPr>
              <a:t> </a:t>
            </a:r>
            <a:r>
              <a:rPr lang="en-GB" dirty="0" err="1" smtClean="0">
                <a:latin typeface="Times New Roman"/>
                <a:cs typeface="Times New Roman"/>
              </a:rPr>
              <a:t>tipiche</a:t>
            </a:r>
            <a:r>
              <a:rPr lang="en-GB" dirty="0" smtClean="0">
                <a:latin typeface="Times New Roman"/>
                <a:cs typeface="Times New Roman"/>
              </a:rPr>
              <a:t> </a:t>
            </a:r>
            <a:r>
              <a:rPr lang="en-GB" dirty="0" err="1" smtClean="0">
                <a:latin typeface="Times New Roman"/>
                <a:cs typeface="Times New Roman"/>
              </a:rPr>
              <a:t>di</a:t>
            </a:r>
            <a:r>
              <a:rPr lang="en-GB" dirty="0" smtClean="0">
                <a:latin typeface="Times New Roman"/>
                <a:cs typeface="Times New Roman"/>
              </a:rPr>
              <a:t> un </a:t>
            </a:r>
            <a:r>
              <a:rPr lang="en-GB" dirty="0" err="1" smtClean="0">
                <a:latin typeface="Times New Roman"/>
                <a:cs typeface="Times New Roman"/>
              </a:rPr>
              <a:t>asse</a:t>
            </a:r>
            <a:r>
              <a:rPr lang="en-GB" dirty="0" smtClean="0">
                <a:latin typeface="Times New Roman"/>
                <a:cs typeface="Times New Roman"/>
              </a:rPr>
              <a:t> </a:t>
            </a:r>
            <a:r>
              <a:rPr lang="en-GB" dirty="0" err="1" smtClean="0">
                <a:latin typeface="Times New Roman"/>
                <a:cs typeface="Times New Roman"/>
              </a:rPr>
              <a:t>specifico</a:t>
            </a:r>
            <a:r>
              <a:rPr lang="en-GB" dirty="0" smtClean="0">
                <a:latin typeface="Times New Roman"/>
                <a:cs typeface="Times New Roman"/>
              </a:rPr>
              <a:t> </a:t>
            </a:r>
            <a:r>
              <a:rPr lang="en-GB" dirty="0" err="1" smtClean="0">
                <a:latin typeface="Times New Roman"/>
                <a:cs typeface="Times New Roman"/>
              </a:rPr>
              <a:t>della</a:t>
            </a:r>
            <a:r>
              <a:rPr lang="en-GB" dirty="0" smtClean="0">
                <a:latin typeface="Times New Roman"/>
                <a:cs typeface="Times New Roman"/>
              </a:rPr>
              <a:t> </a:t>
            </a:r>
            <a:r>
              <a:rPr lang="en-GB" dirty="0" err="1" smtClean="0">
                <a:latin typeface="Times New Roman"/>
                <a:cs typeface="Times New Roman"/>
              </a:rPr>
              <a:t>variazione</a:t>
            </a:r>
            <a:r>
              <a:rPr lang="en-GB" dirty="0" smtClean="0">
                <a:latin typeface="Times New Roman"/>
                <a:cs typeface="Times New Roman"/>
              </a:rPr>
              <a:t>. </a:t>
            </a:r>
            <a:endParaRPr lang="en-GB" dirty="0">
              <a:latin typeface="Times New Roman" pitchFamily="18" charset="0"/>
              <a:cs typeface="Times New Roman" pitchFamily="18" charset="0"/>
            </a:endParaRPr>
          </a:p>
        </p:txBody>
      </p:sp>
      <p:sp>
        <p:nvSpPr>
          <p:cNvPr id="15" name="TextBox 14"/>
          <p:cNvSpPr txBox="1"/>
          <p:nvPr/>
        </p:nvSpPr>
        <p:spPr>
          <a:xfrm>
            <a:off x="4788024" y="3645024"/>
            <a:ext cx="1236236" cy="923330"/>
          </a:xfrm>
          <a:prstGeom prst="rect">
            <a:avLst/>
          </a:prstGeom>
          <a:noFill/>
        </p:spPr>
        <p:txBody>
          <a:bodyPr wrap="none" rtlCol="0">
            <a:spAutoFit/>
          </a:bodyPr>
          <a:lstStyle/>
          <a:p>
            <a:r>
              <a:rPr lang="en-GB" i="1" dirty="0" err="1" smtClean="0">
                <a:latin typeface="Times New Roman" pitchFamily="18" charset="0"/>
                <a:cs typeface="Times New Roman" pitchFamily="18" charset="0"/>
              </a:rPr>
              <a:t>ci</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pensi</a:t>
            </a:r>
            <a:r>
              <a:rPr lang="en-GB" i="1" dirty="0" smtClean="0">
                <a:latin typeface="Times New Roman" pitchFamily="18" charset="0"/>
                <a:cs typeface="Times New Roman" pitchFamily="18" charset="0"/>
              </a:rPr>
              <a:t> </a:t>
            </a:r>
            <a:r>
              <a:rPr lang="en-GB" b="1" i="1" dirty="0" err="1" smtClean="0">
                <a:solidFill>
                  <a:srgbClr val="FF0000"/>
                </a:solidFill>
                <a:latin typeface="Times New Roman" pitchFamily="18" charset="0"/>
                <a:cs typeface="Times New Roman" pitchFamily="18" charset="0"/>
              </a:rPr>
              <a:t>te</a:t>
            </a:r>
            <a:r>
              <a:rPr lang="en-GB" i="1" dirty="0" smtClean="0">
                <a:latin typeface="Times New Roman" pitchFamily="18" charset="0"/>
                <a:cs typeface="Times New Roman" pitchFamily="18" charset="0"/>
              </a:rPr>
              <a:t>?</a:t>
            </a:r>
          </a:p>
          <a:p>
            <a:r>
              <a:rPr lang="en-GB" i="1" dirty="0" err="1" smtClean="0">
                <a:latin typeface="Times New Roman" pitchFamily="18" charset="0"/>
                <a:cs typeface="Times New Roman" pitchFamily="18" charset="0"/>
              </a:rPr>
              <a:t>ci</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sei</a:t>
            </a:r>
            <a:r>
              <a:rPr lang="en-GB" i="1" dirty="0" smtClean="0">
                <a:latin typeface="Times New Roman" pitchFamily="18" charset="0"/>
                <a:cs typeface="Times New Roman" pitchFamily="18" charset="0"/>
              </a:rPr>
              <a:t> </a:t>
            </a:r>
            <a:r>
              <a:rPr lang="en-GB" b="1" i="1" dirty="0" err="1" smtClean="0">
                <a:solidFill>
                  <a:srgbClr val="FF0000"/>
                </a:solidFill>
                <a:latin typeface="Times New Roman" pitchFamily="18" charset="0"/>
                <a:cs typeface="Times New Roman" pitchFamily="18" charset="0"/>
              </a:rPr>
              <a:t>te</a:t>
            </a:r>
            <a:r>
              <a:rPr lang="en-GB" i="1" dirty="0" smtClean="0">
                <a:latin typeface="Times New Roman" pitchFamily="18" charset="0"/>
                <a:cs typeface="Times New Roman" pitchFamily="18" charset="0"/>
              </a:rPr>
              <a:t>?</a:t>
            </a:r>
          </a:p>
          <a:p>
            <a:r>
              <a:rPr lang="en-GB" i="1" dirty="0" err="1" smtClean="0">
                <a:latin typeface="Times New Roman" pitchFamily="18" charset="0"/>
                <a:cs typeface="Times New Roman" pitchFamily="18" charset="0"/>
              </a:rPr>
              <a:t>vai</a:t>
            </a:r>
            <a:r>
              <a:rPr lang="en-GB" i="1" dirty="0" smtClean="0">
                <a:latin typeface="Times New Roman" pitchFamily="18" charset="0"/>
                <a:cs typeface="Times New Roman" pitchFamily="18" charset="0"/>
              </a:rPr>
              <a:t> </a:t>
            </a:r>
            <a:r>
              <a:rPr lang="en-GB" b="1" i="1" dirty="0" err="1" smtClean="0">
                <a:solidFill>
                  <a:srgbClr val="FF0000"/>
                </a:solidFill>
                <a:latin typeface="Times New Roman" pitchFamily="18" charset="0"/>
                <a:cs typeface="Times New Roman" pitchFamily="18" charset="0"/>
              </a:rPr>
              <a:t>te</a:t>
            </a:r>
            <a:r>
              <a:rPr lang="en-GB" i="1" dirty="0" smtClean="0">
                <a:latin typeface="Times New Roman" pitchFamily="18" charset="0"/>
                <a:cs typeface="Times New Roman" pitchFamily="18" charset="0"/>
              </a:rPr>
              <a:t>?</a:t>
            </a:r>
            <a:endParaRPr lang="en-GB" i="1" dirty="0">
              <a:latin typeface="Times New Roman" pitchFamily="18" charset="0"/>
              <a:cs typeface="Times New Roman" pitchFamily="18" charset="0"/>
            </a:endParaRPr>
          </a:p>
        </p:txBody>
      </p:sp>
      <p:sp>
        <p:nvSpPr>
          <p:cNvPr id="16" name="TextBox 15"/>
          <p:cNvSpPr txBox="1"/>
          <p:nvPr/>
        </p:nvSpPr>
        <p:spPr>
          <a:xfrm>
            <a:off x="2771800" y="3645024"/>
            <a:ext cx="1268296" cy="923330"/>
          </a:xfrm>
          <a:prstGeom prst="rect">
            <a:avLst/>
          </a:prstGeom>
          <a:noFill/>
        </p:spPr>
        <p:txBody>
          <a:bodyPr wrap="none" rtlCol="0">
            <a:spAutoFit/>
          </a:bodyPr>
          <a:lstStyle/>
          <a:p>
            <a:r>
              <a:rPr lang="en-GB" i="1" dirty="0" err="1" smtClean="0">
                <a:latin typeface="Times New Roman" pitchFamily="18" charset="0"/>
                <a:cs typeface="Times New Roman" pitchFamily="18" charset="0"/>
              </a:rPr>
              <a:t>ci</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pensi</a:t>
            </a:r>
            <a:r>
              <a:rPr lang="en-GB" i="1" dirty="0" smtClean="0">
                <a:latin typeface="Times New Roman" pitchFamily="18" charset="0"/>
                <a:cs typeface="Times New Roman" pitchFamily="18" charset="0"/>
              </a:rPr>
              <a:t> </a:t>
            </a:r>
            <a:r>
              <a:rPr lang="en-GB" b="1" i="1" dirty="0" err="1" smtClean="0">
                <a:solidFill>
                  <a:srgbClr val="0000FF"/>
                </a:solidFill>
                <a:latin typeface="Times New Roman" pitchFamily="18" charset="0"/>
                <a:cs typeface="Times New Roman" pitchFamily="18" charset="0"/>
              </a:rPr>
              <a:t>tu</a:t>
            </a:r>
            <a:r>
              <a:rPr lang="en-GB" i="1" dirty="0" smtClean="0">
                <a:latin typeface="Times New Roman" pitchFamily="18" charset="0"/>
                <a:cs typeface="Times New Roman" pitchFamily="18" charset="0"/>
              </a:rPr>
              <a:t>?</a:t>
            </a:r>
          </a:p>
          <a:p>
            <a:r>
              <a:rPr lang="en-GB" i="1" dirty="0" err="1" smtClean="0">
                <a:latin typeface="Times New Roman" pitchFamily="18" charset="0"/>
                <a:cs typeface="Times New Roman" pitchFamily="18" charset="0"/>
              </a:rPr>
              <a:t>ci</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sei</a:t>
            </a:r>
            <a:r>
              <a:rPr lang="en-GB" i="1" dirty="0" smtClean="0">
                <a:latin typeface="Times New Roman" pitchFamily="18" charset="0"/>
                <a:cs typeface="Times New Roman" pitchFamily="18" charset="0"/>
              </a:rPr>
              <a:t> </a:t>
            </a:r>
            <a:r>
              <a:rPr lang="en-GB" b="1" i="1" dirty="0" err="1" smtClean="0">
                <a:solidFill>
                  <a:srgbClr val="0000FF"/>
                </a:solidFill>
                <a:latin typeface="Times New Roman" pitchFamily="18" charset="0"/>
                <a:cs typeface="Times New Roman" pitchFamily="18" charset="0"/>
              </a:rPr>
              <a:t>tu</a:t>
            </a:r>
            <a:r>
              <a:rPr lang="en-GB" i="1" dirty="0" smtClean="0">
                <a:latin typeface="Times New Roman" pitchFamily="18" charset="0"/>
                <a:cs typeface="Times New Roman" pitchFamily="18" charset="0"/>
              </a:rPr>
              <a:t>?</a:t>
            </a:r>
          </a:p>
          <a:p>
            <a:r>
              <a:rPr lang="en-GB" i="1" dirty="0" err="1" smtClean="0">
                <a:latin typeface="Times New Roman" pitchFamily="18" charset="0"/>
                <a:cs typeface="Times New Roman" pitchFamily="18" charset="0"/>
              </a:rPr>
              <a:t>vai</a:t>
            </a:r>
            <a:r>
              <a:rPr lang="en-GB" i="1" dirty="0" smtClean="0">
                <a:latin typeface="Times New Roman" pitchFamily="18" charset="0"/>
                <a:cs typeface="Times New Roman" pitchFamily="18" charset="0"/>
              </a:rPr>
              <a:t> </a:t>
            </a:r>
            <a:r>
              <a:rPr lang="en-GB" b="1" i="1" dirty="0" err="1" smtClean="0">
                <a:solidFill>
                  <a:srgbClr val="0000FF"/>
                </a:solidFill>
                <a:latin typeface="Times New Roman" pitchFamily="18" charset="0"/>
                <a:cs typeface="Times New Roman" pitchFamily="18" charset="0"/>
              </a:rPr>
              <a:t>tu</a:t>
            </a:r>
            <a:r>
              <a:rPr lang="en-GB" i="1" dirty="0" smtClean="0">
                <a:latin typeface="Times New Roman" pitchFamily="18" charset="0"/>
                <a:cs typeface="Times New Roman" pitchFamily="18" charset="0"/>
              </a:rPr>
              <a:t>?</a:t>
            </a:r>
            <a:endParaRPr lang="en-GB" i="1" dirty="0">
              <a:latin typeface="Times New Roman" pitchFamily="18" charset="0"/>
              <a:cs typeface="Times New Roman" pitchFamily="18" charset="0"/>
            </a:endParaRPr>
          </a:p>
        </p:txBody>
      </p:sp>
      <p:sp>
        <p:nvSpPr>
          <p:cNvPr id="17" name="TextBox 16"/>
          <p:cNvSpPr txBox="1"/>
          <p:nvPr/>
        </p:nvSpPr>
        <p:spPr>
          <a:xfrm>
            <a:off x="395536" y="5589240"/>
            <a:ext cx="6885218" cy="923330"/>
          </a:xfrm>
          <a:prstGeom prst="rect">
            <a:avLst/>
          </a:prstGeom>
          <a:noFill/>
        </p:spPr>
        <p:txBody>
          <a:bodyPr wrap="none" rtlCol="0">
            <a:spAutoFit/>
          </a:bodyPr>
          <a:lstStyle/>
          <a:p>
            <a:r>
              <a:rPr lang="en-GB" dirty="0" err="1" smtClean="0">
                <a:latin typeface="Times New Roman" pitchFamily="18" charset="0"/>
                <a:cs typeface="Times New Roman" pitchFamily="18" charset="0"/>
              </a:rPr>
              <a:t>Queste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varianti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sono</a:t>
            </a:r>
            <a:r>
              <a:rPr lang="en-GB" dirty="0" smtClean="0">
                <a:latin typeface="Times New Roman" pitchFamily="18" charset="0"/>
                <a:cs typeface="Times New Roman" pitchFamily="18" charset="0"/>
              </a:rPr>
              <a:t> </a:t>
            </a:r>
            <a:r>
              <a:rPr lang="en-GB" b="1" i="1" dirty="0" err="1" smtClean="0">
                <a:solidFill>
                  <a:srgbClr val="FF0000"/>
                </a:solidFill>
                <a:latin typeface="Times New Roman" pitchFamily="18" charset="0"/>
                <a:cs typeface="Times New Roman" pitchFamily="18" charset="0"/>
              </a:rPr>
              <a:t>diatopicamente</a:t>
            </a:r>
            <a:r>
              <a:rPr lang="en-GB" b="1" i="1" dirty="0" smtClean="0">
                <a:solidFill>
                  <a:srgbClr val="FF0000"/>
                </a:solidFill>
                <a:latin typeface="Times New Roman" pitchFamily="18" charset="0"/>
                <a:cs typeface="Times New Roman" pitchFamily="18" charset="0"/>
              </a:rPr>
              <a:t> </a:t>
            </a:r>
            <a:r>
              <a:rPr lang="en-GB" dirty="0" err="1" smtClean="0">
                <a:latin typeface="Times New Roman" pitchFamily="18" charset="0"/>
                <a:cs typeface="Times New Roman" pitchFamily="18" charset="0"/>
              </a:rPr>
              <a:t>marcate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usate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nel</a:t>
            </a:r>
            <a:r>
              <a:rPr lang="en-GB" dirty="0" smtClean="0">
                <a:latin typeface="Times New Roman" pitchFamily="18" charset="0"/>
                <a:cs typeface="Times New Roman" pitchFamily="18" charset="0"/>
              </a:rPr>
              <a:t> Nord).</a:t>
            </a:r>
          </a:p>
          <a:p>
            <a:r>
              <a:rPr lang="en-GB" dirty="0" smtClean="0">
                <a:latin typeface="Times New Roman" pitchFamily="18" charset="0"/>
                <a:cs typeface="Times New Roman" pitchFamily="18" charset="0"/>
              </a:rPr>
              <a:t>I </a:t>
            </a:r>
            <a:r>
              <a:rPr lang="en-GB" dirty="0" err="1" smtClean="0">
                <a:latin typeface="Times New Roman" pitchFamily="18" charset="0"/>
                <a:cs typeface="Times New Roman" pitchFamily="18" charset="0"/>
              </a:rPr>
              <a:t>parlanti</a:t>
            </a:r>
            <a:r>
              <a:rPr lang="en-GB" dirty="0" smtClean="0">
                <a:latin typeface="Times New Roman" pitchFamily="18" charset="0"/>
                <a:cs typeface="Times New Roman" pitchFamily="18" charset="0"/>
              </a:rPr>
              <a:t> del Nord </a:t>
            </a:r>
            <a:r>
              <a:rPr lang="en-GB" dirty="0" err="1" smtClean="0">
                <a:latin typeface="Times New Roman" pitchFamily="18" charset="0"/>
                <a:cs typeface="Times New Roman" pitchFamily="18" charset="0"/>
              </a:rPr>
              <a:t>sono</a:t>
            </a:r>
            <a:r>
              <a:rPr lang="en-GB" dirty="0" smtClean="0">
                <a:latin typeface="Times New Roman" pitchFamily="18" charset="0"/>
                <a:cs typeface="Times New Roman" pitchFamily="18" charset="0"/>
              </a:rPr>
              <a:t> in </a:t>
            </a:r>
            <a:r>
              <a:rPr lang="en-GB" dirty="0" err="1" smtClean="0">
                <a:latin typeface="Times New Roman" pitchFamily="18" charset="0"/>
                <a:cs typeface="Times New Roman" pitchFamily="18" charset="0"/>
              </a:rPr>
              <a:t>grado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di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usare</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anche</a:t>
            </a:r>
            <a:r>
              <a:rPr lang="en-GB" dirty="0" smtClean="0">
                <a:latin typeface="Times New Roman" pitchFamily="18" charset="0"/>
                <a:cs typeface="Times New Roman" pitchFamily="18" charset="0"/>
              </a:rPr>
              <a:t> le </a:t>
            </a:r>
            <a:r>
              <a:rPr lang="en-GB" dirty="0" err="1" smtClean="0">
                <a:latin typeface="Times New Roman" pitchFamily="18" charset="0"/>
                <a:cs typeface="Times New Roman" pitchFamily="18" charset="0"/>
              </a:rPr>
              <a:t>varianti</a:t>
            </a:r>
            <a:r>
              <a:rPr lang="en-GB" dirty="0" smtClean="0">
                <a:latin typeface="Times New Roman" pitchFamily="18" charset="0"/>
                <a:cs typeface="Times New Roman" pitchFamily="18" charset="0"/>
              </a:rPr>
              <a:t> non </a:t>
            </a:r>
            <a:r>
              <a:rPr lang="en-GB" dirty="0" err="1" smtClean="0">
                <a:latin typeface="Times New Roman" pitchFamily="18" charset="0"/>
                <a:cs typeface="Times New Roman" pitchFamily="18" charset="0"/>
              </a:rPr>
              <a:t>marcate</a:t>
            </a:r>
            <a:r>
              <a:rPr lang="en-GB" dirty="0" smtClean="0">
                <a:latin typeface="Times New Roman" pitchFamily="18" charset="0"/>
                <a:cs typeface="Times New Roman" pitchFamily="18" charset="0"/>
              </a:rPr>
              <a:t>. </a:t>
            </a:r>
          </a:p>
          <a:p>
            <a:r>
              <a:rPr lang="en-GB" b="1" dirty="0" err="1" smtClean="0">
                <a:solidFill>
                  <a:srgbClr val="FF0000"/>
                </a:solidFill>
                <a:latin typeface="Times New Roman" pitchFamily="18" charset="0"/>
                <a:cs typeface="Times New Roman" pitchFamily="18" charset="0"/>
              </a:rPr>
              <a:t>Marcato</a:t>
            </a:r>
            <a:r>
              <a:rPr lang="en-GB" dirty="0" smtClean="0">
                <a:latin typeface="Times New Roman" pitchFamily="18" charset="0"/>
                <a:cs typeface="Times New Roman" pitchFamily="18" charset="0"/>
              </a:rPr>
              <a:t> non </a:t>
            </a:r>
            <a:r>
              <a:rPr lang="en-GB" dirty="0" err="1" smtClean="0">
                <a:latin typeface="Times New Roman" pitchFamily="18" charset="0"/>
                <a:cs typeface="Times New Roman" pitchFamily="18" charset="0"/>
              </a:rPr>
              <a:t>significa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esclusivo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unico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incondizionato</a:t>
            </a:r>
            <a:r>
              <a:rPr lang="en-GB" dirty="0" smtClean="0">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
        <p:nvSpPr>
          <p:cNvPr id="18" name="TextBox 17"/>
          <p:cNvSpPr txBox="1"/>
          <p:nvPr/>
        </p:nvSpPr>
        <p:spPr>
          <a:xfrm>
            <a:off x="3203848" y="4797152"/>
            <a:ext cx="2354171"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relazione</a:t>
            </a:r>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asimmetrica</a:t>
            </a:r>
            <a:endParaRPr lang="en-GB" b="1" dirty="0">
              <a:latin typeface="Times New Roman" pitchFamily="18" charset="0"/>
              <a:cs typeface="Times New Roman" pitchFamily="18" charset="0"/>
            </a:endParaRPr>
          </a:p>
        </p:txBody>
      </p:sp>
      <p:sp>
        <p:nvSpPr>
          <p:cNvPr id="19" name="TextBox 18"/>
          <p:cNvSpPr txBox="1"/>
          <p:nvPr/>
        </p:nvSpPr>
        <p:spPr>
          <a:xfrm>
            <a:off x="1333918" y="3717032"/>
            <a:ext cx="1196161" cy="1200329"/>
          </a:xfrm>
          <a:prstGeom prst="rect">
            <a:avLst/>
          </a:prstGeom>
          <a:noFill/>
          <a:ln>
            <a:solidFill>
              <a:srgbClr val="0000FF"/>
            </a:solidFill>
          </a:ln>
        </p:spPr>
        <p:txBody>
          <a:bodyPr wrap="none" rtlCol="0">
            <a:spAutoFit/>
          </a:bodyPr>
          <a:lstStyle/>
          <a:p>
            <a:pPr algn="ctr"/>
            <a:r>
              <a:rPr lang="en-GB" dirty="0" err="1" smtClean="0">
                <a:latin typeface="Times New Roman" pitchFamily="18" charset="0"/>
                <a:cs typeface="Times New Roman" pitchFamily="18" charset="0"/>
              </a:rPr>
              <a:t>neutrale</a:t>
            </a:r>
            <a:endParaRPr lang="en-GB" dirty="0">
              <a:latin typeface="Times New Roman" pitchFamily="18" charset="0"/>
              <a:cs typeface="Times New Roman" pitchFamily="18" charset="0"/>
            </a:endParaRPr>
          </a:p>
          <a:p>
            <a:pPr algn="ctr"/>
            <a:r>
              <a:rPr lang="en-GB" dirty="0" err="1" smtClean="0">
                <a:latin typeface="Times New Roman" pitchFamily="18" charset="0"/>
                <a:cs typeface="Times New Roman" pitchFamily="18" charset="0"/>
              </a:rPr>
              <a:t>dominante</a:t>
            </a:r>
            <a:endParaRPr lang="en-GB" dirty="0" smtClean="0">
              <a:latin typeface="Times New Roman" pitchFamily="18" charset="0"/>
              <a:cs typeface="Times New Roman" pitchFamily="18" charset="0"/>
            </a:endParaRPr>
          </a:p>
          <a:p>
            <a:pPr algn="ctr"/>
            <a:r>
              <a:rPr lang="en-GB" dirty="0" err="1" smtClean="0">
                <a:latin typeface="Times New Roman" pitchFamily="18" charset="0"/>
                <a:cs typeface="Times New Roman" pitchFamily="18" charset="0"/>
              </a:rPr>
              <a:t>norma</a:t>
            </a:r>
            <a:endParaRPr lang="en-GB" dirty="0" smtClean="0">
              <a:latin typeface="Times New Roman" pitchFamily="18" charset="0"/>
              <a:cs typeface="Times New Roman" pitchFamily="18" charset="0"/>
            </a:endParaRPr>
          </a:p>
          <a:p>
            <a:pPr algn="ct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regolare</a:t>
            </a:r>
            <a:r>
              <a:rPr lang="en-GB" dirty="0" smtClean="0">
                <a:latin typeface="Times New Roman" pitchFamily="18" charset="0"/>
                <a:cs typeface="Times New Roman" pitchFamily="18" charset="0"/>
              </a:rPr>
              <a:t>” </a:t>
            </a:r>
          </a:p>
        </p:txBody>
      </p:sp>
      <p:sp>
        <p:nvSpPr>
          <p:cNvPr id="20" name="TextBox 19"/>
          <p:cNvSpPr txBox="1"/>
          <p:nvPr/>
        </p:nvSpPr>
        <p:spPr>
          <a:xfrm>
            <a:off x="1187624" y="5157192"/>
            <a:ext cx="1430841" cy="369332"/>
          </a:xfrm>
          <a:prstGeom prst="rect">
            <a:avLst/>
          </a:prstGeom>
          <a:noFill/>
        </p:spPr>
        <p:txBody>
          <a:bodyPr wrap="none" rtlCol="0">
            <a:spAutoFit/>
          </a:bodyPr>
          <a:lstStyle/>
          <a:p>
            <a:r>
              <a:rPr lang="en-GB" b="1" dirty="0" smtClean="0">
                <a:solidFill>
                  <a:srgbClr val="0000FF"/>
                </a:solidFill>
                <a:latin typeface="Times New Roman" pitchFamily="18" charset="0"/>
                <a:cs typeface="Times New Roman" pitchFamily="18" charset="0"/>
              </a:rPr>
              <a:t>non </a:t>
            </a:r>
            <a:r>
              <a:rPr lang="en-GB" b="1" dirty="0" err="1" smtClean="0">
                <a:solidFill>
                  <a:srgbClr val="0000FF"/>
                </a:solidFill>
                <a:latin typeface="Times New Roman" pitchFamily="18" charset="0"/>
                <a:cs typeface="Times New Roman" pitchFamily="18" charset="0"/>
              </a:rPr>
              <a:t>marcato</a:t>
            </a:r>
            <a:endParaRPr lang="en-GB" b="1" dirty="0">
              <a:solidFill>
                <a:srgbClr val="0000FF"/>
              </a:solidFill>
              <a:latin typeface="Times New Roman" pitchFamily="18" charset="0"/>
              <a:cs typeface="Times New Roman" pitchFamily="18" charset="0"/>
            </a:endParaRPr>
          </a:p>
        </p:txBody>
      </p:sp>
      <p:sp>
        <p:nvSpPr>
          <p:cNvPr id="21" name="TextBox 20"/>
          <p:cNvSpPr txBox="1"/>
          <p:nvPr/>
        </p:nvSpPr>
        <p:spPr>
          <a:xfrm>
            <a:off x="6149764" y="3717032"/>
            <a:ext cx="1428596" cy="1200329"/>
          </a:xfrm>
          <a:prstGeom prst="rect">
            <a:avLst/>
          </a:prstGeom>
          <a:noFill/>
          <a:ln>
            <a:solidFill>
              <a:srgbClr val="FF0000"/>
            </a:solidFill>
          </a:ln>
        </p:spPr>
        <p:txBody>
          <a:bodyPr wrap="none" rtlCol="0">
            <a:spAutoFit/>
          </a:bodyPr>
          <a:lstStyle/>
          <a:p>
            <a:pPr algn="ctr"/>
            <a:r>
              <a:rPr lang="en-GB" dirty="0" err="1" smtClean="0">
                <a:latin typeface="Times New Roman" pitchFamily="18" charset="0"/>
                <a:cs typeface="Times New Roman" pitchFamily="18" charset="0"/>
              </a:rPr>
              <a:t>caratterizzato</a:t>
            </a:r>
            <a:endParaRPr lang="en-GB" dirty="0" smtClean="0">
              <a:latin typeface="Times New Roman" pitchFamily="18" charset="0"/>
              <a:cs typeface="Times New Roman" pitchFamily="18" charset="0"/>
            </a:endParaRPr>
          </a:p>
          <a:p>
            <a:pPr algn="ctr"/>
            <a:r>
              <a:rPr lang="en-GB" dirty="0" err="1" smtClean="0">
                <a:latin typeface="Times New Roman" pitchFamily="18" charset="0"/>
                <a:cs typeface="Times New Roman" pitchFamily="18" charset="0"/>
              </a:rPr>
              <a:t>meno</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usato</a:t>
            </a:r>
            <a:endParaRPr lang="en-GB" dirty="0" smtClean="0">
              <a:latin typeface="Times New Roman" pitchFamily="18" charset="0"/>
              <a:cs typeface="Times New Roman" pitchFamily="18" charset="0"/>
            </a:endParaRPr>
          </a:p>
          <a:p>
            <a:pPr algn="ctr"/>
            <a:r>
              <a:rPr lang="en-GB" dirty="0" err="1" smtClean="0">
                <a:latin typeface="Times New Roman" pitchFamily="18" charset="0"/>
                <a:cs typeface="Times New Roman" pitchFamily="18" charset="0"/>
              </a:rPr>
              <a:t>deviazione</a:t>
            </a:r>
            <a:r>
              <a:rPr lang="en-GB" dirty="0" smtClean="0">
                <a:latin typeface="Times New Roman" pitchFamily="18" charset="0"/>
                <a:cs typeface="Times New Roman" pitchFamily="18" charset="0"/>
              </a:rPr>
              <a:t> </a:t>
            </a:r>
          </a:p>
          <a:p>
            <a:pPr algn="ct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irregolare</a:t>
            </a:r>
            <a:r>
              <a:rPr lang="en-GB" dirty="0" smtClean="0">
                <a:latin typeface="Times New Roman" pitchFamily="18" charset="0"/>
                <a:cs typeface="Times New Roman" pitchFamily="18" charset="0"/>
              </a:rPr>
              <a:t>”</a:t>
            </a:r>
          </a:p>
        </p:txBody>
      </p:sp>
      <p:sp>
        <p:nvSpPr>
          <p:cNvPr id="22" name="TextBox 21"/>
          <p:cNvSpPr txBox="1"/>
          <p:nvPr/>
        </p:nvSpPr>
        <p:spPr>
          <a:xfrm>
            <a:off x="6444208" y="5157192"/>
            <a:ext cx="1001236" cy="369332"/>
          </a:xfrm>
          <a:prstGeom prst="rect">
            <a:avLst/>
          </a:prstGeom>
          <a:noFill/>
        </p:spPr>
        <p:txBody>
          <a:bodyPr wrap="none" rtlCol="0">
            <a:spAutoFit/>
          </a:bodyPr>
          <a:lstStyle/>
          <a:p>
            <a:r>
              <a:rPr lang="en-GB" b="1" dirty="0" err="1" smtClean="0">
                <a:solidFill>
                  <a:srgbClr val="FF0000"/>
                </a:solidFill>
                <a:latin typeface="Times New Roman" pitchFamily="18" charset="0"/>
                <a:cs typeface="Times New Roman" pitchFamily="18" charset="0"/>
              </a:rPr>
              <a:t>marcato</a:t>
            </a:r>
            <a:endParaRPr lang="en-GB" b="1" dirty="0">
              <a:solidFill>
                <a:srgbClr val="FF0000"/>
              </a:solidFill>
              <a:latin typeface="Times New Roman" pitchFamily="18" charset="0"/>
              <a:cs typeface="Times New Roman" pitchFamily="18" charset="0"/>
            </a:endParaRPr>
          </a:p>
        </p:txBody>
      </p:sp>
      <p:sp>
        <p:nvSpPr>
          <p:cNvPr id="23" name="TextBox 22"/>
          <p:cNvSpPr txBox="1"/>
          <p:nvPr/>
        </p:nvSpPr>
        <p:spPr>
          <a:xfrm>
            <a:off x="4139952" y="3933056"/>
            <a:ext cx="389850" cy="369332"/>
          </a:xfrm>
          <a:prstGeom prst="rect">
            <a:avLst/>
          </a:prstGeom>
          <a:noFill/>
        </p:spPr>
        <p:txBody>
          <a:bodyPr wrap="none" rtlCol="0">
            <a:spAutoFit/>
          </a:bodyPr>
          <a:lstStyle/>
          <a:p>
            <a:r>
              <a:rPr lang="en-GB" b="1" dirty="0" err="1" smtClean="0">
                <a:latin typeface="Times New Roman" pitchFamily="18" charset="0"/>
                <a:cs typeface="Times New Roman" pitchFamily="18" charset="0"/>
              </a:rPr>
              <a:t>vs</a:t>
            </a:r>
            <a:endParaRPr lang="en-GB" b="1" dirty="0">
              <a:latin typeface="Times New Roman" pitchFamily="18" charset="0"/>
              <a:cs typeface="Times New Roman" pitchFamily="18" charset="0"/>
            </a:endParaRPr>
          </a:p>
        </p:txBody>
      </p:sp>
      <p:sp>
        <p:nvSpPr>
          <p:cNvPr id="25" name="Right Arrow 24"/>
          <p:cNvSpPr/>
          <p:nvPr/>
        </p:nvSpPr>
        <p:spPr>
          <a:xfrm rot="5400000">
            <a:off x="1789980" y="5058892"/>
            <a:ext cx="246888" cy="155456"/>
          </a:xfrm>
          <a:prstGeom prst="rightArrow">
            <a:avLst>
              <a:gd name="adj1" fmla="val 50000"/>
              <a:gd name="adj2" fmla="val 47137"/>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ight Arrow 25"/>
          <p:cNvSpPr/>
          <p:nvPr/>
        </p:nvSpPr>
        <p:spPr>
          <a:xfrm rot="5400000">
            <a:off x="6758532" y="5058892"/>
            <a:ext cx="246888" cy="155456"/>
          </a:xfrm>
          <a:prstGeom prst="rightArrow">
            <a:avLst>
              <a:gd name="adj1" fmla="val 50000"/>
              <a:gd name="adj2" fmla="val 4713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Curved Up Arrow 26"/>
          <p:cNvSpPr/>
          <p:nvPr/>
        </p:nvSpPr>
        <p:spPr>
          <a:xfrm>
            <a:off x="2843808" y="1628800"/>
            <a:ext cx="928120" cy="360040"/>
          </a:xfrm>
          <a:prstGeom prst="curved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8" name="Curved Up Arrow 27"/>
          <p:cNvSpPr/>
          <p:nvPr/>
        </p:nvSpPr>
        <p:spPr>
          <a:xfrm>
            <a:off x="4355976" y="1628800"/>
            <a:ext cx="928120" cy="360040"/>
          </a:xfrm>
          <a:prstGeom prst="curved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9" name="Curved Up Arrow 28"/>
          <p:cNvSpPr/>
          <p:nvPr/>
        </p:nvSpPr>
        <p:spPr>
          <a:xfrm>
            <a:off x="5652120" y="1628800"/>
            <a:ext cx="928120" cy="360040"/>
          </a:xfrm>
          <a:prstGeom prst="curved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0" name="Curved Up Arrow 29"/>
          <p:cNvSpPr/>
          <p:nvPr/>
        </p:nvSpPr>
        <p:spPr>
          <a:xfrm rot="10800000">
            <a:off x="5580112" y="764704"/>
            <a:ext cx="928120" cy="360040"/>
          </a:xfrm>
          <a:prstGeom prst="curved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1" name="Curved Up Arrow 30"/>
          <p:cNvSpPr/>
          <p:nvPr/>
        </p:nvSpPr>
        <p:spPr>
          <a:xfrm rot="10800000">
            <a:off x="4355976" y="764704"/>
            <a:ext cx="928120" cy="360040"/>
          </a:xfrm>
          <a:prstGeom prst="curved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2" name="Curved Up Arrow 31"/>
          <p:cNvSpPr/>
          <p:nvPr/>
        </p:nvSpPr>
        <p:spPr>
          <a:xfrm rot="10800000">
            <a:off x="2771800" y="764704"/>
            <a:ext cx="928120" cy="360040"/>
          </a:xfrm>
          <a:prstGeom prst="curved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additive="base">
                                        <p:cTn id="67" dur="500" fill="hold"/>
                                        <p:tgtEl>
                                          <p:spTgt spid="19"/>
                                        </p:tgtEl>
                                        <p:attrNameLst>
                                          <p:attrName>ppt_x</p:attrName>
                                        </p:attrNameLst>
                                      </p:cBhvr>
                                      <p:tavLst>
                                        <p:tav tm="0">
                                          <p:val>
                                            <p:strVal val="#ppt_x"/>
                                          </p:val>
                                        </p:tav>
                                        <p:tav tm="100000">
                                          <p:val>
                                            <p:strVal val="#ppt_x"/>
                                          </p:val>
                                        </p:tav>
                                      </p:tavLst>
                                    </p:anim>
                                    <p:anim calcmode="lin" valueType="num">
                                      <p:cBhvr additive="base">
                                        <p:cTn id="6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7" presetClass="entr" presetSubtype="0" fill="hold" grpId="0" nodeType="click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fade">
                                      <p:cBhvr>
                                        <p:cTn id="73" dur="500"/>
                                        <p:tgtEl>
                                          <p:spTgt spid="25"/>
                                        </p:tgtEl>
                                      </p:cBhvr>
                                    </p:animEffect>
                                    <p:anim calcmode="lin" valueType="num">
                                      <p:cBhvr>
                                        <p:cTn id="74" dur="500" fill="hold"/>
                                        <p:tgtEl>
                                          <p:spTgt spid="25"/>
                                        </p:tgtEl>
                                        <p:attrNameLst>
                                          <p:attrName>ppt_x</p:attrName>
                                        </p:attrNameLst>
                                      </p:cBhvr>
                                      <p:tavLst>
                                        <p:tav tm="0">
                                          <p:val>
                                            <p:strVal val="#ppt_x"/>
                                          </p:val>
                                        </p:tav>
                                        <p:tav tm="100000">
                                          <p:val>
                                            <p:strVal val="#ppt_x"/>
                                          </p:val>
                                        </p:tav>
                                      </p:tavLst>
                                    </p:anim>
                                    <p:anim calcmode="lin" valueType="num">
                                      <p:cBhvr>
                                        <p:cTn id="75" dur="5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20"/>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21"/>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47" presetClass="entr" presetSubtype="0" fill="hold" grpId="0" nodeType="clickEffect">
                                  <p:stCondLst>
                                    <p:cond delay="0"/>
                                  </p:stCondLst>
                                  <p:childTnLst>
                                    <p:set>
                                      <p:cBhvr>
                                        <p:cTn id="87" dur="1" fill="hold">
                                          <p:stCondLst>
                                            <p:cond delay="0"/>
                                          </p:stCondLst>
                                        </p:cTn>
                                        <p:tgtEl>
                                          <p:spTgt spid="26"/>
                                        </p:tgtEl>
                                        <p:attrNameLst>
                                          <p:attrName>style.visibility</p:attrName>
                                        </p:attrNameLst>
                                      </p:cBhvr>
                                      <p:to>
                                        <p:strVal val="visible"/>
                                      </p:to>
                                    </p:set>
                                    <p:animEffect transition="in" filter="fade">
                                      <p:cBhvr>
                                        <p:cTn id="88" dur="500"/>
                                        <p:tgtEl>
                                          <p:spTgt spid="26"/>
                                        </p:tgtEl>
                                      </p:cBhvr>
                                    </p:animEffect>
                                    <p:anim calcmode="lin" valueType="num">
                                      <p:cBhvr>
                                        <p:cTn id="89" dur="500" fill="hold"/>
                                        <p:tgtEl>
                                          <p:spTgt spid="26"/>
                                        </p:tgtEl>
                                        <p:attrNameLst>
                                          <p:attrName>ppt_x</p:attrName>
                                        </p:attrNameLst>
                                      </p:cBhvr>
                                      <p:tavLst>
                                        <p:tav tm="0">
                                          <p:val>
                                            <p:strVal val="#ppt_x"/>
                                          </p:val>
                                        </p:tav>
                                        <p:tav tm="100000">
                                          <p:val>
                                            <p:strVal val="#ppt_x"/>
                                          </p:val>
                                        </p:tav>
                                      </p:tavLst>
                                    </p:anim>
                                    <p:anim calcmode="lin" valueType="num">
                                      <p:cBhvr>
                                        <p:cTn id="90" dur="5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2"/>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18"/>
                                        </p:tgtEl>
                                        <p:attrNameLst>
                                          <p:attrName>style.visibility</p:attrName>
                                        </p:attrNameLst>
                                      </p:cBhvr>
                                      <p:to>
                                        <p:strVal val="visible"/>
                                      </p:to>
                                    </p:set>
                                    <p:anim calcmode="lin" valueType="num">
                                      <p:cBhvr additive="base">
                                        <p:cTn id="99" dur="500" fill="hold"/>
                                        <p:tgtEl>
                                          <p:spTgt spid="18"/>
                                        </p:tgtEl>
                                        <p:attrNameLst>
                                          <p:attrName>ppt_x</p:attrName>
                                        </p:attrNameLst>
                                      </p:cBhvr>
                                      <p:tavLst>
                                        <p:tav tm="0">
                                          <p:val>
                                            <p:strVal val="#ppt_x"/>
                                          </p:val>
                                        </p:tav>
                                        <p:tav tm="100000">
                                          <p:val>
                                            <p:strVal val="#ppt_x"/>
                                          </p:val>
                                        </p:tav>
                                      </p:tavLst>
                                    </p:anim>
                                    <p:anim calcmode="lin" valueType="num">
                                      <p:cBhvr additive="base">
                                        <p:cTn id="10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3" grpId="0"/>
      <p:bldP spid="14" grpId="0"/>
      <p:bldP spid="15" grpId="0"/>
      <p:bldP spid="16" grpId="0"/>
      <p:bldP spid="17" grpId="0"/>
      <p:bldP spid="18" grpId="0"/>
      <p:bldP spid="19" grpId="0" animBg="1"/>
      <p:bldP spid="20" grpId="0"/>
      <p:bldP spid="21" grpId="0" animBg="1"/>
      <p:bldP spid="22" grpId="0"/>
      <p:bldP spid="23" grpId="0"/>
      <p:bldP spid="25" grpId="0" animBg="1"/>
      <p:bldP spid="26" grpId="0" animBg="1"/>
      <p:bldP spid="27" grpId="0" animBg="1"/>
      <p:bldP spid="28" grpId="0" animBg="1"/>
      <p:bldP spid="29" grpId="0" animBg="1"/>
      <p:bldP spid="30" grpId="0" animBg="1"/>
      <p:bldP spid="31" grpId="0" animBg="1"/>
      <p:bldP spid="3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dirty="0">
            <a:latin typeface="Times New Roman" pitchFamily="18" charset="0"/>
            <a:cs typeface="Times New Roman" pitchFamily="18"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633</TotalTime>
  <Words>4208</Words>
  <Application>Microsoft Office PowerPoint</Application>
  <PresentationFormat>On-screen Show (4:3)</PresentationFormat>
  <Paragraphs>801</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Quale Italiano parlano gli Italiani? Quali Italiani parlano l’Italiano?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 </vt:lpstr>
      <vt:lpstr>Slide 24</vt:lpstr>
      <vt:lpstr>Slide 25</vt:lpstr>
      <vt:lpstr>Slide 26</vt:lpstr>
      <vt:lpstr>Slide 27</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Italian Sociolinguistics  ital 30352 Semester 2: Week 2</dc:title>
  <dc:creator>mfixefc2</dc:creator>
  <cp:lastModifiedBy>mfixefc2</cp:lastModifiedBy>
  <cp:revision>105</cp:revision>
  <dcterms:created xsi:type="dcterms:W3CDTF">2013-12-05T19:35:18Z</dcterms:created>
  <dcterms:modified xsi:type="dcterms:W3CDTF">2013-12-10T07:55:24Z</dcterms:modified>
</cp:coreProperties>
</file>