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ĺž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E6ACB3E-6579-4B15-B798-B29BC632B9F1}" type="datetimeFigureOut">
              <a:rPr lang="sk-SK" smtClean="0"/>
              <a:pPr/>
              <a:t>15. 9. 2013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ida.fundaciontelefonica.com/e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theory.net/articles.aspx?id=50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stable/1576602" TargetMode="External"/><Relationship Id="rId2" Type="http://schemas.openxmlformats.org/officeDocument/2006/relationships/hyperlink" Target="http://www.karlsims.com/papers/siggraph9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IM120  Artificial Life </a:t>
            </a:r>
            <a:r>
              <a:rPr lang="sk-SK" dirty="0" err="1" smtClean="0"/>
              <a:t>Art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 smtClean="0"/>
              <a:t>Východiská a perspektívy umenia umelého života                                       </a:t>
            </a:r>
          </a:p>
          <a:p>
            <a:r>
              <a:rPr lang="sk-SK" b="1" dirty="0" smtClean="0"/>
              <a:t>PS  </a:t>
            </a:r>
            <a:r>
              <a:rPr lang="sk-SK" b="1" dirty="0" smtClean="0"/>
              <a:t>2013,  </a:t>
            </a:r>
            <a:r>
              <a:rPr lang="sk-SK" b="1" dirty="0" smtClean="0"/>
              <a:t>TEORIE  INTERAKTIVNÍCH  MÉDIÍ</a:t>
            </a:r>
          </a:p>
          <a:p>
            <a:r>
              <a:rPr lang="sk-SK" b="1" dirty="0" smtClean="0"/>
              <a:t>Mgr. Martina </a:t>
            </a:r>
            <a:r>
              <a:rPr lang="sk-SK" b="1" dirty="0" err="1" smtClean="0"/>
              <a:t>Ivičičová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Priebeh </a:t>
            </a:r>
            <a:r>
              <a:rPr lang="sk-SK" dirty="0" err="1" smtClean="0"/>
              <a:t>výuky</a:t>
            </a:r>
            <a:r>
              <a:rPr lang="sk-SK" dirty="0" smtClean="0"/>
              <a:t>- povinné texty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sk-SK" u="sng" dirty="0" smtClean="0"/>
              <a:t>Po každej hodine bude </a:t>
            </a:r>
            <a:r>
              <a:rPr lang="sk-SK" dirty="0" smtClean="0"/>
              <a:t>do interaktívnych osnov predmetu vložený text na danú tému. (ak ich bude viac, môžete si vybrať jeden z nich)</a:t>
            </a:r>
          </a:p>
          <a:p>
            <a:pPr lvl="0"/>
            <a:r>
              <a:rPr lang="sk-SK" dirty="0" smtClean="0"/>
              <a:t>Po jeho prečítaní do ďalšej hodiny odovzdáte váš vlastný text na 1 stranu (</a:t>
            </a:r>
            <a:r>
              <a:rPr lang="sk-SK" b="1" dirty="0" smtClean="0"/>
              <a:t> cca 1800 znakov) </a:t>
            </a:r>
          </a:p>
          <a:p>
            <a:pPr lvl="0"/>
            <a:r>
              <a:rPr lang="sk-SK" dirty="0" smtClean="0"/>
              <a:t>Text formou úvahy, kritiky, analýzy témy, ktorým preukážete pochopenie danej problematiky (nie suchý „referát“). </a:t>
            </a:r>
          </a:p>
          <a:p>
            <a:pPr lvl="0"/>
            <a:endParaRPr lang="sk-SK" dirty="0" smtClean="0"/>
          </a:p>
          <a:p>
            <a:r>
              <a:rPr lang="sk-SK" b="1" u="sng" dirty="0" smtClean="0"/>
              <a:t>Text má obsahovať: </a:t>
            </a:r>
          </a:p>
          <a:p>
            <a:pPr lvl="0"/>
            <a:r>
              <a:rPr lang="sk-SK" b="1" dirty="0" smtClean="0"/>
              <a:t>A) čo je nosnou myšlienkou textu</a:t>
            </a:r>
          </a:p>
          <a:p>
            <a:pPr lvl="0"/>
            <a:r>
              <a:rPr lang="sk-SK" b="1" dirty="0" smtClean="0"/>
              <a:t>B)  úvahu o tom, čo je pre vás z témy zaujímavé alebo prínosné</a:t>
            </a:r>
          </a:p>
          <a:p>
            <a:pPr lvl="0"/>
            <a:r>
              <a:rPr lang="sk-SK" b="1" dirty="0" smtClean="0"/>
              <a:t>C)  na aké ďalšie témy text nadväzuje</a:t>
            </a:r>
            <a:r>
              <a:rPr lang="sk-SK" dirty="0" smtClean="0"/>
              <a:t>? Uveďte referencie na iné texty alebo ďalších autorov  (</a:t>
            </a:r>
            <a:r>
              <a:rPr lang="sk-SK" i="1" dirty="0" smtClean="0"/>
              <a:t>hľadanie súvislostí)</a:t>
            </a:r>
            <a:r>
              <a:rPr lang="sk-SK" dirty="0" smtClean="0"/>
              <a:t>.</a:t>
            </a:r>
          </a:p>
          <a:p>
            <a:pPr lvl="0"/>
            <a:endParaRPr lang="sk-SK" dirty="0" smtClean="0"/>
          </a:p>
          <a:p>
            <a:r>
              <a:rPr lang="sk-SK" dirty="0" smtClean="0"/>
              <a:t>Zakaždým bude otvorená </a:t>
            </a:r>
            <a:r>
              <a:rPr lang="sk-SK" b="1" i="1" dirty="0" err="1" smtClean="0"/>
              <a:t>odevzdávarna</a:t>
            </a:r>
            <a:r>
              <a:rPr lang="sk-SK" dirty="0" smtClean="0"/>
              <a:t> s </a:t>
            </a:r>
            <a:r>
              <a:rPr lang="sk-SK" dirty="0" err="1" smtClean="0"/>
              <a:t>deadlinom</a:t>
            </a:r>
            <a:r>
              <a:rPr lang="sk-SK" dirty="0" smtClean="0"/>
              <a:t> do ďalšej hodiny, na ktorej sa bude diskutovať o danom texte.</a:t>
            </a:r>
            <a:endParaRPr lang="sk-SK" dirty="0"/>
          </a:p>
          <a:p>
            <a:r>
              <a:rPr lang="sk-SK" u="sng" dirty="0" smtClean="0"/>
              <a:t>Neodovzdanie </a:t>
            </a:r>
            <a:r>
              <a:rPr lang="sk-SK" u="sng" dirty="0" smtClean="0"/>
              <a:t>znamená nesplnenie podmienok pre ukončenie predmetu</a:t>
            </a:r>
            <a:endParaRPr lang="sk-SK" u="sng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Podmienky úspešného ukončenia II.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b="1" dirty="0" smtClean="0"/>
              <a:t>Povinná časť s voliteľným obsahom: záverečný text- </a:t>
            </a:r>
            <a:r>
              <a:rPr lang="sk-SK" b="1" dirty="0" smtClean="0"/>
              <a:t>Analýza diel AL z výstavy VIDA </a:t>
            </a:r>
            <a:r>
              <a:rPr lang="sk-SK" dirty="0" smtClean="0">
                <a:hlinkClick r:id="rId2"/>
              </a:rPr>
              <a:t>http://vida.fundaciontelefonica.com/en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endParaRPr lang="sk-SK" b="1" dirty="0" smtClean="0"/>
          </a:p>
          <a:p>
            <a:r>
              <a:rPr lang="sk-SK" b="1" dirty="0" smtClean="0"/>
              <a:t>Dvojice študentov si pripravia počas semestra </a:t>
            </a:r>
            <a:r>
              <a:rPr lang="sk-SK" b="1" dirty="0" err="1" smtClean="0"/>
              <a:t>projekt-prezentáciu</a:t>
            </a:r>
            <a:r>
              <a:rPr lang="sk-SK" b="1" dirty="0" smtClean="0"/>
              <a:t> – analýzu vybraných 4 diel z histórie festivalu, ktoré predstavia, analyzujú, </a:t>
            </a:r>
            <a:r>
              <a:rPr lang="sk-SK" b="1" dirty="0" err="1" smtClean="0"/>
              <a:t>komparujú</a:t>
            </a:r>
            <a:r>
              <a:rPr lang="sk-SK" b="1" dirty="0" smtClean="0"/>
              <a:t>, kriticky zhodnotia, prípadne zhodnotia relevantnosť k téme AL...</a:t>
            </a:r>
          </a:p>
          <a:p>
            <a:endParaRPr lang="sk-SK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Zoznam diel bude vložený do IS a každá dvojica vopred oznámi výber svojich diel a termín prezentácie počas prednášok.</a:t>
            </a:r>
          </a:p>
          <a:p>
            <a:r>
              <a:rPr lang="sk-SK" dirty="0" smtClean="0"/>
              <a:t>Na každej prednáške tak môžu vystúpiť 4 dvojice. </a:t>
            </a:r>
          </a:p>
          <a:p>
            <a:r>
              <a:rPr lang="sk-SK" dirty="0" smtClean="0"/>
              <a:t>Časový rozsah prezentácií: 10-12 minút</a:t>
            </a:r>
          </a:p>
          <a:p>
            <a:r>
              <a:rPr lang="sk-SK" dirty="0" smtClean="0"/>
              <a:t>Následne je vítaná diskusia a otázky publika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Základná literatúra I.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sk-SK" dirty="0" smtClean="0"/>
              <a:t> </a:t>
            </a:r>
          </a:p>
          <a:p>
            <a:r>
              <a:rPr lang="en-US" dirty="0" smtClean="0"/>
              <a:t>ASCOTT, Roy (2003) </a:t>
            </a:r>
            <a:r>
              <a:rPr lang="en-US" dirty="0" err="1" smtClean="0"/>
              <a:t>Shanken</a:t>
            </a:r>
            <a:r>
              <a:rPr lang="en-US" dirty="0" smtClean="0"/>
              <a:t>, Edward: </a:t>
            </a:r>
            <a:r>
              <a:rPr lang="en-US" i="1" dirty="0" err="1" smtClean="0"/>
              <a:t>Telematic</a:t>
            </a:r>
            <a:r>
              <a:rPr lang="en-US" i="1" dirty="0" smtClean="0"/>
              <a:t> Embrace: Visionary Theories of Art, Technology, and  Consciousness</a:t>
            </a:r>
            <a:r>
              <a:rPr lang="en-US" dirty="0" smtClean="0"/>
              <a:t> by Roy </a:t>
            </a:r>
            <a:r>
              <a:rPr lang="en-US" dirty="0" err="1" smtClean="0"/>
              <a:t>Ascott</a:t>
            </a:r>
            <a:r>
              <a:rPr lang="en-US" dirty="0" smtClean="0"/>
              <a:t>. Los Angeles, California : University of California Press</a:t>
            </a:r>
            <a:r>
              <a:rPr lang="en-US" i="1" dirty="0" smtClean="0"/>
              <a:t>. (</a:t>
            </a:r>
            <a:r>
              <a:rPr lang="en-US" i="1" dirty="0" smtClean="0">
                <a:solidFill>
                  <a:srgbClr val="FFC000"/>
                </a:solidFill>
              </a:rPr>
              <a:t>online + FF)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BURNHAM, Jack (1968) </a:t>
            </a:r>
            <a:r>
              <a:rPr lang="en-US" i="1" dirty="0" smtClean="0"/>
              <a:t>Beyond Modern Sculpture: The Effects of Science and Technology on the Sculpture of this Century.</a:t>
            </a:r>
            <a:r>
              <a:rPr lang="en-US" dirty="0" smtClean="0"/>
              <a:t> London: Penguin. </a:t>
            </a:r>
          </a:p>
          <a:p>
            <a:r>
              <a:rPr lang="en-US" dirty="0" smtClean="0"/>
              <a:t>DAWKINS, Richard (1998)  </a:t>
            </a:r>
            <a:r>
              <a:rPr lang="en-US" i="1" dirty="0" err="1" smtClean="0"/>
              <a:t>Sobecký</a:t>
            </a:r>
            <a:r>
              <a:rPr lang="en-US" i="1" dirty="0" smtClean="0"/>
              <a:t> gen</a:t>
            </a:r>
            <a:r>
              <a:rPr lang="en-US" dirty="0" smtClean="0"/>
              <a:t>. </a:t>
            </a:r>
            <a:r>
              <a:rPr lang="en-US" dirty="0" err="1" smtClean="0"/>
              <a:t>Vyd</a:t>
            </a:r>
            <a:r>
              <a:rPr lang="en-US" dirty="0" smtClean="0"/>
              <a:t>. 1. </a:t>
            </a:r>
            <a:r>
              <a:rPr lang="en-US" dirty="0" err="1" smtClean="0"/>
              <a:t>Praha</a:t>
            </a:r>
            <a:r>
              <a:rPr lang="en-US" dirty="0" smtClean="0"/>
              <a:t>: </a:t>
            </a:r>
            <a:r>
              <a:rPr lang="en-US" dirty="0" err="1" smtClean="0"/>
              <a:t>Mladá</a:t>
            </a:r>
            <a:r>
              <a:rPr lang="en-US" dirty="0" smtClean="0"/>
              <a:t> </a:t>
            </a:r>
            <a:r>
              <a:rPr lang="en-US" dirty="0" err="1" smtClean="0"/>
              <a:t>fronta</a:t>
            </a:r>
            <a:r>
              <a:rPr lang="en-US" dirty="0" smtClean="0"/>
              <a:t>,  319 s. ISBN 8020407308</a:t>
            </a:r>
            <a:r>
              <a:rPr lang="en-US" i="1" dirty="0" smtClean="0"/>
              <a:t>.  (</a:t>
            </a:r>
            <a:r>
              <a:rPr lang="sk-SK" i="1" dirty="0" err="1" smtClean="0">
                <a:solidFill>
                  <a:srgbClr val="FFC000"/>
                </a:solidFill>
              </a:rPr>
              <a:t>knihovna</a:t>
            </a:r>
            <a:r>
              <a:rPr lang="sk-SK" i="1" dirty="0" smtClean="0">
                <a:solidFill>
                  <a:srgbClr val="FFC000"/>
                </a:solidFill>
              </a:rPr>
              <a:t> </a:t>
            </a:r>
            <a:r>
              <a:rPr lang="en-US" i="1" dirty="0" smtClean="0">
                <a:solidFill>
                  <a:srgbClr val="FFC000"/>
                </a:solidFill>
              </a:rPr>
              <a:t>FF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en-US" b="1" dirty="0" smtClean="0"/>
              <a:t>HAYLES, Katherine (1996) Narratives of Artificial Life in </a:t>
            </a:r>
            <a:r>
              <a:rPr lang="en-US" b="1" dirty="0" err="1" smtClean="0"/>
              <a:t>FutureNatural</a:t>
            </a:r>
            <a:r>
              <a:rPr lang="en-US" b="1" dirty="0" smtClean="0"/>
              <a:t>, ed. George Robertson, et. Al. London: </a:t>
            </a:r>
            <a:r>
              <a:rPr lang="en-US" b="1" dirty="0" err="1" smtClean="0"/>
              <a:t>Routledge</a:t>
            </a:r>
            <a:r>
              <a:rPr lang="sk-SK" b="1" dirty="0" smtClean="0"/>
              <a:t> 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dirty="0" smtClean="0"/>
              <a:t>HELMREICH, Stefan (1998) </a:t>
            </a:r>
            <a:r>
              <a:rPr lang="en-US" i="1" dirty="0" smtClean="0"/>
              <a:t>Silicon second nature</a:t>
            </a:r>
            <a:r>
              <a:rPr lang="en-US" dirty="0" smtClean="0"/>
              <a:t>: </a:t>
            </a:r>
            <a:r>
              <a:rPr lang="en-US" i="1" dirty="0" smtClean="0"/>
              <a:t>culturing artificial life in a digital world</a:t>
            </a:r>
            <a:r>
              <a:rPr lang="en-US" dirty="0" smtClean="0"/>
              <a:t>. Updated ed.,. Berkeley, Calif.: University of California Press, xvi, 314 s. .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i="1" dirty="0" smtClean="0">
                <a:solidFill>
                  <a:srgbClr val="FFC000"/>
                </a:solidFill>
              </a:rPr>
              <a:t>(</a:t>
            </a:r>
            <a:r>
              <a:rPr lang="sk-SK" i="1" dirty="0" err="1" smtClean="0">
                <a:solidFill>
                  <a:srgbClr val="FFC000"/>
                </a:solidFill>
              </a:rPr>
              <a:t>knihovna</a:t>
            </a:r>
            <a:r>
              <a:rPr lang="sk-SK" i="1" dirty="0" smtClean="0">
                <a:solidFill>
                  <a:srgbClr val="FFC000"/>
                </a:solidFill>
              </a:rPr>
              <a:t> </a:t>
            </a:r>
            <a:r>
              <a:rPr lang="en-US" i="1" dirty="0" smtClean="0">
                <a:solidFill>
                  <a:srgbClr val="FFC000"/>
                </a:solidFill>
              </a:rPr>
              <a:t>UHV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en-US" dirty="0" smtClean="0"/>
              <a:t>KELLY, Kevin (1994)  </a:t>
            </a:r>
            <a:r>
              <a:rPr lang="en-US" i="1" dirty="0" smtClean="0"/>
              <a:t>Out of Control. The New Biology of Machines</a:t>
            </a:r>
            <a:r>
              <a:rPr lang="en-US" dirty="0" smtClean="0"/>
              <a:t>.  London: Fourth </a:t>
            </a:r>
            <a:r>
              <a:rPr lang="en-US" dirty="0" err="1" smtClean="0"/>
              <a:t>Estate,s</a:t>
            </a:r>
            <a:r>
              <a:rPr lang="en-US" dirty="0" smtClean="0"/>
              <a:t>. 297. </a:t>
            </a:r>
            <a:r>
              <a:rPr lang="en-US" i="1" dirty="0" smtClean="0">
                <a:solidFill>
                  <a:srgbClr val="FFC000"/>
                </a:solidFill>
              </a:rPr>
              <a:t>Online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LANGTON, Christopher (1995) </a:t>
            </a:r>
            <a:r>
              <a:rPr lang="en-US" i="1" dirty="0" smtClean="0"/>
              <a:t>Artificial Life</a:t>
            </a:r>
            <a:r>
              <a:rPr lang="en-US" dirty="0" smtClean="0"/>
              <a:t>: An Overview.  edited by Christopher G. Langton, A Bradford Book Cambridge Massachusetts : The MIT Press, London, England  . </a:t>
            </a:r>
            <a:r>
              <a:rPr lang="en-US" i="1" dirty="0" smtClean="0">
                <a:solidFill>
                  <a:srgbClr val="FFC000"/>
                </a:solidFill>
              </a:rPr>
              <a:t>Online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PARIKKA, </a:t>
            </a:r>
            <a:r>
              <a:rPr lang="en-US" dirty="0" err="1" smtClean="0"/>
              <a:t>Jussi</a:t>
            </a:r>
            <a:r>
              <a:rPr lang="en-US" dirty="0" smtClean="0"/>
              <a:t> ( </a:t>
            </a:r>
            <a:r>
              <a:rPr lang="en-US" i="1" dirty="0" smtClean="0"/>
              <a:t>The Universal Viral Machine. Bits, Parasites and the Media Ecology of Network Culture</a:t>
            </a:r>
            <a:r>
              <a:rPr lang="en-US" dirty="0" smtClean="0"/>
              <a:t>. </a:t>
            </a:r>
            <a:r>
              <a:rPr lang="en-US" dirty="0" err="1" smtClean="0">
                <a:solidFill>
                  <a:srgbClr val="FFC000"/>
                </a:solidFill>
              </a:rPr>
              <a:t>Dostupné</a:t>
            </a:r>
            <a:r>
              <a:rPr lang="en-US" dirty="0" smtClean="0">
                <a:solidFill>
                  <a:srgbClr val="FFC000"/>
                </a:solidFill>
              </a:rPr>
              <a:t> online</a:t>
            </a:r>
            <a:r>
              <a:rPr lang="en-US" dirty="0" smtClean="0"/>
              <a:t>: </a:t>
            </a:r>
            <a:r>
              <a:rPr lang="en-US" u="sng" dirty="0" smtClean="0">
                <a:hlinkClick r:id="rId2"/>
              </a:rPr>
              <a:t>http://www.ctheory.net/articles.aspx?id=500</a:t>
            </a:r>
            <a:endParaRPr lang="en-US" dirty="0" smtClean="0"/>
          </a:p>
          <a:p>
            <a:r>
              <a:rPr lang="en-US" dirty="0" smtClean="0"/>
              <a:t>PENNY, Simon (1999) “</a:t>
            </a:r>
            <a:r>
              <a:rPr lang="en-US" i="1" dirty="0" smtClean="0"/>
              <a:t>Systems Aesthetics and </a:t>
            </a:r>
            <a:r>
              <a:rPr lang="en-US" i="1" dirty="0" err="1" smtClean="0"/>
              <a:t>Cyborg</a:t>
            </a:r>
            <a:r>
              <a:rPr lang="en-US" i="1" dirty="0" smtClean="0"/>
              <a:t> Art: The Legacy of Jack Burnham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Published in Sculpture, Vol.8 #1. January/February. 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i="1" dirty="0" smtClean="0">
                <a:solidFill>
                  <a:srgbClr val="FFC000"/>
                </a:solidFill>
              </a:rPr>
              <a:t>online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REICHLE, </a:t>
            </a:r>
            <a:r>
              <a:rPr lang="en-US" dirty="0" err="1" smtClean="0"/>
              <a:t>Ingeborg</a:t>
            </a:r>
            <a:r>
              <a:rPr lang="en-US" dirty="0" smtClean="0"/>
              <a:t> (2009) </a:t>
            </a:r>
            <a:r>
              <a:rPr lang="en-US" i="1" dirty="0" smtClean="0"/>
              <a:t>Art in the Age of </a:t>
            </a:r>
            <a:r>
              <a:rPr lang="en-US" i="1" dirty="0" err="1" smtClean="0"/>
              <a:t>Technoscience</a:t>
            </a:r>
            <a:r>
              <a:rPr lang="en-US" dirty="0" smtClean="0"/>
              <a:t>: </a:t>
            </a:r>
            <a:r>
              <a:rPr lang="en-US" i="1" dirty="0" smtClean="0"/>
              <a:t>Genetic Engineering, Robotics, and Artificial Life in Contemporary Art</a:t>
            </a:r>
            <a:r>
              <a:rPr lang="en-US" dirty="0" smtClean="0"/>
              <a:t>. Wien: Springer, xxix, 422 s. ISBN 9783211781609</a:t>
            </a:r>
            <a:r>
              <a:rPr lang="en-US" dirty="0" smtClean="0">
                <a:solidFill>
                  <a:srgbClr val="FFC000"/>
                </a:solidFill>
              </a:rPr>
              <a:t>. </a:t>
            </a:r>
            <a:r>
              <a:rPr lang="en-US" i="1" dirty="0" smtClean="0">
                <a:solidFill>
                  <a:srgbClr val="FFC000"/>
                </a:solidFill>
              </a:rPr>
              <a:t>(</a:t>
            </a:r>
            <a:r>
              <a:rPr lang="sk-SK" i="1" dirty="0" err="1" smtClean="0">
                <a:solidFill>
                  <a:srgbClr val="FFC000"/>
                </a:solidFill>
              </a:rPr>
              <a:t>knihovna</a:t>
            </a:r>
            <a:r>
              <a:rPr lang="sk-SK" i="1" dirty="0" smtClean="0">
                <a:solidFill>
                  <a:srgbClr val="FFC000"/>
                </a:solidFill>
              </a:rPr>
              <a:t> </a:t>
            </a:r>
            <a:r>
              <a:rPr lang="en-US" i="1" dirty="0" smtClean="0">
                <a:solidFill>
                  <a:srgbClr val="FFC000"/>
                </a:solidFill>
              </a:rPr>
              <a:t>FF)</a:t>
            </a:r>
            <a:endParaRPr lang="en-US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Základná literatúra II.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dirty="0" smtClean="0"/>
              <a:t>SIMS, </a:t>
            </a:r>
            <a:r>
              <a:rPr lang="sk-SK" dirty="0" err="1" smtClean="0"/>
              <a:t>Karl</a:t>
            </a:r>
            <a:r>
              <a:rPr lang="sk-SK" dirty="0" smtClean="0"/>
              <a:t> (1991) </a:t>
            </a:r>
            <a:r>
              <a:rPr lang="sk-SK" i="1" dirty="0" smtClean="0"/>
              <a:t>Artificial </a:t>
            </a:r>
            <a:r>
              <a:rPr lang="sk-SK" i="1" dirty="0" err="1" smtClean="0"/>
              <a:t>Evolution</a:t>
            </a:r>
            <a:r>
              <a:rPr lang="sk-SK" i="1" dirty="0" smtClean="0"/>
              <a:t> </a:t>
            </a:r>
            <a:r>
              <a:rPr lang="sk-SK" i="1" dirty="0" err="1" smtClean="0"/>
              <a:t>for</a:t>
            </a:r>
            <a:r>
              <a:rPr lang="sk-SK" i="1" dirty="0" smtClean="0"/>
              <a:t> </a:t>
            </a:r>
            <a:r>
              <a:rPr lang="sk-SK" i="1" dirty="0" err="1" smtClean="0"/>
              <a:t>Computer</a:t>
            </a:r>
            <a:r>
              <a:rPr lang="sk-SK" i="1" dirty="0" smtClean="0"/>
              <a:t> </a:t>
            </a:r>
            <a:r>
              <a:rPr lang="sk-SK" i="1" dirty="0" err="1" smtClean="0"/>
              <a:t>Graphics</a:t>
            </a:r>
            <a:r>
              <a:rPr lang="sk-SK" i="1" dirty="0" smtClean="0"/>
              <a:t>,</a:t>
            </a:r>
            <a:r>
              <a:rPr lang="sk-SK" dirty="0" smtClean="0"/>
              <a:t> </a:t>
            </a:r>
            <a:r>
              <a:rPr lang="sk-SK" i="1" dirty="0" err="1" smtClean="0"/>
              <a:t>Computer</a:t>
            </a:r>
            <a:r>
              <a:rPr lang="sk-SK" i="1" dirty="0" smtClean="0"/>
              <a:t> </a:t>
            </a:r>
            <a:r>
              <a:rPr lang="sk-SK" i="1" dirty="0" err="1" smtClean="0"/>
              <a:t>Graphics</a:t>
            </a:r>
            <a:r>
              <a:rPr lang="sk-SK" dirty="0" smtClean="0"/>
              <a:t>, 25(4), </a:t>
            </a:r>
            <a:r>
              <a:rPr lang="sk-SK" dirty="0" err="1" smtClean="0"/>
              <a:t>July</a:t>
            </a:r>
            <a:r>
              <a:rPr lang="sk-SK" dirty="0" smtClean="0"/>
              <a:t>, </a:t>
            </a:r>
            <a:r>
              <a:rPr lang="sk-SK" dirty="0" err="1" smtClean="0"/>
              <a:t>pp</a:t>
            </a:r>
            <a:r>
              <a:rPr lang="sk-SK" dirty="0" smtClean="0"/>
              <a:t>. 319-328. </a:t>
            </a:r>
            <a:r>
              <a:rPr lang="sk-SK" i="1" dirty="0" err="1" smtClean="0">
                <a:solidFill>
                  <a:srgbClr val="FFC000"/>
                </a:solidFill>
              </a:rPr>
              <a:t>Online</a:t>
            </a:r>
            <a:r>
              <a:rPr lang="sk-SK" i="1" dirty="0" smtClean="0">
                <a:solidFill>
                  <a:srgbClr val="FFC000"/>
                </a:solidFill>
              </a:rPr>
              <a:t>: </a:t>
            </a:r>
            <a:r>
              <a:rPr lang="sk-SK" u="sng" dirty="0" smtClean="0">
                <a:hlinkClick r:id="rId2"/>
              </a:rPr>
              <a:t>http://www.karlsims.com/papers/siggraph91.html</a:t>
            </a:r>
            <a:endParaRPr lang="sk-SK" dirty="0" smtClean="0"/>
          </a:p>
          <a:p>
            <a:r>
              <a:rPr lang="sk-SK" dirty="0" smtClean="0"/>
              <a:t>SHANKEN, </a:t>
            </a:r>
            <a:r>
              <a:rPr lang="sk-SK" dirty="0" err="1" smtClean="0"/>
              <a:t>Edward</a:t>
            </a:r>
            <a:r>
              <a:rPr lang="sk-SK" dirty="0" smtClean="0"/>
              <a:t> A. (2002) </a:t>
            </a:r>
            <a:r>
              <a:rPr lang="sk-SK" i="1" dirty="0" err="1" smtClean="0"/>
              <a:t>Cybernetics</a:t>
            </a:r>
            <a:r>
              <a:rPr lang="sk-SK" i="1" dirty="0" smtClean="0"/>
              <a:t> and </a:t>
            </a:r>
            <a:r>
              <a:rPr lang="sk-SK" i="1" dirty="0" err="1" smtClean="0"/>
              <a:t>Art</a:t>
            </a:r>
            <a:r>
              <a:rPr lang="sk-SK" i="1" dirty="0" smtClean="0"/>
              <a:t>: </a:t>
            </a:r>
            <a:r>
              <a:rPr lang="sk-SK" i="1" dirty="0" err="1" smtClean="0"/>
              <a:t>Cultural</a:t>
            </a:r>
            <a:r>
              <a:rPr lang="sk-SK" i="1" dirty="0" smtClean="0"/>
              <a:t> </a:t>
            </a:r>
            <a:r>
              <a:rPr lang="sk-SK" i="1" dirty="0" err="1" smtClean="0"/>
              <a:t>Convergence</a:t>
            </a:r>
            <a:r>
              <a:rPr lang="sk-SK" i="1" dirty="0" smtClean="0"/>
              <a:t> in </a:t>
            </a:r>
            <a:r>
              <a:rPr lang="sk-SK" i="1" dirty="0" err="1" smtClean="0"/>
              <a:t>the</a:t>
            </a:r>
            <a:r>
              <a:rPr lang="sk-SK" i="1" dirty="0" smtClean="0"/>
              <a:t> 1960s</a:t>
            </a:r>
            <a:r>
              <a:rPr lang="sk-SK" dirty="0" smtClean="0"/>
              <a:t>. In: </a:t>
            </a:r>
            <a:r>
              <a:rPr lang="sk-SK" dirty="0" err="1" smtClean="0"/>
              <a:t>Bruce</a:t>
            </a:r>
            <a:r>
              <a:rPr lang="sk-SK" dirty="0" smtClean="0"/>
              <a:t> </a:t>
            </a:r>
            <a:r>
              <a:rPr lang="sk-SK" dirty="0" err="1" smtClean="0"/>
              <a:t>Clarke</a:t>
            </a:r>
            <a:r>
              <a:rPr lang="sk-SK" dirty="0" smtClean="0"/>
              <a:t> and Linda </a:t>
            </a:r>
            <a:r>
              <a:rPr lang="sk-SK" dirty="0" err="1" smtClean="0"/>
              <a:t>Dalryple</a:t>
            </a:r>
            <a:r>
              <a:rPr lang="sk-SK" dirty="0" smtClean="0"/>
              <a:t> </a:t>
            </a:r>
            <a:r>
              <a:rPr lang="sk-SK" dirty="0" err="1" smtClean="0"/>
              <a:t>Enderson</a:t>
            </a:r>
            <a:r>
              <a:rPr lang="sk-SK" dirty="0" smtClean="0"/>
              <a:t> (</a:t>
            </a:r>
            <a:r>
              <a:rPr lang="sk-SK" dirty="0" err="1" smtClean="0"/>
              <a:t>eds</a:t>
            </a:r>
            <a:r>
              <a:rPr lang="sk-SK" dirty="0" smtClean="0"/>
              <a:t>.) </a:t>
            </a:r>
            <a:r>
              <a:rPr lang="sk-SK" i="1" dirty="0" err="1" smtClean="0"/>
              <a:t>From</a:t>
            </a:r>
            <a:r>
              <a:rPr lang="sk-SK" i="1" dirty="0" smtClean="0"/>
              <a:t> </a:t>
            </a:r>
            <a:r>
              <a:rPr lang="sk-SK" i="1" dirty="0" err="1" smtClean="0"/>
              <a:t>Energy</a:t>
            </a:r>
            <a:r>
              <a:rPr lang="sk-SK" i="1" dirty="0" smtClean="0"/>
              <a:t> to </a:t>
            </a:r>
            <a:r>
              <a:rPr lang="sk-SK" i="1" dirty="0" err="1" smtClean="0"/>
              <a:t>Information</a:t>
            </a:r>
            <a:r>
              <a:rPr lang="sk-SK" dirty="0" smtClean="0"/>
              <a:t>. </a:t>
            </a:r>
            <a:r>
              <a:rPr lang="sk-SK" dirty="0" err="1" smtClean="0"/>
              <a:t>Palo</a:t>
            </a:r>
            <a:r>
              <a:rPr lang="sk-SK" dirty="0" smtClean="0"/>
              <a:t> </a:t>
            </a:r>
            <a:r>
              <a:rPr lang="sk-SK" dirty="0" err="1" smtClean="0"/>
              <a:t>Alto</a:t>
            </a:r>
            <a:r>
              <a:rPr lang="sk-SK" dirty="0" smtClean="0"/>
              <a:t>: </a:t>
            </a:r>
            <a:r>
              <a:rPr lang="sk-SK" dirty="0" err="1" smtClean="0"/>
              <a:t>Stanford</a:t>
            </a:r>
            <a:r>
              <a:rPr lang="sk-SK" dirty="0" smtClean="0"/>
              <a:t> </a:t>
            </a:r>
            <a:r>
              <a:rPr lang="sk-SK" dirty="0" err="1" smtClean="0"/>
              <a:t>University</a:t>
            </a:r>
            <a:r>
              <a:rPr lang="sk-SK" dirty="0" smtClean="0"/>
              <a:t> Press.</a:t>
            </a:r>
            <a:r>
              <a:rPr lang="sk-SK" dirty="0" smtClean="0">
                <a:solidFill>
                  <a:srgbClr val="FFC000"/>
                </a:solidFill>
              </a:rPr>
              <a:t> </a:t>
            </a:r>
            <a:r>
              <a:rPr lang="sk-SK" i="1" dirty="0" err="1" smtClean="0">
                <a:solidFill>
                  <a:srgbClr val="FFC000"/>
                </a:solidFill>
              </a:rPr>
              <a:t>Online</a:t>
            </a:r>
            <a:endParaRPr lang="sk-SK" dirty="0" smtClean="0">
              <a:solidFill>
                <a:srgbClr val="FFC000"/>
              </a:solidFill>
            </a:endParaRPr>
          </a:p>
          <a:p>
            <a:r>
              <a:rPr lang="sk-SK" dirty="0" smtClean="0"/>
              <a:t>SHANKEN, </a:t>
            </a:r>
            <a:r>
              <a:rPr lang="sk-SK" dirty="0" err="1" smtClean="0"/>
              <a:t>Edward</a:t>
            </a:r>
            <a:r>
              <a:rPr lang="sk-SK" dirty="0" smtClean="0"/>
              <a:t>, A. (2007)  </a:t>
            </a:r>
            <a:r>
              <a:rPr lang="sk-SK" i="1" dirty="0" err="1" smtClean="0"/>
              <a:t>Historicizing</a:t>
            </a:r>
            <a:r>
              <a:rPr lang="sk-SK" i="1" dirty="0" smtClean="0"/>
              <a:t> </a:t>
            </a:r>
            <a:r>
              <a:rPr lang="sk-SK" i="1" dirty="0" err="1" smtClean="0"/>
              <a:t>Art</a:t>
            </a:r>
            <a:r>
              <a:rPr lang="sk-SK" i="1" dirty="0" smtClean="0"/>
              <a:t> and </a:t>
            </a:r>
            <a:r>
              <a:rPr lang="sk-SK" i="1" dirty="0" err="1" smtClean="0"/>
              <a:t>Technology</a:t>
            </a:r>
            <a:r>
              <a:rPr lang="sk-SK" i="1" dirty="0" smtClean="0"/>
              <a:t>: </a:t>
            </a:r>
            <a:r>
              <a:rPr lang="sk-SK" i="1" dirty="0" err="1" smtClean="0"/>
              <a:t>Forging</a:t>
            </a:r>
            <a:r>
              <a:rPr lang="sk-SK" i="1" dirty="0" smtClean="0"/>
              <a:t> a </a:t>
            </a:r>
            <a:r>
              <a:rPr lang="sk-SK" i="1" dirty="0" err="1" smtClean="0"/>
              <a:t>Method</a:t>
            </a:r>
            <a:r>
              <a:rPr lang="sk-SK" i="1" dirty="0" smtClean="0"/>
              <a:t> and </a:t>
            </a:r>
            <a:r>
              <a:rPr lang="sk-SK" i="1" dirty="0" err="1" smtClean="0"/>
              <a:t>Firing</a:t>
            </a:r>
            <a:r>
              <a:rPr lang="sk-SK" i="1" dirty="0" smtClean="0"/>
              <a:t> a Canon</a:t>
            </a:r>
            <a:r>
              <a:rPr lang="sk-SK" dirty="0" smtClean="0"/>
              <a:t>. In: Oliver </a:t>
            </a:r>
            <a:r>
              <a:rPr lang="sk-SK" dirty="0" err="1" smtClean="0"/>
              <a:t>Grau</a:t>
            </a:r>
            <a:r>
              <a:rPr lang="sk-SK" dirty="0" smtClean="0"/>
              <a:t> (</a:t>
            </a:r>
            <a:r>
              <a:rPr lang="sk-SK" dirty="0" err="1" smtClean="0"/>
              <a:t>ed</a:t>
            </a:r>
            <a:r>
              <a:rPr lang="sk-SK" dirty="0" smtClean="0"/>
              <a:t>.) </a:t>
            </a:r>
            <a:r>
              <a:rPr lang="sk-SK" dirty="0" err="1" smtClean="0"/>
              <a:t>Media</a:t>
            </a:r>
            <a:r>
              <a:rPr lang="sk-SK" dirty="0" smtClean="0"/>
              <a:t> </a:t>
            </a:r>
            <a:r>
              <a:rPr lang="sk-SK" dirty="0" err="1" smtClean="0"/>
              <a:t>Art</a:t>
            </a:r>
            <a:r>
              <a:rPr lang="sk-SK" dirty="0" smtClean="0"/>
              <a:t> </a:t>
            </a:r>
            <a:r>
              <a:rPr lang="sk-SK" dirty="0" err="1" smtClean="0"/>
              <a:t>Histories</a:t>
            </a:r>
            <a:r>
              <a:rPr lang="sk-SK" dirty="0" smtClean="0"/>
              <a:t>. Cambridge: </a:t>
            </a:r>
            <a:r>
              <a:rPr lang="sk-SK" dirty="0" err="1" smtClean="0"/>
              <a:t>The</a:t>
            </a:r>
            <a:r>
              <a:rPr lang="sk-SK" dirty="0" smtClean="0"/>
              <a:t> MIT Press.</a:t>
            </a:r>
          </a:p>
          <a:p>
            <a:r>
              <a:rPr lang="sk-SK" dirty="0" smtClean="0"/>
              <a:t>SHANKEN, </a:t>
            </a:r>
            <a:r>
              <a:rPr lang="sk-SK" dirty="0" err="1" smtClean="0"/>
              <a:t>Edward</a:t>
            </a:r>
            <a:r>
              <a:rPr lang="sk-SK" dirty="0" smtClean="0"/>
              <a:t> A. ( 1998)  </a:t>
            </a:r>
            <a:r>
              <a:rPr lang="sk-SK" i="1" dirty="0" smtClean="0"/>
              <a:t>Life </a:t>
            </a:r>
            <a:r>
              <a:rPr lang="sk-SK" i="1" dirty="0" err="1" smtClean="0"/>
              <a:t>as</a:t>
            </a:r>
            <a:r>
              <a:rPr lang="sk-SK" i="1" dirty="0" smtClean="0"/>
              <a:t> </a:t>
            </a:r>
            <a:r>
              <a:rPr lang="sk-SK" i="1" dirty="0" err="1" smtClean="0"/>
              <a:t>We</a:t>
            </a:r>
            <a:r>
              <a:rPr lang="sk-SK" i="1" dirty="0" smtClean="0"/>
              <a:t> </a:t>
            </a:r>
            <a:r>
              <a:rPr lang="sk-SK" i="1" dirty="0" err="1" smtClean="0"/>
              <a:t>Know</a:t>
            </a:r>
            <a:r>
              <a:rPr lang="sk-SK" i="1" dirty="0" smtClean="0"/>
              <a:t> </a:t>
            </a:r>
            <a:r>
              <a:rPr lang="sk-SK" i="1" dirty="0" err="1" smtClean="0"/>
              <a:t>It</a:t>
            </a:r>
            <a:r>
              <a:rPr lang="sk-SK" i="1" dirty="0" smtClean="0"/>
              <a:t> and/or Life </a:t>
            </a:r>
            <a:r>
              <a:rPr lang="sk-SK" i="1" dirty="0" err="1" smtClean="0"/>
              <a:t>as</a:t>
            </a:r>
            <a:r>
              <a:rPr lang="sk-SK" i="1" dirty="0" smtClean="0"/>
              <a:t> </a:t>
            </a:r>
            <a:r>
              <a:rPr lang="sk-SK" i="1" dirty="0" err="1" smtClean="0"/>
              <a:t>It</a:t>
            </a:r>
            <a:r>
              <a:rPr lang="sk-SK" i="1" dirty="0" smtClean="0"/>
              <a:t> </a:t>
            </a:r>
            <a:r>
              <a:rPr lang="sk-SK" i="1" dirty="0" err="1" smtClean="0"/>
              <a:t>Could</a:t>
            </a:r>
            <a:r>
              <a:rPr lang="sk-SK" i="1" dirty="0" smtClean="0"/>
              <a:t> </a:t>
            </a:r>
            <a:r>
              <a:rPr lang="sk-SK" i="1" dirty="0" err="1" smtClean="0"/>
              <a:t>Be</a:t>
            </a:r>
            <a:r>
              <a:rPr lang="sk-SK" i="1" dirty="0" smtClean="0"/>
              <a:t>: </a:t>
            </a:r>
            <a:r>
              <a:rPr lang="sk-SK" i="1" dirty="0" err="1" smtClean="0"/>
              <a:t>Epistemology</a:t>
            </a:r>
            <a:r>
              <a:rPr lang="sk-SK" i="1" dirty="0" smtClean="0"/>
              <a:t> and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 err="1" smtClean="0"/>
              <a:t>Ontology</a:t>
            </a:r>
            <a:r>
              <a:rPr lang="sk-SK" i="1" dirty="0" smtClean="0"/>
              <a:t>/</a:t>
            </a:r>
            <a:r>
              <a:rPr lang="sk-SK" i="1" dirty="0" err="1" smtClean="0"/>
              <a:t>Ontogeny</a:t>
            </a:r>
            <a:r>
              <a:rPr lang="sk-SK" i="1" dirty="0" smtClean="0"/>
              <a:t> </a:t>
            </a:r>
            <a:r>
              <a:rPr lang="sk-SK" i="1" dirty="0" err="1" smtClean="0"/>
              <a:t>ofArtificial</a:t>
            </a:r>
            <a:r>
              <a:rPr lang="sk-SK" i="1" dirty="0" smtClean="0"/>
              <a:t> Life. </a:t>
            </a:r>
            <a:r>
              <a:rPr lang="sk-SK" dirty="0" err="1" smtClean="0"/>
              <a:t>Reviewed</a:t>
            </a:r>
            <a:r>
              <a:rPr lang="sk-SK" dirty="0" smtClean="0"/>
              <a:t> </a:t>
            </a:r>
            <a:r>
              <a:rPr lang="sk-SK" dirty="0" err="1" smtClean="0"/>
              <a:t>work</a:t>
            </a:r>
            <a:r>
              <a:rPr lang="sk-SK" dirty="0" smtClean="0"/>
              <a:t>(s):</a:t>
            </a:r>
            <a:r>
              <a:rPr lang="sk-SK" dirty="0" err="1" smtClean="0"/>
              <a:t>Source</a:t>
            </a:r>
            <a:r>
              <a:rPr lang="sk-SK" dirty="0" smtClean="0"/>
              <a:t>: </a:t>
            </a:r>
            <a:r>
              <a:rPr lang="sk-SK" dirty="0" err="1" smtClean="0"/>
              <a:t>Leonardo</a:t>
            </a:r>
            <a:r>
              <a:rPr lang="sk-SK" dirty="0" smtClean="0"/>
              <a:t>, </a:t>
            </a:r>
            <a:r>
              <a:rPr lang="sk-SK" dirty="0" err="1" smtClean="0"/>
              <a:t>Vol</a:t>
            </a:r>
            <a:r>
              <a:rPr lang="sk-SK" dirty="0" smtClean="0"/>
              <a:t>. 31, No. 5, </a:t>
            </a:r>
            <a:r>
              <a:rPr lang="sk-SK" dirty="0" err="1" smtClean="0"/>
              <a:t>Sixth</a:t>
            </a:r>
            <a:r>
              <a:rPr lang="sk-SK" dirty="0" smtClean="0"/>
              <a:t> </a:t>
            </a:r>
            <a:r>
              <a:rPr lang="sk-SK" dirty="0" err="1" smtClean="0"/>
              <a:t>Annual</a:t>
            </a:r>
            <a:r>
              <a:rPr lang="sk-SK" dirty="0" smtClean="0"/>
              <a:t> New York </a:t>
            </a:r>
            <a:r>
              <a:rPr lang="sk-SK" dirty="0" err="1" smtClean="0"/>
              <a:t>Digital</a:t>
            </a:r>
            <a:r>
              <a:rPr lang="sk-SK" dirty="0" smtClean="0"/>
              <a:t> </a:t>
            </a:r>
            <a:r>
              <a:rPr lang="sk-SK" dirty="0" err="1" smtClean="0"/>
              <a:t>Salon</a:t>
            </a:r>
            <a:r>
              <a:rPr lang="sk-SK" dirty="0" smtClean="0"/>
              <a:t>, </a:t>
            </a:r>
            <a:r>
              <a:rPr lang="sk-SK" dirty="0" err="1" smtClean="0"/>
              <a:t>pp</a:t>
            </a:r>
            <a:r>
              <a:rPr lang="sk-SK" dirty="0" smtClean="0"/>
              <a:t>. 383-388. </a:t>
            </a:r>
            <a:r>
              <a:rPr lang="sk-SK" dirty="0" err="1" smtClean="0"/>
              <a:t>Published</a:t>
            </a:r>
            <a:r>
              <a:rPr lang="sk-SK" dirty="0" smtClean="0"/>
              <a:t> by: </a:t>
            </a:r>
            <a:r>
              <a:rPr lang="sk-SK" dirty="0" err="1" smtClean="0"/>
              <a:t>The</a:t>
            </a:r>
            <a:r>
              <a:rPr lang="sk-SK" dirty="0" smtClean="0"/>
              <a:t> MIT </a:t>
            </a:r>
            <a:r>
              <a:rPr lang="sk-SK" dirty="0" err="1" smtClean="0"/>
              <a:t>PressStable</a:t>
            </a:r>
            <a:r>
              <a:rPr lang="sk-SK" dirty="0" smtClean="0"/>
              <a:t> URL: </a:t>
            </a:r>
            <a:r>
              <a:rPr lang="sk-SK" u="sng" dirty="0" smtClean="0">
                <a:hlinkClick r:id="rId3"/>
              </a:rPr>
              <a:t>http://www.jstor.org/stable/1576602</a:t>
            </a:r>
            <a:endParaRPr lang="sk-SK" dirty="0" smtClean="0"/>
          </a:p>
          <a:p>
            <a:r>
              <a:rPr lang="sk-SK" dirty="0" smtClean="0"/>
              <a:t>TENHAAF, Nel (1998) </a:t>
            </a:r>
            <a:r>
              <a:rPr lang="sk-SK" i="1" dirty="0" err="1" smtClean="0"/>
              <a:t>As</a:t>
            </a:r>
            <a:r>
              <a:rPr lang="sk-SK" i="1" dirty="0" smtClean="0"/>
              <a:t> </a:t>
            </a:r>
            <a:r>
              <a:rPr lang="sk-SK" i="1" dirty="0" err="1" smtClean="0"/>
              <a:t>Art</a:t>
            </a:r>
            <a:r>
              <a:rPr lang="sk-SK" i="1" dirty="0" smtClean="0"/>
              <a:t> </a:t>
            </a:r>
            <a:r>
              <a:rPr lang="sk-SK" i="1" dirty="0" err="1" smtClean="0"/>
              <a:t>Is</a:t>
            </a:r>
            <a:r>
              <a:rPr lang="sk-SK" i="1" dirty="0" smtClean="0"/>
              <a:t> </a:t>
            </a:r>
            <a:r>
              <a:rPr lang="sk-SK" i="1" dirty="0" err="1" smtClean="0"/>
              <a:t>Lifelike</a:t>
            </a:r>
            <a:r>
              <a:rPr lang="sk-SK" i="1" dirty="0" smtClean="0"/>
              <a:t>: </a:t>
            </a:r>
            <a:r>
              <a:rPr lang="sk-SK" i="1" dirty="0" err="1" smtClean="0"/>
              <a:t>Evolution</a:t>
            </a:r>
            <a:r>
              <a:rPr lang="sk-SK" i="1" dirty="0" smtClean="0"/>
              <a:t>, </a:t>
            </a:r>
            <a:r>
              <a:rPr lang="sk-SK" i="1" dirty="0" err="1" smtClean="0"/>
              <a:t>Art</a:t>
            </a:r>
            <a:r>
              <a:rPr lang="sk-SK" i="1" dirty="0" smtClean="0"/>
              <a:t> and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 err="1" smtClean="0"/>
              <a:t>Readymade</a:t>
            </a:r>
            <a:r>
              <a:rPr lang="sk-SK" i="1" dirty="0" smtClean="0"/>
              <a:t>,</a:t>
            </a:r>
            <a:r>
              <a:rPr lang="sk-SK" dirty="0" smtClean="0"/>
              <a:t> </a:t>
            </a:r>
            <a:r>
              <a:rPr lang="sk-SK" dirty="0" err="1" smtClean="0"/>
              <a:t>Leonardo</a:t>
            </a:r>
            <a:r>
              <a:rPr lang="sk-SK" dirty="0" smtClean="0"/>
              <a:t> 31, no. 5.. </a:t>
            </a:r>
            <a:r>
              <a:rPr lang="sk-SK" i="1" dirty="0" err="1" smtClean="0">
                <a:solidFill>
                  <a:srgbClr val="FFC000"/>
                </a:solidFill>
              </a:rPr>
              <a:t>Online</a:t>
            </a:r>
            <a:endParaRPr lang="sk-SK" dirty="0" smtClean="0">
              <a:solidFill>
                <a:srgbClr val="FFC000"/>
              </a:solidFill>
            </a:endParaRPr>
          </a:p>
          <a:p>
            <a:r>
              <a:rPr lang="sk-SK" dirty="0" smtClean="0"/>
              <a:t>WHITELAW, </a:t>
            </a:r>
            <a:r>
              <a:rPr lang="sk-SK" dirty="0" err="1" smtClean="0"/>
              <a:t>Mitchel</a:t>
            </a:r>
            <a:r>
              <a:rPr lang="sk-SK" dirty="0" smtClean="0"/>
              <a:t> (2004) </a:t>
            </a:r>
            <a:r>
              <a:rPr lang="sk-SK" i="1" dirty="0" err="1" smtClean="0"/>
              <a:t>Metacreation</a:t>
            </a:r>
            <a:r>
              <a:rPr lang="sk-SK" i="1" dirty="0" smtClean="0"/>
              <a:t> – </a:t>
            </a:r>
            <a:r>
              <a:rPr lang="sk-SK" i="1" dirty="0" err="1" smtClean="0"/>
              <a:t>Art</a:t>
            </a:r>
            <a:r>
              <a:rPr lang="sk-SK" i="1" dirty="0" smtClean="0"/>
              <a:t> and Artificial Life</a:t>
            </a:r>
            <a:r>
              <a:rPr lang="sk-SK" dirty="0" smtClean="0"/>
              <a:t>. Cambridge, Massachusetts: </a:t>
            </a:r>
            <a:r>
              <a:rPr lang="sk-SK" dirty="0" err="1" smtClean="0"/>
              <a:t>The</a:t>
            </a:r>
            <a:r>
              <a:rPr lang="sk-SK" dirty="0" smtClean="0"/>
              <a:t> MIT Press,. 296 s. ISBN 978-0-262-04249-9. (</a:t>
            </a:r>
            <a:r>
              <a:rPr lang="sk-SK" dirty="0" err="1" smtClean="0"/>
              <a:t>virt.knihovna</a:t>
            </a:r>
            <a:r>
              <a:rPr lang="sk-SK" dirty="0" smtClean="0"/>
              <a:t>)</a:t>
            </a:r>
          </a:p>
          <a:p>
            <a:r>
              <a:rPr lang="sk-SK" dirty="0" smtClean="0"/>
              <a:t>WHITELAW, </a:t>
            </a:r>
            <a:r>
              <a:rPr lang="sk-SK" dirty="0" err="1" smtClean="0"/>
              <a:t>Mitchel</a:t>
            </a:r>
            <a:r>
              <a:rPr lang="sk-SK" dirty="0" smtClean="0"/>
              <a:t> (2000) 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 err="1" smtClean="0"/>
              <a:t>Abstract</a:t>
            </a:r>
            <a:r>
              <a:rPr lang="sk-SK" i="1" dirty="0" smtClean="0"/>
              <a:t> </a:t>
            </a:r>
            <a:r>
              <a:rPr lang="sk-SK" i="1" dirty="0" err="1" smtClean="0"/>
              <a:t>Organism</a:t>
            </a:r>
            <a:r>
              <a:rPr lang="sk-SK" i="1" dirty="0" smtClean="0"/>
              <a:t>: </a:t>
            </a:r>
            <a:r>
              <a:rPr lang="sk-SK" i="1" dirty="0" err="1" smtClean="0"/>
              <a:t>Towards</a:t>
            </a:r>
            <a:r>
              <a:rPr lang="sk-SK" i="1" dirty="0" smtClean="0"/>
              <a:t> a </a:t>
            </a:r>
            <a:r>
              <a:rPr lang="sk-SK" i="1" dirty="0" err="1" smtClean="0"/>
              <a:t>Prehistory</a:t>
            </a:r>
            <a:r>
              <a:rPr lang="sk-SK" i="1" dirty="0" smtClean="0"/>
              <a:t> </a:t>
            </a:r>
            <a:r>
              <a:rPr lang="sk-SK" i="1" dirty="0" err="1" smtClean="0"/>
              <a:t>for</a:t>
            </a:r>
            <a:r>
              <a:rPr lang="sk-SK" i="1" dirty="0" smtClean="0"/>
              <a:t> </a:t>
            </a:r>
            <a:r>
              <a:rPr lang="sk-SK" i="1" dirty="0" err="1" smtClean="0"/>
              <a:t>A-life</a:t>
            </a:r>
            <a:r>
              <a:rPr lang="sk-SK" i="1" dirty="0" smtClean="0"/>
              <a:t> </a:t>
            </a:r>
            <a:r>
              <a:rPr lang="sk-SK" i="1" dirty="0" err="1" smtClean="0"/>
              <a:t>Art</a:t>
            </a:r>
            <a:r>
              <a:rPr lang="sk-SK" dirty="0" smtClean="0"/>
              <a:t>, </a:t>
            </a:r>
            <a:r>
              <a:rPr lang="sk-SK" dirty="0" err="1" smtClean="0"/>
              <a:t>Leonardo</a:t>
            </a:r>
            <a:r>
              <a:rPr lang="sk-SK" dirty="0" smtClean="0"/>
              <a:t>, </a:t>
            </a:r>
            <a:r>
              <a:rPr lang="sk-SK" dirty="0" err="1" smtClean="0"/>
              <a:t>Pp</a:t>
            </a:r>
            <a:r>
              <a:rPr lang="sk-SK" dirty="0" smtClean="0"/>
              <a:t>. 345 – 348, MIT Press. </a:t>
            </a:r>
            <a:r>
              <a:rPr lang="sk-SK" dirty="0" smtClean="0">
                <a:solidFill>
                  <a:srgbClr val="FFC000"/>
                </a:solidFill>
              </a:rPr>
              <a:t>(</a:t>
            </a:r>
            <a:r>
              <a:rPr lang="sk-SK" dirty="0" err="1" smtClean="0">
                <a:solidFill>
                  <a:srgbClr val="FFC000"/>
                </a:solidFill>
              </a:rPr>
              <a:t>online</a:t>
            </a:r>
            <a:r>
              <a:rPr lang="sk-SK" dirty="0" smtClean="0"/>
              <a:t>)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279</TotalTime>
  <Words>470</Words>
  <Application>Microsoft Office PowerPoint</Application>
  <PresentationFormat>Prezentácia na obrazovke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Modul</vt:lpstr>
      <vt:lpstr>IM120  Artificial Life Art</vt:lpstr>
      <vt:lpstr>Priebeh výuky- povinné texty </vt:lpstr>
      <vt:lpstr>Podmienky úspešného ukončenia II.</vt:lpstr>
      <vt:lpstr>Snímka 4</vt:lpstr>
      <vt:lpstr>Základná literatúra I. </vt:lpstr>
      <vt:lpstr>Základná literatúra II.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IM120  Artificial Life Art</dc:title>
  <dc:creator>Evilsister</dc:creator>
  <cp:lastModifiedBy>Evilsister</cp:lastModifiedBy>
  <cp:revision>31</cp:revision>
  <dcterms:created xsi:type="dcterms:W3CDTF">2012-08-14T06:09:49Z</dcterms:created>
  <dcterms:modified xsi:type="dcterms:W3CDTF">2013-09-15T16:23:39Z</dcterms:modified>
</cp:coreProperties>
</file>