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7" r:id="rId4"/>
    <p:sldId id="268" r:id="rId5"/>
    <p:sldId id="269" r:id="rId6"/>
    <p:sldId id="276" r:id="rId7"/>
    <p:sldId id="270" r:id="rId8"/>
    <p:sldId id="277" r:id="rId9"/>
    <p:sldId id="271" r:id="rId10"/>
    <p:sldId id="278" r:id="rId11"/>
    <p:sldId id="272" r:id="rId12"/>
    <p:sldId id="273" r:id="rId13"/>
    <p:sldId id="274" r:id="rId14"/>
    <p:sldId id="279" r:id="rId15"/>
    <p:sldId id="259" r:id="rId16"/>
    <p:sldId id="281" r:id="rId17"/>
    <p:sldId id="280" r:id="rId18"/>
    <p:sldId id="282" r:id="rId19"/>
    <p:sldId id="283" r:id="rId20"/>
    <p:sldId id="285" r:id="rId21"/>
    <p:sldId id="284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37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E1C0-2A90-4EB0-9F7E-09DC47958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2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55B3-F97C-42B0-BC01-49D7FE22E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9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7A03-8BF5-4987-B7AD-C1C7BDA3B9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2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1946-0DDC-4DA2-80D5-A5417DB0E5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5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F1C04-BD84-4E63-917F-06A612EADE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95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79D8-1A4D-442E-A460-F871972321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15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B612-1441-4CF7-8D74-27F2A3705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F9E4-A19A-4965-A5DF-A9577CF910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5516-F11B-4F60-B25C-522381835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3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7DE2-FBE9-409E-88A2-DADAFF1BA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64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CC573-214B-44BE-99BF-086A86513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4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1409-4811-4411-9E0A-6CD207F1E4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8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28CC77C-3A86-4CFC-A131-91154AA13D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4LAefTzSwW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chmelarcik.bigbloger.lidovky.cz/c/131386/Cao-ni-ma-Kone-travoblatovi.html" TargetMode="External"/><Relationship Id="rId4" Type="http://schemas.openxmlformats.org/officeDocument/2006/relationships/hyperlink" Target="http://www.youtube.com/watch?v=wKx1aenJK0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nnectedchina.reuters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Průvodce Čínou 21. století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349500"/>
            <a:ext cx="6400800" cy="3289300"/>
          </a:xfrm>
        </p:spPr>
        <p:txBody>
          <a:bodyPr/>
          <a:lstStyle/>
          <a:p>
            <a:pPr eaLnBrk="1" hangingPunct="1"/>
            <a:endParaRPr lang="cs-CZ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26447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7" name="Picture 5" descr="x0_408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95736" y="6237288"/>
            <a:ext cx="6624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cs-CZ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cs-CZ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, 2009, Lama zakrývající </a:t>
            </a:r>
            <a:r>
              <a:rPr lang="cs-CZ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rozkrok (</a:t>
            </a:r>
            <a:r>
              <a:rPr lang="cs-CZ" altLang="en-US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草泥马挡中央</a:t>
            </a:r>
            <a:r>
              <a:rPr lang="cs-CZ" altLang="en-US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)</a:t>
            </a:r>
            <a:endParaRPr lang="cs-CZ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2048"/>
            <a:ext cx="4187957" cy="31409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" y="1106778"/>
            <a:ext cx="4629779" cy="5098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737876"/>
            <a:ext cx="4187957" cy="2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Calibri" pitchFamily="34" charset="0"/>
                <a:cs typeface="Calibri" pitchFamily="34" charset="0"/>
              </a:rPr>
              <a:t>Všečínské shromáždění lidových zástupců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Všelidový „parlament“ ČLR (3000 členů)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 Nejvyšší legislativní orgán a zároveň loutková instituce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Schází se jednou do roka a odsouhlasí návrhy zákonů připravených KS a jejími orgány, 5 letý mandát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„Volí“ prezidenta a premiéra, předsedu nejvyššího soudu, vojenské komise…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Zastoupení národnostních skupin, žen, profesních spolků, zahraničních Číňanů včetně Hongkongu a Macaa, armády, náboženských reprezentantů atp.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70% tvoří členové KS Číny, zbytek Jednotná fronta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Voleni lokálními kongresy, KS kontroluje výběr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V mezidobí zastoupen Stálým výborem VSLZ (150 členů)</a:t>
            </a:r>
          </a:p>
        </p:txBody>
      </p:sp>
    </p:spTree>
    <p:extLst>
      <p:ext uri="{BB962C8B-B14F-4D97-AF65-F5344CB8AC3E}">
        <p14:creationId xmlns:p14="http://schemas.microsoft.com/office/powerpoint/2010/main" val="9317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cs-CZ" altLang="en-US" smtClean="0">
                <a:latin typeface="Calibri" pitchFamily="34" charset="0"/>
                <a:cs typeface="Calibri" pitchFamily="34" charset="0"/>
              </a:rPr>
              <a:t>Povolené politické strany</a:t>
            </a:r>
            <a:endParaRPr lang="cs-CZ" altLang="en-US" sz="800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Revoluční výbor Guomindangu (1948)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Čínská demokratická liga (1941)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Čínské sdružení pro demokratickou národní výstavbu (1945)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Čínské sdružení pro rozvoj demokracie (1945)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Demokratická strana čínských rolníků a dělníků (1930)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Čínská strana snahy o spravedlnost (1925),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Společnost 3. září (1944)</a:t>
            </a:r>
          </a:p>
          <a:p>
            <a:r>
              <a:rPr lang="cs-CZ" altLang="en-US" sz="2400" smtClean="0">
                <a:latin typeface="Calibri" pitchFamily="34" charset="0"/>
                <a:cs typeface="Calibri" pitchFamily="34" charset="0"/>
              </a:rPr>
              <a:t>Liga pro demokratickou samosprávu Taiwanu (1947 na Taiwanu)</a:t>
            </a:r>
          </a:p>
        </p:txBody>
      </p:sp>
    </p:spTree>
    <p:extLst>
      <p:ext uri="{BB962C8B-B14F-4D97-AF65-F5344CB8AC3E}">
        <p14:creationId xmlns:p14="http://schemas.microsoft.com/office/powerpoint/2010/main" val="5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Centrální vs. lokální vláda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V čínské historii se pravidelně přelévá politická moc z centra na periférii a zpět</a:t>
            </a:r>
          </a:p>
          <a:p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Silné regiony = slabé centrum a naopak</a:t>
            </a:r>
          </a:p>
          <a:p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Mechanismus na oscilaci úředníků mezi centrem a periférií</a:t>
            </a:r>
          </a:p>
          <a:p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Centrum nemá kapacitu na správu celé země </a:t>
            </a:r>
            <a:r>
              <a:rPr lang="cs-CZ" alt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 lokální vlády nemají zájem na prosperitě celku</a:t>
            </a:r>
          </a:p>
          <a:p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Lidová víra ve spravedlivost centrálních úřadů a zkorumpovanost místních vlád</a:t>
            </a:r>
          </a:p>
        </p:txBody>
      </p:sp>
    </p:spTree>
    <p:extLst>
      <p:ext uri="{BB962C8B-B14F-4D97-AF65-F5344CB8AC3E}">
        <p14:creationId xmlns:p14="http://schemas.microsoft.com/office/powerpoint/2010/main" val="38199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Cenzura v ČLR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Dle ústavy a zákonů zajištěna svoboda vyjadřování a garantována svobodné informování prostřednictvím médií</a:t>
            </a:r>
          </a:p>
          <a:p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Intenzivní cenzura řízená orgány KS Číny:</a:t>
            </a:r>
          </a:p>
          <a:p>
            <a:pPr lvl="1"/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noviny, týdeníky a časopisy</a:t>
            </a:r>
          </a:p>
          <a:p>
            <a:pPr lvl="1"/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televize a rádio</a:t>
            </a:r>
          </a:p>
          <a:p>
            <a:pPr lvl="1"/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knihy, filmy, divadlo, hudba, počítačové hry</a:t>
            </a:r>
          </a:p>
          <a:p>
            <a:pPr lvl="1"/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čínský internet (blokace 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zahraničních webů) </a:t>
            </a:r>
            <a:endParaRPr lang="cs-CZ" alt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altLang="en-US" dirty="0" err="1" smtClean="0">
                <a:latin typeface="Calibri" pitchFamily="34" charset="0"/>
                <a:cs typeface="Calibri" pitchFamily="34" charset="0"/>
              </a:rPr>
              <a:t>sms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chaty, instant </a:t>
            </a:r>
            <a:r>
              <a:rPr lang="cs-CZ" altLang="en-US" dirty="0" err="1" smtClean="0">
                <a:latin typeface="Calibri" pitchFamily="34" charset="0"/>
                <a:cs typeface="Calibri" pitchFamily="34" charset="0"/>
              </a:rPr>
              <a:t>messaging</a:t>
            </a:r>
            <a:endParaRPr lang="cs-CZ" altLang="en-US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cs-CZ" alt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i_wei_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7" y="1484784"/>
            <a:ext cx="5183931" cy="299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cs-CZ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cs-CZ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草泥马</a:t>
            </a:r>
            <a:r>
              <a:rPr lang="cs-CZ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style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752528"/>
          </a:xfrm>
        </p:spPr>
        <p:txBody>
          <a:bodyPr/>
          <a:lstStyle/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cǎonímǎ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草泥马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lama </a:t>
            </a:r>
            <a:r>
              <a:rPr lang="cs-CZ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cào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mā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肏你妈</a:t>
            </a:r>
            <a:r>
              <a:rPr lang="cs-CZ" altLang="cs-CZ" sz="1800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 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„</a:t>
            </a:r>
            <a:r>
              <a:rPr lang="cs-CZ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motherfucker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 eaLnBrk="1" hangingPunct="1">
              <a:buNone/>
            </a:pP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cǎonímǎ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dǎng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zhōngyāng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1800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草泥马挡中央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lama zakrývající střed (rozkrok) </a:t>
            </a:r>
            <a:r>
              <a:rPr lang="cs-CZ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marL="0" indent="0" eaLnBrk="1" hangingPunct="1">
              <a:buNone/>
            </a:pP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cào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mā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dǎng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zhōngyāng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1800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草泥马党中央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= **** </a:t>
            </a:r>
            <a:r>
              <a:rPr lang="cs-CZ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Ústřední výbor (KS Číny)</a:t>
            </a:r>
          </a:p>
          <a:p>
            <a:pPr marL="0" indent="0">
              <a:buNone/>
            </a:pPr>
            <a:endParaRPr lang="cs-CZ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„</a:t>
            </a:r>
            <a:r>
              <a:rPr lang="cs-CZ" altLang="en-US" sz="1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cǎonímǎ</a:t>
            </a:r>
            <a:r>
              <a:rPr lang="cs-CZ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 odkazy:</a:t>
            </a:r>
          </a:p>
          <a:p>
            <a:pPr marL="0" indent="0">
              <a:buNone/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http://www.youtube.com/watch?v=wKx1aenJK08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(píseň)</a:t>
            </a:r>
          </a:p>
          <a:p>
            <a:pPr marL="0" indent="0">
              <a:buNone/>
            </a:pP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http://chmelarcik.bigbloger.lidovky.cz/c/131386/Cao-ni-ma-Kone-travoblatovi.html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(článek)</a:t>
            </a:r>
          </a:p>
          <a:p>
            <a:pPr marL="0" indent="0">
              <a:buNone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1986201" cy="299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Organizace cenzury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zh-CN" sz="2400" dirty="0" smtClean="0">
                <a:latin typeface="Calibri" pitchFamily="34" charset="0"/>
                <a:cs typeface="Calibri" pitchFamily="34" charset="0"/>
              </a:rPr>
              <a:t>Oddělení propagandy ústředního výboru KS Číny</a:t>
            </a:r>
            <a:br>
              <a:rPr lang="cs-CZ" altLang="zh-CN" sz="2400" dirty="0" smtClean="0">
                <a:latin typeface="Calibri" pitchFamily="34" charset="0"/>
                <a:cs typeface="Calibri" pitchFamily="34" charset="0"/>
              </a:rPr>
            </a:br>
            <a:r>
              <a:rPr lang="cs-CZ" altLang="zh-CN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zh-CN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中共中央宣传部</a:t>
            </a:r>
            <a:r>
              <a:rPr lang="cs-CZ" altLang="zh-C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Zhōnggòng</a:t>
            </a:r>
            <a:r>
              <a:rPr lang="cs-CZ" alt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zhōngyāng</a:t>
            </a:r>
            <a:r>
              <a:rPr lang="cs-CZ" alt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xuānchuán</a:t>
            </a:r>
            <a:r>
              <a:rPr lang="cs-CZ" alt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bù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US" altLang="en-US" sz="20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cs-CZ" altLang="en-US" sz="2000" dirty="0" err="1" smtClean="0">
                <a:latin typeface="Calibri" pitchFamily="34" charset="0"/>
                <a:cs typeface="Calibri" pitchFamily="34" charset="0"/>
              </a:rPr>
              <a:t>tátní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 úřad pro rádio, film a televizi </a:t>
            </a:r>
            <a:r>
              <a:rPr lang="cs-CZ" altLang="en-US" sz="2000" dirty="0" smtClean="0"/>
              <a:t/>
            </a:r>
            <a:br>
              <a:rPr lang="cs-CZ" altLang="en-US" sz="2000" dirty="0" smtClean="0"/>
            </a:br>
            <a:r>
              <a:rPr lang="cs-CZ" altLang="en-US" sz="2000" dirty="0" smtClean="0">
                <a:latin typeface="Calibri" pitchFamily="34" charset="0"/>
                <a:ea typeface="SimHei" pitchFamily="49" charset="-122"/>
              </a:rPr>
              <a:t>(</a:t>
            </a:r>
            <a:r>
              <a:rPr lang="cs-CZ" altLang="en-US" sz="2000" dirty="0" err="1" smtClean="0">
                <a:latin typeface="Calibri" pitchFamily="34" charset="0"/>
                <a:ea typeface="SimHei" pitchFamily="49" charset="-122"/>
              </a:rPr>
              <a:t>国家广播电影电视总局</a:t>
            </a:r>
            <a:r>
              <a:rPr lang="cs-CZ" altLang="en-US" sz="2000" dirty="0" smtClean="0">
                <a:latin typeface="Calibri" pitchFamily="34" charset="0"/>
                <a:ea typeface="SimHei" pitchFamily="49" charset="-122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Guójiā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Guǎngbō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Diànyǐng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Diànshì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Zǒngjú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Generální správa tisku a publikační činnosti ČLR </a:t>
            </a:r>
            <a:br>
              <a:rPr lang="cs-CZ" alt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ja-JP" altLang="en-US" sz="20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中</a:t>
            </a:r>
            <a:r>
              <a:rPr lang="ja-JP" altLang="en-US" sz="2000" dirty="0" smtClean="0">
                <a:latin typeface="SimHei" pitchFamily="49" charset="-122"/>
                <a:ea typeface="SimHei" pitchFamily="49" charset="-122"/>
              </a:rPr>
              <a:t>国新闻出版总署</a:t>
            </a:r>
            <a:r>
              <a:rPr lang="cs-CZ" altLang="ja-JP" sz="2000" dirty="0" smtClean="0">
                <a:latin typeface="SimHei" pitchFamily="49" charset="-122"/>
                <a:ea typeface="SimHei" pitchFamily="49" charset="-122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Zhōngguó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Xīnwén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Chūbǎn</a:t>
            </a:r>
            <a:r>
              <a:rPr lang="cs-CZ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i="1" dirty="0" err="1" smtClean="0">
                <a:latin typeface="Calibri" pitchFamily="34" charset="0"/>
                <a:cs typeface="Calibri" pitchFamily="34" charset="0"/>
              </a:rPr>
              <a:t>Zǒngshǔ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Informační kancelář Státní rady </a:t>
            </a:r>
            <a:br>
              <a:rPr lang="cs-CZ" alt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zh-CN" altLang="en-US" sz="2000" dirty="0" smtClean="0">
                <a:latin typeface="SimHei" pitchFamily="49" charset="-122"/>
                <a:ea typeface="SimHei" pitchFamily="49" charset="-122"/>
              </a:rPr>
              <a:t>国务院新闻办公室</a:t>
            </a:r>
            <a:r>
              <a:rPr lang="en-US" altLang="zh-CN" sz="2000" dirty="0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  <a:r>
              <a:rPr lang="en-US" altLang="zh-CN" sz="2000" i="1" dirty="0" err="1" smtClean="0">
                <a:latin typeface="Calibri" pitchFamily="34" charset="0"/>
                <a:ea typeface="宋体" charset="-122"/>
                <a:cs typeface="Calibri" pitchFamily="34" charset="0"/>
              </a:rPr>
              <a:t>Guówùyuàn</a:t>
            </a:r>
            <a:r>
              <a:rPr lang="en-US" altLang="zh-CN" sz="2000" i="1" dirty="0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  <a:r>
              <a:rPr lang="en-US" altLang="zh-CN" sz="2000" i="1" dirty="0" err="1" smtClean="0">
                <a:latin typeface="Calibri" pitchFamily="34" charset="0"/>
                <a:ea typeface="宋体" charset="-122"/>
                <a:cs typeface="Calibri" pitchFamily="34" charset="0"/>
              </a:rPr>
              <a:t>Xīnwén</a:t>
            </a:r>
            <a:r>
              <a:rPr lang="en-US" altLang="zh-CN" sz="2000" i="1" dirty="0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  <a:r>
              <a:rPr lang="en-US" altLang="zh-CN" sz="2000" i="1" dirty="0" err="1" smtClean="0">
                <a:latin typeface="Calibri" pitchFamily="34" charset="0"/>
                <a:ea typeface="宋体" charset="-122"/>
                <a:cs typeface="Calibri" pitchFamily="34" charset="0"/>
              </a:rPr>
              <a:t>Bàngōngshì</a:t>
            </a:r>
            <a:r>
              <a:rPr lang="cs-CZ" altLang="zh-CN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2" indent="0">
              <a:buFontTx/>
              <a:buNone/>
            </a:pPr>
            <a:endParaRPr lang="cs-CZ" altLang="en-US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Techniky cenzury:</a:t>
            </a:r>
          </a:p>
          <a:p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Klasická cenzura</a:t>
            </a:r>
          </a:p>
          <a:p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Mechanizovaná cenzura</a:t>
            </a:r>
          </a:p>
          <a:p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Autocenzura</a:t>
            </a:r>
          </a:p>
          <a:p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Nové techniky cenzury – „spin </a:t>
            </a:r>
            <a:r>
              <a:rPr lang="cs-CZ" altLang="en-US" sz="2400" dirty="0" err="1" smtClean="0">
                <a:latin typeface="Calibri" pitchFamily="34" charset="0"/>
                <a:cs typeface="Calibri" pitchFamily="34" charset="0"/>
              </a:rPr>
              <a:t>doctors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“ (Tibet 2008)</a:t>
            </a:r>
          </a:p>
        </p:txBody>
      </p:sp>
    </p:spTree>
    <p:extLst>
      <p:ext uri="{BB962C8B-B14F-4D97-AF65-F5344CB8AC3E}">
        <p14:creationId xmlns:p14="http://schemas.microsoft.com/office/powerpoint/2010/main" val="210767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Vybraná témata cenzury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Protesty na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Tiananmen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 1989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 a jejich potlačení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Historická selhání m</a:t>
            </a:r>
            <a:r>
              <a:rPr lang="en-US" altLang="en-US" sz="2800" dirty="0" err="1" smtClean="0">
                <a:latin typeface="Calibri" pitchFamily="34" charset="0"/>
                <a:cs typeface="Calibri" pitchFamily="34" charset="0"/>
              </a:rPr>
              <a:t>aois</a:t>
            </a:r>
            <a:r>
              <a:rPr lang="cs-CZ" altLang="en-US" sz="2800" dirty="0" err="1" smtClean="0">
                <a:latin typeface="Calibri" pitchFamily="34" charset="0"/>
                <a:cs typeface="Calibri" pitchFamily="34" charset="0"/>
              </a:rPr>
              <a:t>tické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 éry</a:t>
            </a:r>
          </a:p>
          <a:p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Falun Gong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, podzemní křesťanské církve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Národnostní problémy v Tibetu, </a:t>
            </a:r>
            <a:r>
              <a:rPr lang="cs-CZ" altLang="en-US" sz="2800" dirty="0" err="1" smtClean="0">
                <a:latin typeface="Calibri" pitchFamily="34" charset="0"/>
                <a:cs typeface="Calibri" pitchFamily="34" charset="0"/>
              </a:rPr>
              <a:t>Xinjiangu</a:t>
            </a:r>
            <a:endParaRPr lang="cs-CZ" alt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Čínský disent, protesty a nepokoje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Korupce (selektivně), vnitřní politika KS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Policejní brutalita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„P</a:t>
            </a:r>
            <a:r>
              <a:rPr lang="en-US" altLang="en-US" sz="2800" dirty="0" err="1" smtClean="0">
                <a:latin typeface="Calibri" pitchFamily="34" charset="0"/>
                <a:cs typeface="Calibri" pitchFamily="34" charset="0"/>
              </a:rPr>
              <a:t>ornogra</a:t>
            </a:r>
            <a:r>
              <a:rPr lang="cs-CZ" altLang="en-US" sz="2800" dirty="0" err="1" smtClean="0">
                <a:latin typeface="Calibri" pitchFamily="34" charset="0"/>
                <a:cs typeface="Calibri" pitchFamily="34" charset="0"/>
              </a:rPr>
              <a:t>fie</a:t>
            </a:r>
            <a:r>
              <a:rPr lang="cs-CZ" altLang="en-US" sz="2800" smtClean="0">
                <a:latin typeface="Calibri" pitchFamily="34" charset="0"/>
                <a:cs typeface="Calibri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6786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Tištěná média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ja-JP" sz="2400" smtClean="0">
                <a:latin typeface="Calibri" pitchFamily="34" charset="0"/>
                <a:cs typeface="Calibri" pitchFamily="34" charset="0"/>
              </a:rPr>
              <a:t>Státní zpravodajská agentura Xinhua </a:t>
            </a:r>
            <a:r>
              <a:rPr lang="ja-JP" altLang="en-US" sz="2400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新华</a:t>
            </a:r>
            <a:r>
              <a:rPr lang="ja-JP" altLang="en-US" sz="2400" smtClean="0">
                <a:latin typeface="SimHei" pitchFamily="49" charset="-122"/>
                <a:ea typeface="SimHei" pitchFamily="49" charset="-122"/>
              </a:rPr>
              <a:t>通讯社</a:t>
            </a:r>
            <a:endParaRPr lang="cs-CZ" altLang="ja-JP" sz="2400" smtClean="0">
              <a:latin typeface="SimHei" pitchFamily="49" charset="-122"/>
              <a:ea typeface="SimHei" pitchFamily="49" charset="-122"/>
            </a:endParaRPr>
          </a:p>
          <a:p>
            <a:pPr lvl="2"/>
            <a:r>
              <a:rPr lang="cs-CZ" altLang="en-US" sz="1800" smtClean="0">
                <a:latin typeface="Calibri" pitchFamily="34" charset="0"/>
                <a:ea typeface="SimHei" pitchFamily="49" charset="-122"/>
              </a:rPr>
              <a:t>Založena 1931, přes 10 000 zaměstnanců, vládní orgán</a:t>
            </a:r>
          </a:p>
          <a:p>
            <a:r>
              <a:rPr lang="cs-CZ" altLang="ja-JP" sz="2400" smtClean="0">
                <a:latin typeface="Calibri" pitchFamily="34" charset="0"/>
                <a:cs typeface="Calibri" pitchFamily="34" charset="0"/>
              </a:rPr>
              <a:t>Celostátní deníky:</a:t>
            </a:r>
          </a:p>
          <a:p>
            <a:pPr lvl="1"/>
            <a:r>
              <a:rPr lang="cs-CZ" altLang="ja-JP" sz="2000" smtClean="0">
                <a:latin typeface="Calibri" pitchFamily="34" charset="0"/>
                <a:cs typeface="Calibri" pitchFamily="34" charset="0"/>
              </a:rPr>
              <a:t>Renmin ribao </a:t>
            </a:r>
            <a:r>
              <a:rPr lang="ja-JP" altLang="en-US" sz="2000" smtClean="0">
                <a:latin typeface="SimHei" pitchFamily="49" charset="-122"/>
                <a:ea typeface="SimHei" pitchFamily="49" charset="-122"/>
              </a:rPr>
              <a:t>人民日报</a:t>
            </a:r>
            <a:endParaRPr lang="cs-CZ" altLang="ja-JP" sz="2000" smtClean="0">
              <a:latin typeface="SimHei" pitchFamily="49" charset="-122"/>
              <a:ea typeface="SimHei" pitchFamily="49" charset="-122"/>
            </a:endParaRPr>
          </a:p>
          <a:p>
            <a:pPr lvl="1"/>
            <a:r>
              <a:rPr lang="cs-CZ" altLang="en-US" sz="2000" smtClean="0">
                <a:latin typeface="Calibri" pitchFamily="34" charset="0"/>
                <a:cs typeface="Calibri" pitchFamily="34" charset="0"/>
              </a:rPr>
              <a:t>Guanming ribao </a:t>
            </a:r>
            <a:r>
              <a:rPr lang="cs-CZ" altLang="en-US" sz="2000" smtClean="0">
                <a:latin typeface="SimHei" pitchFamily="49" charset="-122"/>
                <a:ea typeface="SimHei" pitchFamily="49" charset="-122"/>
              </a:rPr>
              <a:t>光明日报</a:t>
            </a:r>
          </a:p>
          <a:p>
            <a:r>
              <a:rPr lang="cs-CZ" altLang="en-US" sz="2400" smtClean="0">
                <a:latin typeface="Calibri" pitchFamily="34" charset="0"/>
                <a:ea typeface="SimHei" pitchFamily="49" charset="-122"/>
              </a:rPr>
              <a:t>Lokální noviny </a:t>
            </a:r>
          </a:p>
          <a:p>
            <a:pPr lvl="1"/>
            <a:r>
              <a:rPr lang="cs-CZ" altLang="en-US" sz="2000" smtClean="0">
                <a:latin typeface="Calibri" pitchFamily="34" charset="0"/>
                <a:ea typeface="SimHei" pitchFamily="49" charset="-122"/>
              </a:rPr>
              <a:t>Southern Metropolis Daily (</a:t>
            </a:r>
            <a:r>
              <a:rPr lang="cs-CZ" altLang="en-US" sz="2000" smtClean="0"/>
              <a:t>南方都市报</a:t>
            </a:r>
            <a:r>
              <a:rPr lang="cs-CZ" altLang="en-US" sz="2000" smtClean="0">
                <a:latin typeface="Calibri" pitchFamily="34" charset="0"/>
                <a:ea typeface="SimHei" pitchFamily="49" charset="-122"/>
              </a:rPr>
              <a:t>)</a:t>
            </a:r>
          </a:p>
          <a:p>
            <a:r>
              <a:rPr lang="cs-CZ" altLang="en-US" sz="2400" smtClean="0">
                <a:latin typeface="Calibri" pitchFamily="34" charset="0"/>
                <a:ea typeface="SimHei" pitchFamily="49" charset="-122"/>
              </a:rPr>
              <a:t>Bulvární tisk</a:t>
            </a:r>
          </a:p>
          <a:p>
            <a:r>
              <a:rPr lang="cs-CZ" altLang="en-US" sz="2400" smtClean="0">
                <a:latin typeface="Calibri" pitchFamily="34" charset="0"/>
                <a:ea typeface="SimHei" pitchFamily="49" charset="-122"/>
              </a:rPr>
              <a:t>Cizojazyčné noviny</a:t>
            </a:r>
          </a:p>
          <a:p>
            <a:pPr lvl="1"/>
            <a:r>
              <a:rPr lang="cs-CZ" altLang="en-US" sz="2000" smtClean="0">
                <a:latin typeface="Calibri" pitchFamily="34" charset="0"/>
                <a:ea typeface="SimHei" pitchFamily="49" charset="-122"/>
              </a:rPr>
              <a:t>China Daily</a:t>
            </a:r>
          </a:p>
          <a:p>
            <a:pPr lvl="1"/>
            <a:r>
              <a:rPr lang="cs-CZ" altLang="en-US" sz="2000" smtClean="0">
                <a:latin typeface="Calibri" pitchFamily="34" charset="0"/>
                <a:ea typeface="SimHei" pitchFamily="49" charset="-122"/>
              </a:rPr>
              <a:t>Global Times</a:t>
            </a:r>
          </a:p>
          <a:p>
            <a:r>
              <a:rPr lang="cs-CZ" altLang="en-US" sz="2400" smtClean="0">
                <a:latin typeface="Calibri" pitchFamily="34" charset="0"/>
                <a:ea typeface="SimHei" pitchFamily="49" charset="-122"/>
              </a:rPr>
              <a:t>Interní (referenční) noviny (</a:t>
            </a:r>
            <a:r>
              <a:rPr lang="cs-CZ" altLang="en-US" sz="2400" i="1" smtClean="0">
                <a:latin typeface="Calibri" pitchFamily="34" charset="0"/>
                <a:cs typeface="Calibri" pitchFamily="34" charset="0"/>
              </a:rPr>
              <a:t>Cānkǎo</a:t>
            </a:r>
            <a:r>
              <a:rPr lang="cs-CZ" altLang="en-US" sz="2400" smtClean="0"/>
              <a:t> </a:t>
            </a:r>
            <a:r>
              <a:rPr lang="ja-JP" altLang="en-US" sz="2400" smtClean="0">
                <a:latin typeface="Calibri" pitchFamily="34" charset="0"/>
                <a:ea typeface="SimHei" pitchFamily="49" charset="-122"/>
              </a:rPr>
              <a:t>参考</a:t>
            </a:r>
            <a:r>
              <a:rPr lang="cs-CZ" altLang="en-US" sz="2400" smtClean="0">
                <a:latin typeface="Calibri" pitchFamily="34" charset="0"/>
                <a:ea typeface="SimHei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794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Televize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Státní celoplošná televize CCTV (</a:t>
            </a:r>
            <a:r>
              <a:rPr lang="ja-JP" altLang="en-US" smtClean="0">
                <a:latin typeface="Calibri" pitchFamily="34" charset="0"/>
                <a:ea typeface="ＭＳ Ｐゴシック" charset="-128"/>
                <a:cs typeface="Calibri" pitchFamily="34" charset="0"/>
              </a:rPr>
              <a:t>央視</a:t>
            </a:r>
            <a:r>
              <a:rPr lang="cs-CZ" altLang="ja-JP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i="1" smtClean="0">
                <a:latin typeface="Calibri" pitchFamily="34" charset="0"/>
                <a:cs typeface="Calibri" pitchFamily="34" charset="0"/>
              </a:rPr>
              <a:t>Yāngshì</a:t>
            </a:r>
            <a:r>
              <a:rPr lang="cs-CZ" altLang="en-US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altLang="en-US" smtClean="0">
                <a:latin typeface="Calibri" pitchFamily="34" charset="0"/>
                <a:cs typeface="Calibri" pitchFamily="34" charset="0"/>
              </a:rPr>
              <a:t>22 programů (obecný, zpravodajský, umění a zábava, mezinárodní, business, sportovní, filmový, vojenský a zemědělský, seriálový, dokumentární, věda a vzdělávání, čínská opera, dětský, hudební, HD, 3D, cizojazyčný: EN, FR, ESP, RU, arabský)</a:t>
            </a:r>
          </a:p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Lokální televize </a:t>
            </a:r>
          </a:p>
          <a:p>
            <a:pPr lvl="1"/>
            <a:r>
              <a:rPr lang="cs-CZ" altLang="en-US" smtClean="0">
                <a:latin typeface="Calibri" pitchFamily="34" charset="0"/>
                <a:cs typeface="Calibri" pitchFamily="34" charset="0"/>
              </a:rPr>
              <a:t>dle provincií a metropolí, někdy i více kanálů</a:t>
            </a:r>
          </a:p>
          <a:p>
            <a:pPr lvl="1"/>
            <a:r>
              <a:rPr lang="cs-CZ" altLang="en-US" smtClean="0">
                <a:latin typeface="Calibri" pitchFamily="34" charset="0"/>
                <a:cs typeface="Calibri" pitchFamily="34" charset="0"/>
              </a:rPr>
              <a:t>v místních dialektech, zprávy CCTV</a:t>
            </a:r>
          </a:p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Televize národnostních menšin (vlastní jazyka)</a:t>
            </a:r>
          </a:p>
        </p:txBody>
      </p:sp>
    </p:spTree>
    <p:extLst>
      <p:ext uri="{BB962C8B-B14F-4D97-AF65-F5344CB8AC3E}">
        <p14:creationId xmlns:p14="http://schemas.microsoft.com/office/powerpoint/2010/main" val="162015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Témata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Politický systém ČLR</a:t>
            </a:r>
          </a:p>
          <a:p>
            <a:pPr lvl="2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Komunistická stran Číny</a:t>
            </a:r>
          </a:p>
          <a:p>
            <a:pPr lvl="2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Čínská vláda</a:t>
            </a:r>
          </a:p>
          <a:p>
            <a:pPr lvl="2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„Parlament“ a volené orgány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Cenzura v ČLR</a:t>
            </a:r>
          </a:p>
          <a:p>
            <a:pPr lvl="2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Reakce na cenzuru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Média v ČLR</a:t>
            </a:r>
          </a:p>
        </p:txBody>
      </p:sp>
    </p:spTree>
    <p:extLst>
      <p:ext uri="{BB962C8B-B14F-4D97-AF65-F5344CB8AC3E}">
        <p14:creationId xmlns:p14="http://schemas.microsoft.com/office/powerpoint/2010/main" val="277844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81571"/>
            <a:ext cx="4779756" cy="284395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88" y="3818811"/>
            <a:ext cx="3994700" cy="23464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1" y="583853"/>
            <a:ext cx="4640245" cy="26291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48" y="578035"/>
            <a:ext cx="3658379" cy="2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Specifika čínského internetu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velmi rozšířený a populární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vlastní internetové služby a 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poskytovatelé </a:t>
            </a:r>
            <a:r>
              <a:rPr lang="cs-CZ" alt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Baidu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Sina</a:t>
            </a:r>
            <a:r>
              <a:rPr lang="cs-CZ" dirty="0">
                <a:latin typeface="Calibri" pitchFamily="34" charset="0"/>
                <a:cs typeface="Calibri" pitchFamily="34" charset="0"/>
              </a:rPr>
              <a:t>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Weibo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Alibaba</a:t>
            </a:r>
            <a:r>
              <a:rPr lang="cs-CZ" dirty="0">
                <a:latin typeface="Calibri" pitchFamily="34" charset="0"/>
                <a:cs typeface="Calibri" pitchFamily="34" charset="0"/>
              </a:rPr>
              <a:t>)</a:t>
            </a:r>
            <a:endParaRPr lang="cs-CZ" altLang="en-US" dirty="0">
              <a:latin typeface="Calibri" pitchFamily="34" charset="0"/>
              <a:cs typeface="Calibri" pitchFamily="34" charset="0"/>
            </a:endParaRPr>
          </a:p>
          <a:p>
            <a:r>
              <a:rPr lang="cs-CZ" altLang="en-US" dirty="0">
                <a:latin typeface="Calibri" pitchFamily="34" charset="0"/>
                <a:cs typeface="Calibri" pitchFamily="34" charset="0"/>
              </a:rPr>
              <a:t>i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ntenzivní cenzura (vzor dalším autorit. státům)</a:t>
            </a:r>
          </a:p>
          <a:p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nejsvobodnější komunikační prostředí ČLR (</a:t>
            </a:r>
            <a:r>
              <a:rPr lang="cs-CZ" altLang="en-US" dirty="0" err="1" smtClean="0">
                <a:latin typeface="Calibri" pitchFamily="34" charset="0"/>
                <a:cs typeface="Calibri" pitchFamily="34" charset="0"/>
              </a:rPr>
              <a:t>microbloging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, diskusní fóra)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entertainment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superhighway</a:t>
            </a:r>
            <a:r>
              <a:rPr lang="cs-CZ" dirty="0">
                <a:latin typeface="Calibri" pitchFamily="34" charset="0"/>
                <a:cs typeface="Calibri" pitchFamily="34" charset="0"/>
              </a:rPr>
              <a:t>“ – online hry, chaty, obchod,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hudba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videa </a:t>
            </a:r>
          </a:p>
          <a:p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nesplnil </a:t>
            </a:r>
            <a:r>
              <a:rPr lang="cs-CZ" altLang="en-US" dirty="0">
                <a:latin typeface="Calibri" pitchFamily="34" charset="0"/>
                <a:cs typeface="Calibri" pitchFamily="34" charset="0"/>
              </a:rPr>
              <a:t>očekávání demokratizace 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systému</a:t>
            </a:r>
            <a:endParaRPr lang="cs-CZ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1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latin typeface="Calibri" pitchFamily="34" charset="0"/>
                <a:cs typeface="Calibri" pitchFamily="34" charset="0"/>
              </a:rPr>
              <a:t>Oficiální politický systém ČLR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Ústava </a:t>
            </a:r>
            <a:r>
              <a:rPr lang="zh-CN" altLang="en-US" sz="28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中华人民共和国宪法</a:t>
            </a:r>
            <a:endParaRPr lang="cs-CZ" altLang="en-US" sz="28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Všečínské shromáždění lidových zástupců </a:t>
            </a:r>
            <a:br>
              <a:rPr lang="cs-CZ" alt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(= zákonodárná moc) </a:t>
            </a:r>
            <a:r>
              <a:rPr lang="cs-CZ" altLang="en-US" sz="2800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全国人民代表大会</a:t>
            </a:r>
            <a:endParaRPr lang="cs-CZ" altLang="en-US" sz="28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Státní rada + prezident (= výkonná moc) </a:t>
            </a:r>
            <a:r>
              <a:rPr lang="ja-JP" altLang="en-US" sz="28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国务院</a:t>
            </a:r>
            <a:endParaRPr lang="cs-CZ" altLang="en-US" sz="28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cs-CZ" altLang="en-US" sz="2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Komunistická 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stran Číny </a:t>
            </a:r>
            <a:r>
              <a:rPr lang="ja-JP" altLang="en-US" sz="28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中国共产党</a:t>
            </a:r>
            <a:endParaRPr lang="cs-CZ" altLang="en-US" sz="28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Jednotná fronta + 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Čínské lidové politické poradní 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shromáždění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Lidová osvobozenecká 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armáda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Soudní </a:t>
            </a:r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moc</a:t>
            </a:r>
          </a:p>
        </p:txBody>
      </p:sp>
    </p:spTree>
    <p:extLst>
      <p:ext uri="{BB962C8B-B14F-4D97-AF65-F5344CB8AC3E}">
        <p14:creationId xmlns:p14="http://schemas.microsoft.com/office/powerpoint/2010/main" val="2695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260350"/>
            <a:ext cx="7453313" cy="3487738"/>
          </a:xfrm>
        </p:spPr>
      </p:pic>
      <p:pic>
        <p:nvPicPr>
          <p:cNvPr id="41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1813"/>
            <a:ext cx="1511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0767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5373688"/>
            <a:ext cx="15208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7004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Calibri" pitchFamily="34" charset="0"/>
                <a:cs typeface="Calibri" pitchFamily="34" charset="0"/>
              </a:rPr>
              <a:t>Ústava a politická realita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Ústava z roku 1982 (první 1954)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Článek 1 popisuje Čínu jako „socialistický stát pod lidově demokratickou diktaturou„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Role KS Číny není explicitně zmíněna, článek 5: „Ústava a zákony jsou nadřazeny všem organizacím a jednotlivcům“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Revize z let 1988, 1993, 1999, a 2004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2004 např. nově garantuje vlastnické práva a lidská práva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Realita </a:t>
            </a:r>
            <a:r>
              <a:rPr lang="cs-CZ" altLang="en-US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⇨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Čína je zemí s vládou jedné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strany; Čína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není socialistický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stát;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lidská ani vlastnická práva nejsou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zaručena;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chybí nezávislé soudnictví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Politické funkce a reálná moc v systému nejsou distribuovány ani demokraticky, ani transparentně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Klíčová politická rozhodnutí na základě osobních vztahů a zákulisních dohod nepočetné komunity politické elity země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→ </a:t>
            </a:r>
            <a:r>
              <a:rPr lang="cs-CZ" altLang="en-US" dirty="0" smtClean="0">
                <a:latin typeface="Calibri" pitchFamily="34" charset="0"/>
                <a:cs typeface="Calibri" pitchFamily="34" charset="0"/>
                <a:hlinkClick r:id="rId2"/>
              </a:rPr>
              <a:t>http://connectedchina.reuters.com/</a:t>
            </a:r>
            <a:r>
              <a:rPr lang="cs-CZ" alt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6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496944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Calibri" pitchFamily="34" charset="0"/>
                <a:cs typeface="Calibri" pitchFamily="34" charset="0"/>
              </a:rPr>
              <a:t>Komunistická strana Číny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88 miliónů členů (přijetí na základě příprav, zkoušek a doporučení)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83% muži, 78% nad 35 let (2007), mezi 2002 a 2007 nárůst o 7 milionů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u="sng" dirty="0" smtClean="0">
                <a:latin typeface="Calibri" pitchFamily="34" charset="0"/>
                <a:cs typeface="Calibri" pitchFamily="34" charset="0"/>
              </a:rPr>
              <a:t>Struktura: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Stranický kongres (cca 2000 delegátů z regionů, sjezd každých pět let)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Ústřední výbor KS (200 stálých a 150 dočasných členů)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Politbyro (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25 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členů)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Stálý výbor Politbyra (9-5 členů)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Generální tajemník KS (často prezidentem ČLR)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Sekretariát (administrativní úřad generálního tajemníka)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Ústřední vojenská komise (pod kontrolou ÚV KS)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Ústřední disciplinární komise (boj proti korupci a kontrola kádrových profilů členů KS)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Komunistická svaz mládeže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Politické frakce uvnitř KS Číny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Hierarchická struktura z centra až na úroveň vesnic </a:t>
            </a:r>
          </a:p>
        </p:txBody>
      </p:sp>
    </p:spTree>
    <p:extLst>
      <p:ext uri="{BB962C8B-B14F-4D97-AF65-F5344CB8AC3E}">
        <p14:creationId xmlns:p14="http://schemas.microsoft.com/office/powerpoint/2010/main" val="2362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94217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Calibri" pitchFamily="34" charset="0"/>
                <a:cs typeface="Calibri" pitchFamily="34" charset="0"/>
              </a:rPr>
              <a:t>Výkonná moc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Prezident (+ viceprezident) = reprezentant státu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Státní rada = vláda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Premiér, 4 vicepremiéři, 5 státních radů, 29 ministrů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Čínský lidový sbor politických poradců = poradní orgán relikt politiky z roku 1949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povolené politické strany (Jednotná fronta)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zástupci etnických a náboženských menšin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Svaz obchodu a průmyslu, Všečínská odborová federace…</a:t>
            </a:r>
          </a:p>
          <a:p>
            <a:pPr lvl="1" eaLnBrk="1" hangingPunct="1">
              <a:lnSpc>
                <a:spcPct val="80000"/>
              </a:lnSpc>
            </a:pP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Vláda i orgány KS mají paralelní, hierarchicky kontrolovanou strukturu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směrem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na nižší úrovně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Vládní orgány jdou až na úroveň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okresních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středisek (</a:t>
            </a:r>
            <a:r>
              <a:rPr lang="ja-JP" altLang="en-US" sz="2400" dirty="0" smtClean="0">
                <a:latin typeface="SimHei" pitchFamily="49" charset="-122"/>
                <a:ea typeface="SimHei" pitchFamily="49" charset="-122"/>
              </a:rPr>
              <a:t>县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Na úrovni vesnic přímo volené vesnické komise (od 1987) </a:t>
            </a:r>
          </a:p>
        </p:txBody>
      </p:sp>
    </p:spTree>
    <p:extLst>
      <p:ext uri="{BB962C8B-B14F-4D97-AF65-F5344CB8AC3E}">
        <p14:creationId xmlns:p14="http://schemas.microsoft.com/office/powerpoint/2010/main" val="31219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1017</Words>
  <Application>Microsoft Office PowerPoint</Application>
  <PresentationFormat>Předvádění na obrazovce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新細明體</vt:lpstr>
      <vt:lpstr>Wingdings</vt:lpstr>
      <vt:lpstr>Výchozí návrh</vt:lpstr>
      <vt:lpstr>Průvodce Čínou 21. století</vt:lpstr>
      <vt:lpstr>Témata</vt:lpstr>
      <vt:lpstr>Oficiální politický systém ČLR</vt:lpstr>
      <vt:lpstr>Prezentace aplikace PowerPoint</vt:lpstr>
      <vt:lpstr>Ústava a politická realita</vt:lpstr>
      <vt:lpstr>Prezentace aplikace PowerPoint</vt:lpstr>
      <vt:lpstr>Komunistická strana Číny</vt:lpstr>
      <vt:lpstr>Prezentace aplikace PowerPoint</vt:lpstr>
      <vt:lpstr>Výkonná moc</vt:lpstr>
      <vt:lpstr>Prezentace aplikace PowerPoint</vt:lpstr>
      <vt:lpstr>Všečínské shromáždění lidových zástupců</vt:lpstr>
      <vt:lpstr>Povolené politické strany</vt:lpstr>
      <vt:lpstr>Centrální vs. lokální vláda</vt:lpstr>
      <vt:lpstr>Cenzura v ČLR</vt:lpstr>
      <vt:lpstr>Ai Weiwei: 草泥马 style </vt:lpstr>
      <vt:lpstr>Organizace cenzury</vt:lpstr>
      <vt:lpstr>Vybraná témata cenzury</vt:lpstr>
      <vt:lpstr>Tištěná média</vt:lpstr>
      <vt:lpstr>Televize</vt:lpstr>
      <vt:lpstr>Prezentace aplikace PowerPoint</vt:lpstr>
      <vt:lpstr>Specifika čínského internetu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</dc:creator>
  <cp:lastModifiedBy>Sindelar</cp:lastModifiedBy>
  <cp:revision>18</cp:revision>
  <dcterms:created xsi:type="dcterms:W3CDTF">2012-10-30T20:21:04Z</dcterms:created>
  <dcterms:modified xsi:type="dcterms:W3CDTF">2013-10-24T13:14:40Z</dcterms:modified>
</cp:coreProperties>
</file>