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71" r:id="rId8"/>
    <p:sldId id="266" r:id="rId9"/>
    <p:sldId id="265" r:id="rId10"/>
    <p:sldId id="261" r:id="rId11"/>
    <p:sldId id="274" r:id="rId12"/>
    <p:sldId id="262" r:id="rId13"/>
    <p:sldId id="273" r:id="rId14"/>
    <p:sldId id="272" r:id="rId15"/>
    <p:sldId id="263" r:id="rId16"/>
    <p:sldId id="264" r:id="rId17"/>
    <p:sldId id="275" r:id="rId18"/>
    <p:sldId id="268" r:id="rId19"/>
    <p:sldId id="276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A5F3C-3426-4048-8317-25800E904A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8818B-9A08-4BB6-8C43-5F9EEBAA7FE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AFB9-790A-443D-92D0-1BD6595AB77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85742-1110-427B-9A73-81175445BE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E029-F525-4953-9158-628F33835CC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14F92-6FE4-48D6-99BB-24B4EF2335C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F20D6-4216-4EF9-91A7-F95D49282B3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02286-646C-4F5D-8DAC-DC53D46934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66A36-590D-4BE5-B021-31C1A71CBC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557E7-AF27-4FCF-A6FA-B7CD1D533F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6042-22C5-4004-94E9-5B98179863C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6AB307-09DC-4A31-8038-ED0AA2715B4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1470025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Průvodce Čínou 21. století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021388"/>
            <a:ext cx="6400800" cy="43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err="1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Zhang</a:t>
            </a:r>
            <a:r>
              <a:rPr lang="cs-CZ" sz="2400" dirty="0">
                <a:solidFill>
                  <a:srgbClr val="898989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898989"/>
                </a:solidFill>
                <a:latin typeface="Calibri" pitchFamily="34" charset="0"/>
                <a:cs typeface="Calibri" panose="020F0502020204030204" pitchFamily="34" charset="0"/>
              </a:rPr>
              <a:t>Huan</a:t>
            </a:r>
            <a:r>
              <a:rPr lang="cs-CZ" sz="2400" dirty="0">
                <a:solidFill>
                  <a:srgbClr val="898989"/>
                </a:solidFill>
                <a:latin typeface="Calibri" pitchFamily="34" charset="0"/>
                <a:cs typeface="Calibri" panose="020F0502020204030204" pitchFamily="34" charset="0"/>
              </a:rPr>
              <a:t>, 2011, Q </a:t>
            </a:r>
            <a:r>
              <a:rPr lang="cs-CZ" sz="2400" dirty="0" err="1">
                <a:solidFill>
                  <a:srgbClr val="898989"/>
                </a:solidFill>
                <a:latin typeface="Calibri" pitchFamily="34" charset="0"/>
                <a:cs typeface="Calibri" panose="020F0502020204030204" pitchFamily="34" charset="0"/>
              </a:rPr>
              <a:t>Confucius</a:t>
            </a:r>
            <a:r>
              <a:rPr lang="cs-CZ" sz="2400" dirty="0">
                <a:solidFill>
                  <a:srgbClr val="898989"/>
                </a:solidFill>
                <a:latin typeface="Calibri" pitchFamily="34" charset="0"/>
                <a:cs typeface="Calibri" panose="020F0502020204030204" pitchFamily="34" charset="0"/>
              </a:rPr>
              <a:t> No.2</a:t>
            </a:r>
          </a:p>
        </p:txBody>
      </p:sp>
      <p:pic>
        <p:nvPicPr>
          <p:cNvPr id="2054" name="Picture 6" descr="Q Confucius Rockbund Art Museum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55738"/>
            <a:ext cx="6769100" cy="452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Čína - USA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největší ekonomické a politické velmoci současnosti - „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Chimerica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Od 70. let dochází k politickému sbližování spolu se vzrůstajícím velmocenským soupeřením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Spojuje je vzájemný obchod a ekonomické vazby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ČLR je největší zahraniční věřitel USA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Obchodní bilance v roce 2006 byla 360 miliard USD ve prospěch Číny 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dlouhodobé podhodnocení RMB vůči USD nahrává exportu z ČLR do USA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Hlavní zdroje napětí mezi USA a ČLR</a:t>
            </a:r>
          </a:p>
          <a:p>
            <a:pPr lvl="1">
              <a:lnSpc>
                <a:spcPct val="80000"/>
              </a:lnSpc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Taiwan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Tibet, dalajlámova exilová vláda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dodržování lidských práv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zbrojení a vzájemné vojenské špionáže a hackerské útoky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vytváření ekonomických bariér, porušování ekonomických pravidel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střety zájmů v mezinárodní politice (Blízký východ,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Afgánistán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Severní Afrika…)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5" y="4149080"/>
            <a:ext cx="3672248" cy="245007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7352"/>
            <a:ext cx="5696155" cy="38164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15"/>
            <a:ext cx="2976022" cy="68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9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Japonsko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silné resentimenty z období japonské okupace Číny (1937-1945)</a:t>
            </a:r>
          </a:p>
          <a:p>
            <a:pPr>
              <a:lnSpc>
                <a:spcPct val="8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pravidelně oživovány územními spory, návštěvami japonských politiků svatyně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Yasukuni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státem autorizované učebnice historie</a:t>
            </a:r>
          </a:p>
          <a:p>
            <a:pPr>
              <a:lnSpc>
                <a:spcPct val="8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regionální konkurence – ekonomická a politická</a:t>
            </a:r>
          </a:p>
          <a:p>
            <a:pPr>
              <a:lnSpc>
                <a:spcPct val="8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vazby Japonska na USA, americké vojenské základny</a:t>
            </a:r>
          </a:p>
          <a:p>
            <a:pPr>
              <a:lnSpc>
                <a:spcPct val="8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Sporné ostrovy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Diaoyu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Senkaku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ve Východočínském moři – reakce čínské veřejnosti: 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demonstrace v ulicích a v blízkosti japonských konzulátů</a:t>
            </a:r>
          </a:p>
          <a:p>
            <a:pPr lvl="1" algn="just">
              <a:lnSpc>
                <a:spcPct val="9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bojkot a ničení japonského zboží</a:t>
            </a:r>
          </a:p>
          <a:p>
            <a:pPr lvl="1" algn="just">
              <a:lnSpc>
                <a:spcPct val="9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zastavení výroby v továrnách Toyoty, Mazdy, Hondy,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Nissanu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Panasonicu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Canonu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b="1"/>
          </a:p>
        </p:txBody>
      </p:sp>
      <p:pic>
        <p:nvPicPr>
          <p:cNvPr id="23556" name="Picture 4" descr="555178_10200473410183837_336669835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9363"/>
            <a:ext cx="4249737" cy="2827337"/>
          </a:xfrm>
          <a:prstGeom prst="rect">
            <a:avLst/>
          </a:prstGeom>
          <a:noFill/>
        </p:spPr>
      </p:pic>
      <p:pic>
        <p:nvPicPr>
          <p:cNvPr id="23557" name="Picture 5" descr="922747_10201201029453864_1002914859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89363"/>
            <a:ext cx="4248150" cy="2827337"/>
          </a:xfrm>
          <a:prstGeom prst="rect">
            <a:avLst/>
          </a:prstGeom>
          <a:noFill/>
        </p:spPr>
      </p:pic>
      <p:pic>
        <p:nvPicPr>
          <p:cNvPr id="23558" name="Picture 6" descr="i30_520057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5148262" cy="3430587"/>
          </a:xfrm>
          <a:prstGeom prst="rect">
            <a:avLst/>
          </a:prstGeom>
          <a:noFill/>
        </p:spPr>
      </p:pic>
      <p:pic>
        <p:nvPicPr>
          <p:cNvPr id="23559" name="Picture 7" descr="178900_4947659455345_1713790245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268413"/>
            <a:ext cx="3357563" cy="234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Indie</a:t>
            </a:r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hlavní ekonomický a politický konkurent v regionu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 nejlidnatější země světa a nejrychleji rostoucí světové ekonomiky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klíčoví členové BRIC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velmi odlišné kulturní zázemí a historická zkušenost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územní spory na čínsko-indické hranici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Indie poskytuje azyl Tibetské exilové vládě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náskok Indie ve vztazích se Západem (jazyk, historie, demokracie)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nově soupeření o vliv a ekonomické vztahy v Africe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Calibri" panose="020F0502020204030204" pitchFamily="34" charset="0"/>
                <a:cs typeface="Calibri" panose="020F0502020204030204" pitchFamily="34" charset="0"/>
              </a:rPr>
              <a:t>Strategická partnerství v sousedství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b="1">
                <a:latin typeface="Calibri" panose="020F0502020204030204" pitchFamily="34" charset="0"/>
                <a:cs typeface="Calibri" panose="020F0502020204030204" pitchFamily="34" charset="0"/>
              </a:rPr>
              <a:t>Pákistán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 - vyvažuje moc Indie v regionu, ekonomická a strategická spolupráce</a:t>
            </a:r>
          </a:p>
          <a:p>
            <a:pPr>
              <a:lnSpc>
                <a:spcPct val="80000"/>
              </a:lnSpc>
            </a:pPr>
            <a:r>
              <a:rPr lang="cs-CZ" sz="2400" b="1">
                <a:latin typeface="Calibri" panose="020F0502020204030204" pitchFamily="34" charset="0"/>
                <a:cs typeface="Calibri" panose="020F0502020204030204" pitchFamily="34" charset="0"/>
              </a:rPr>
              <a:t>Mongolsko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 – zdroj uhlí a drahých kovů, masivní čínské investice</a:t>
            </a:r>
          </a:p>
          <a:p>
            <a:pPr>
              <a:lnSpc>
                <a:spcPct val="80000"/>
              </a:lnSpc>
            </a:pPr>
            <a:r>
              <a:rPr 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Rusko a Střední Asie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Kaza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hst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n, K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rg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zst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n, T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ádž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ikist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n a Uzbekist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) – Shanghaiská pětka</a:t>
            </a:r>
          </a:p>
          <a:p>
            <a:pPr>
              <a:lnSpc>
                <a:spcPct val="80000"/>
              </a:lnSpc>
            </a:pPr>
            <a:r>
              <a:rPr 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Severní Korea – 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ČLR hlavním partnerem, politická karta vůči Japonsku, USA, Rusku, Jižní Koreji (diskuse 4 + 2)</a:t>
            </a:r>
          </a:p>
          <a:p>
            <a:pPr>
              <a:lnSpc>
                <a:spcPct val="80000"/>
              </a:lnSpc>
            </a:pPr>
            <a:r>
              <a:rPr lang="cs-CZ" sz="2400" b="1">
                <a:latin typeface="Calibri" panose="020F0502020204030204" pitchFamily="34" charset="0"/>
                <a:cs typeface="Calibri" panose="020F0502020204030204" pitchFamily="34" charset="0"/>
              </a:rPr>
              <a:t>Jižní Korea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 – zásadní obchodní partner, vyrovnaná obchodní bilance</a:t>
            </a:r>
          </a:p>
          <a:p>
            <a:pPr>
              <a:lnSpc>
                <a:spcPct val="80000"/>
              </a:lnSpc>
            </a:pPr>
            <a:r>
              <a:rPr 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ASEAN</a:t>
            </a:r>
            <a:r>
              <a:rPr lang="cs-CZ" sz="2400">
                <a:latin typeface="Calibri" panose="020F0502020204030204" pitchFamily="34" charset="0"/>
                <a:cs typeface="Calibri" panose="020F0502020204030204" pitchFamily="34" charset="0"/>
              </a:rPr>
              <a:t> (Brunej, Kambodža, Barma, Indonésie, Laos, Malajsie, Filipíny, Singapur, Thajsko, Vietnam) – ekonomická spolupráce, diplomacie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Nové trhy, surovinové a energetické zdroje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b="1" dirty="0"/>
              <a:t>Blízký východ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Saudská Arábie, Írán (Libye, Sýrie, Irák) 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energetické zdroje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b="1" dirty="0" smtClean="0"/>
              <a:t>Afrika</a:t>
            </a: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dirty="0"/>
              <a:t>dobré vztahy od 50. let, podpora proti-</a:t>
            </a:r>
            <a:r>
              <a:rPr lang="cs-CZ" sz="2000" dirty="0" err="1"/>
              <a:t>kolonializačního</a:t>
            </a:r>
            <a:r>
              <a:rPr lang="cs-CZ" sz="2000" dirty="0"/>
              <a:t> boje a afrického socialismu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obchod mezi Afrikou a Čínou dosáhl v roce 2010 úrovně 114 miliard USD (positivní obchodní blance na straně ČLR)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masivní čínské investice do infrastruktury, energetiky, telekomunikací, průmyslu a obchodu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Afrika jako odbytiště čínského zboží, surovinová a energetická zásobárna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vzdělávací výměny (afričtí studenti na čínských univerzitách)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vzrůstající intenzita proti-čínských nálad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kritika Číny za </a:t>
            </a:r>
            <a:r>
              <a:rPr lang="cs-CZ" sz="2000" dirty="0" err="1"/>
              <a:t>neo</a:t>
            </a:r>
            <a:r>
              <a:rPr lang="cs-CZ" sz="2000" dirty="0"/>
              <a:t>-imperiální politiku, podporu diktatur, dovoz zbraní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5983485" cy="626469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66" y="260648"/>
            <a:ext cx="3202188" cy="29139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73016"/>
            <a:ext cx="3075438" cy="39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Evropská unie a ČR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EU je největším obchodním partnerem Číny</a:t>
            </a:r>
          </a:p>
          <a:p>
            <a:pPr>
              <a:lnSpc>
                <a:spcPct val="8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Čína je druhým největším importérem do EU hned po USA</a:t>
            </a:r>
          </a:p>
          <a:p>
            <a:pPr>
              <a:lnSpc>
                <a:spcPct val="8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mezi 2009 a 2010 export EU do Číny vzrostl o 38% zatímco čínský export do EU vzrostl o 31%</a:t>
            </a:r>
          </a:p>
          <a:p>
            <a:pPr>
              <a:lnSpc>
                <a:spcPct val="8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Čína se podílela na financování dluhu některých evropských zemí na počátku ekonomické krize</a:t>
            </a:r>
          </a:p>
          <a:p>
            <a:pPr>
              <a:lnSpc>
                <a:spcPct val="8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Evropa buduje s Čínou systém strategických partnerství</a:t>
            </a:r>
          </a:p>
          <a:p>
            <a:pPr>
              <a:lnSpc>
                <a:spcPct val="8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nejednotný přístup evropských zemí k požadavku na dodržování lidských práv a Tibetu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464496" cy="587253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888432" cy="28083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Calibri" panose="020F0502020204030204" pitchFamily="34" charset="0"/>
                <a:cs typeface="Calibri" panose="020F0502020204030204" pitchFamily="34" charset="0"/>
              </a:rPr>
              <a:t>Historie vývoje mezinárodních vztahů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1949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založení ČLR a ČR na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Taiwanu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soupeření o mezinárodní podporu a diplomatické vztahy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50.léta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podpora ČLR komunistickým blokem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1950-53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Korejská válka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1962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válka s Indií o sporná území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1960-69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vyostření sporů se SSSR, orientace na rozvojové státy, neutralita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1971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přijetí do OSN (ČR na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Taiwanu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zde končí)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od 70.let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orientace na Západ (USA)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od 1978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„otevírání se Číny světu“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1979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válka s Vietnamem (podporovaný SSSR)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1989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konec bipolárního světa, masakr na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Tiananmenu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vstup ČLR do WTO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Calibri" panose="020F0502020204030204" pitchFamily="34" charset="0"/>
                <a:cs typeface="Calibri" panose="020F0502020204030204" pitchFamily="34" charset="0"/>
              </a:rPr>
              <a:t>Vývoj diplomatických vztahů ČLR</a:t>
            </a:r>
          </a:p>
        </p:txBody>
      </p:sp>
      <p:pic>
        <p:nvPicPr>
          <p:cNvPr id="4100" name="Picture 4" descr="PRC_relations_commenceme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12875"/>
            <a:ext cx="7640638" cy="3381375"/>
          </a:xfrm>
          <a:noFill/>
          <a:ln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9750" y="5013325"/>
            <a:ext cx="8280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1949/50.léta – hnědá barva	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	80.léta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žlutá barva </a:t>
            </a:r>
          </a:p>
          <a:p>
            <a:pPr>
              <a:spcBef>
                <a:spcPct val="500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60.léta – červená barva		90.léta – světle žlutá</a:t>
            </a:r>
          </a:p>
          <a:p>
            <a:pPr>
              <a:spcBef>
                <a:spcPct val="500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70.léta – oranžová barva		šedá barva – bez diplomatických vztahů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Calibri" panose="020F0502020204030204" pitchFamily="34" charset="0"/>
                <a:cs typeface="Calibri" panose="020F0502020204030204" pitchFamily="34" charset="0"/>
              </a:rPr>
              <a:t>Současný stav diplomatických vztahů ČLR</a:t>
            </a:r>
          </a:p>
        </p:txBody>
      </p:sp>
      <p:pic>
        <p:nvPicPr>
          <p:cNvPr id="6148" name="Picture 4" descr="800px-China_Diplomatic_Relation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9144000" cy="4695825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Země bez diplomatických vztahů s ČLR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1600" u="sng">
                <a:latin typeface="Calibri" panose="020F0502020204030204" pitchFamily="34" charset="0"/>
                <a:cs typeface="Calibri" panose="020F0502020204030204" pitchFamily="34" charset="0"/>
              </a:rPr>
              <a:t>Afrika</a:t>
            </a:r>
          </a:p>
          <a:p>
            <a:pPr>
              <a:lnSpc>
                <a:spcPct val="80000"/>
              </a:lnSpc>
            </a:pP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Burkina Faso (1961–1973, 1994)</a:t>
            </a:r>
          </a:p>
          <a:p>
            <a:pPr>
              <a:lnSpc>
                <a:spcPct val="80000"/>
              </a:lnSpc>
            </a:pP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Gambie (1968–1974, 1995)</a:t>
            </a:r>
          </a:p>
          <a:p>
            <a:pPr>
              <a:lnSpc>
                <a:spcPct val="80000"/>
              </a:lnSpc>
            </a:pP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São Tomé and Príncipe (1997)</a:t>
            </a:r>
          </a:p>
          <a:p>
            <a:pPr>
              <a:lnSpc>
                <a:spcPct val="80000"/>
              </a:lnSpc>
            </a:pP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Swazijsko (1968)</a:t>
            </a:r>
          </a:p>
          <a:p>
            <a:pPr>
              <a:lnSpc>
                <a:spcPct val="80000"/>
              </a:lnSpc>
            </a:pPr>
            <a:endParaRPr lang="cs-CZ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u="sng">
                <a:latin typeface="Calibri" panose="020F0502020204030204" pitchFamily="34" charset="0"/>
                <a:cs typeface="Calibri" panose="020F0502020204030204" pitchFamily="34" charset="0"/>
              </a:rPr>
              <a:t>Evropa</a:t>
            </a:r>
          </a:p>
          <a:p>
            <a:pPr>
              <a:lnSpc>
                <a:spcPct val="80000"/>
              </a:lnSpc>
            </a:pP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Vatikán (1942)</a:t>
            </a:r>
          </a:p>
          <a:p>
            <a:pPr>
              <a:lnSpc>
                <a:spcPct val="80000"/>
              </a:lnSpc>
            </a:pPr>
            <a:endParaRPr lang="cs-CZ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u="sng">
                <a:latin typeface="Calibri" panose="020F0502020204030204" pitchFamily="34" charset="0"/>
                <a:cs typeface="Calibri" panose="020F0502020204030204" pitchFamily="34" charset="0"/>
              </a:rPr>
              <a:t>Oceánie</a:t>
            </a:r>
          </a:p>
          <a:p>
            <a:pPr>
              <a:lnSpc>
                <a:spcPct val="80000"/>
              </a:lnSpc>
            </a:pP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Kiribati (2003)</a:t>
            </a:r>
          </a:p>
          <a:p>
            <a:pPr>
              <a:lnSpc>
                <a:spcPct val="80000"/>
              </a:lnSpc>
            </a:pP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Marshalské ostrovy (1998)</a:t>
            </a:r>
          </a:p>
          <a:p>
            <a:pPr>
              <a:lnSpc>
                <a:spcPct val="80000"/>
              </a:lnSpc>
            </a:pP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Nauru (1980–2002, 2005)</a:t>
            </a:r>
          </a:p>
          <a:p>
            <a:pPr>
              <a:lnSpc>
                <a:spcPct val="80000"/>
              </a:lnSpc>
            </a:pP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Palau (1999)</a:t>
            </a:r>
          </a:p>
          <a:p>
            <a:pPr>
              <a:lnSpc>
                <a:spcPct val="80000"/>
              </a:lnSpc>
            </a:pP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Šalamounovy ostrovy (1983)</a:t>
            </a:r>
          </a:p>
          <a:p>
            <a:pPr>
              <a:lnSpc>
                <a:spcPct val="80000"/>
              </a:lnSpc>
            </a:pP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Tuvalu (1979)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44675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Střední a Jižní Amerika, Karibské státy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Belize (1989)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Dominikánská republika (1957)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El Salvador (1961)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Guatemala (1960)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Haiti (1956)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Honduras (1965)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Nikaragua (1962–1985,1990)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Panamá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(1909)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Paraguay (1957)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St.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Kitts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and Nevis (1983)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St. Lucia (1984–1997, 2007)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    St. Vincent a Grenadiny (1981)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Asie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Bhútán (neuznává ani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Taiwan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Obecné trendy </a:t>
            </a:r>
            <a:b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čínské zahraniční politiky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politika zachování tváře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investice do zbrojení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důraz na export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důraz na vědu a výzkum (studium v zahraničí)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zajišťování trhů a surovinových zdrojů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budování strategických a bilaterálních partnerství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nezasahování do vnitřních záležitostí suverénních států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Calibri" panose="020F0502020204030204" pitchFamily="34" charset="0"/>
                <a:cs typeface="Calibri" panose="020F0502020204030204" pitchFamily="34" charset="0"/>
              </a:rPr>
              <a:t>Strategie čínské zahraniční politiky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zh-CN" sz="2400" b="1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armonická společnost</a:t>
            </a:r>
            <a:r>
              <a:rPr lang="cs-CZ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2400" dirty="0">
                <a:latin typeface="Calibri" panose="020F0502020204030204" pitchFamily="34" charset="0"/>
                <a:ea typeface="SimHei"/>
                <a:cs typeface="Calibri" panose="020F0502020204030204" pitchFamily="34" charset="0"/>
              </a:rPr>
              <a:t>和谐社会 </a:t>
            </a:r>
            <a:r>
              <a:rPr lang="cs-CZ" altLang="zh-CN" sz="2400" i="1" dirty="0" err="1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héxié</a:t>
            </a:r>
            <a:r>
              <a:rPr lang="cs-CZ" altLang="zh-CN" sz="2400" i="1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 </a:t>
            </a:r>
            <a:r>
              <a:rPr lang="cs-CZ" altLang="zh-CN" sz="2400" i="1" dirty="0" err="1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shèhuì</a:t>
            </a:r>
            <a:endParaRPr lang="cs-CZ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sociální smír, trvale udržitelný rozvoj, harmonie mezi etniky, náboženstvími, národy</a:t>
            </a:r>
          </a:p>
          <a:p>
            <a:pPr lvl="1">
              <a:lnSpc>
                <a:spcPct val="80000"/>
              </a:lnSpc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udržení 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statu</a:t>
            </a:r>
            <a:r>
              <a:rPr lang="cs-CZ" sz="1900" i="1" dirty="0">
                <a:latin typeface="Calibri" panose="020F0502020204030204" pitchFamily="34" charset="0"/>
                <a:cs typeface="Calibri" panose="020F0502020204030204" pitchFamily="34" charset="0"/>
              </a:rPr>
              <a:t> quo 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a legitimizace politické moci, fráze a přání spíše než aktivní politika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Nový konfucianismus </a:t>
            </a:r>
            <a:r>
              <a:rPr lang="cs-CZ" sz="2400" dirty="0" err="1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新儒家</a:t>
            </a:r>
            <a:r>
              <a:rPr lang="cs-CZ" sz="2400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Xin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rujia</a:t>
            </a:r>
            <a:endParaRPr lang="cs-CZ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Koncepce „Mírového vzestupu Číny“ (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Zhongguo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heping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jueqi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od roku 2003 si ho osvojila čtvrtá generace vedení ČLR (vývoj)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odvolává se na starověkou politickou filosofii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Guanzi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Laozi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Confucius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Mencius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Mozi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Xunzi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Hanfeizi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) a vojenskou strategii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Sunzi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Bingfa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Soft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b="1" dirty="0" err="1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ower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(Joseph </a:t>
            </a:r>
            <a:r>
              <a:rPr lang="cs-CZ" sz="2400" b="1" dirty="0" err="1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Nye</a:t>
            </a:r>
            <a:r>
              <a:rPr lang="cs-CZ" sz="2400" b="1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)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diplomacy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Konfuciovi instituty, mezinárodní televize CCTV 9, PR kampaně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Multilateralismus (BRICS, ASEAN, SCO)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Nezasahování do vnitřních záležitostí (OSN)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Sporná území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Taiwan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(Tibet, Mongolsko)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(Východní Turkestán)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Spratlyovy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ostrov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nároky ČLR, Vietnamu,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Taiwanu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Malajsie, Filipín a Bruneje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strategická poloha, rybolov a ložiska ropy a zemního plynu 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ostrovy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Senkaku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Diaoyu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Islands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nároky ČLR, Japonska 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Taiwanu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jižní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Tibet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Arunachal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Pradesh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nároky Indie a ČLR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260648"/>
            <a:ext cx="5112707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Čína -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Taiwan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Taiwanskou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otázku nepovažuje ČLR za problém mezinárodní politiky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Uplatňuje politiku jedné Číny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Na politické a vojenské úrovni napjaté vztahy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Na úrovni obchodu, kulturní a společenské výměny vztahy velmi dobré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Klíčový partner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Taiwanu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- USA - ručí vojensky za </a:t>
            </a:r>
            <a:r>
              <a:rPr lang="cs-CZ" sz="2800" i="1" dirty="0">
                <a:latin typeface="Calibri" panose="020F0502020204030204" pitchFamily="34" charset="0"/>
                <a:cs typeface="Calibri" panose="020F0502020204030204" pitchFamily="34" charset="0"/>
              </a:rPr>
              <a:t>status quo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taiwanské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úžině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Anti-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Secession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2003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Od zvolení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Ying-jeou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(KMT) za prezidenta v roce 2008 dochází k stabilizaci vztahů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1126</Words>
  <Application>Microsoft Office PowerPoint</Application>
  <PresentationFormat>Předvádění na obrazovce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Výchozí návrh</vt:lpstr>
      <vt:lpstr>Průvodce Čínou 21. století</vt:lpstr>
      <vt:lpstr>Historie vývoje mezinárodních vztahů</vt:lpstr>
      <vt:lpstr>Vývoj diplomatických vztahů ČLR</vt:lpstr>
      <vt:lpstr>Současný stav diplomatických vztahů ČLR</vt:lpstr>
      <vt:lpstr>Země bez diplomatických vztahů s ČLR</vt:lpstr>
      <vt:lpstr>Obecné trendy  čínské zahraniční politiky</vt:lpstr>
      <vt:lpstr>Strategie čínské zahraniční politiky</vt:lpstr>
      <vt:lpstr>Sporná území</vt:lpstr>
      <vt:lpstr>Čína - Taiwan</vt:lpstr>
      <vt:lpstr>Čína - USA</vt:lpstr>
      <vt:lpstr>Prezentace aplikace PowerPoint</vt:lpstr>
      <vt:lpstr>Japonsko</vt:lpstr>
      <vt:lpstr>Prezentace aplikace PowerPoint</vt:lpstr>
      <vt:lpstr>Indie</vt:lpstr>
      <vt:lpstr>Strategická partnerství v sousedství</vt:lpstr>
      <vt:lpstr>Nové trhy, surovinové a energetické zdroje</vt:lpstr>
      <vt:lpstr>Prezentace aplikace PowerPoint</vt:lpstr>
      <vt:lpstr>Evropská unie a ČR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Pavel</dc:creator>
  <cp:lastModifiedBy>Sindelar</cp:lastModifiedBy>
  <cp:revision>13</cp:revision>
  <dcterms:created xsi:type="dcterms:W3CDTF">2012-10-23T13:39:07Z</dcterms:created>
  <dcterms:modified xsi:type="dcterms:W3CDTF">2013-10-31T16:10:15Z</dcterms:modified>
</cp:coreProperties>
</file>