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06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21F35C07-AB31-478B-902B-E5D6F60F0368}" type="datetimeFigureOut">
              <a:rPr lang="cs-CZ" smtClean="0"/>
              <a:t>13.11.2013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714E91B-1D4A-4C00-816A-52B63FC064FD}" type="slidenum">
              <a:rPr lang="cs-CZ" smtClean="0"/>
              <a:t>‹#›</a:t>
            </a:fld>
            <a:endParaRPr lang="cs-CZ"/>
          </a:p>
        </p:txBody>
      </p:sp>
    </p:spTree>
    <p:extLst>
      <p:ext uri="{BB962C8B-B14F-4D97-AF65-F5344CB8AC3E}">
        <p14:creationId xmlns:p14="http://schemas.microsoft.com/office/powerpoint/2010/main" val="1819769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1F35C07-AB31-478B-902B-E5D6F60F0368}" type="datetimeFigureOut">
              <a:rPr lang="cs-CZ" smtClean="0"/>
              <a:t>13.11.2013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714E91B-1D4A-4C00-816A-52B63FC064FD}" type="slidenum">
              <a:rPr lang="cs-CZ" smtClean="0"/>
              <a:t>‹#›</a:t>
            </a:fld>
            <a:endParaRPr lang="cs-CZ"/>
          </a:p>
        </p:txBody>
      </p:sp>
    </p:spTree>
    <p:extLst>
      <p:ext uri="{BB962C8B-B14F-4D97-AF65-F5344CB8AC3E}">
        <p14:creationId xmlns:p14="http://schemas.microsoft.com/office/powerpoint/2010/main" val="2544611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1F35C07-AB31-478B-902B-E5D6F60F0368}" type="datetimeFigureOut">
              <a:rPr lang="cs-CZ" smtClean="0"/>
              <a:t>13.11.2013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714E91B-1D4A-4C00-816A-52B63FC064FD}" type="slidenum">
              <a:rPr lang="cs-CZ" smtClean="0"/>
              <a:t>‹#›</a:t>
            </a:fld>
            <a:endParaRPr lang="cs-CZ"/>
          </a:p>
        </p:txBody>
      </p:sp>
    </p:spTree>
    <p:extLst>
      <p:ext uri="{BB962C8B-B14F-4D97-AF65-F5344CB8AC3E}">
        <p14:creationId xmlns:p14="http://schemas.microsoft.com/office/powerpoint/2010/main" val="838547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1F35C07-AB31-478B-902B-E5D6F60F0368}" type="datetimeFigureOut">
              <a:rPr lang="cs-CZ" smtClean="0"/>
              <a:t>13.11.2013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714E91B-1D4A-4C00-816A-52B63FC064FD}" type="slidenum">
              <a:rPr lang="cs-CZ" smtClean="0"/>
              <a:t>‹#›</a:t>
            </a:fld>
            <a:endParaRPr lang="cs-CZ"/>
          </a:p>
        </p:txBody>
      </p:sp>
    </p:spTree>
    <p:extLst>
      <p:ext uri="{BB962C8B-B14F-4D97-AF65-F5344CB8AC3E}">
        <p14:creationId xmlns:p14="http://schemas.microsoft.com/office/powerpoint/2010/main" val="1281509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21F35C07-AB31-478B-902B-E5D6F60F0368}" type="datetimeFigureOut">
              <a:rPr lang="cs-CZ" smtClean="0"/>
              <a:t>13.11.2013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714E91B-1D4A-4C00-816A-52B63FC064FD}" type="slidenum">
              <a:rPr lang="cs-CZ" smtClean="0"/>
              <a:t>‹#›</a:t>
            </a:fld>
            <a:endParaRPr lang="cs-CZ"/>
          </a:p>
        </p:txBody>
      </p:sp>
    </p:spTree>
    <p:extLst>
      <p:ext uri="{BB962C8B-B14F-4D97-AF65-F5344CB8AC3E}">
        <p14:creationId xmlns:p14="http://schemas.microsoft.com/office/powerpoint/2010/main" val="2082549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1F35C07-AB31-478B-902B-E5D6F60F0368}" type="datetimeFigureOut">
              <a:rPr lang="cs-CZ" smtClean="0"/>
              <a:t>13.11.2013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714E91B-1D4A-4C00-816A-52B63FC064FD}" type="slidenum">
              <a:rPr lang="cs-CZ" smtClean="0"/>
              <a:t>‹#›</a:t>
            </a:fld>
            <a:endParaRPr lang="cs-CZ"/>
          </a:p>
        </p:txBody>
      </p:sp>
    </p:spTree>
    <p:extLst>
      <p:ext uri="{BB962C8B-B14F-4D97-AF65-F5344CB8AC3E}">
        <p14:creationId xmlns:p14="http://schemas.microsoft.com/office/powerpoint/2010/main" val="2321128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1F35C07-AB31-478B-902B-E5D6F60F0368}" type="datetimeFigureOut">
              <a:rPr lang="cs-CZ" smtClean="0"/>
              <a:t>13.11.2013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714E91B-1D4A-4C00-816A-52B63FC064FD}" type="slidenum">
              <a:rPr lang="cs-CZ" smtClean="0"/>
              <a:t>‹#›</a:t>
            </a:fld>
            <a:endParaRPr lang="cs-CZ"/>
          </a:p>
        </p:txBody>
      </p:sp>
    </p:spTree>
    <p:extLst>
      <p:ext uri="{BB962C8B-B14F-4D97-AF65-F5344CB8AC3E}">
        <p14:creationId xmlns:p14="http://schemas.microsoft.com/office/powerpoint/2010/main" val="2591234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21F35C07-AB31-478B-902B-E5D6F60F0368}" type="datetimeFigureOut">
              <a:rPr lang="cs-CZ" smtClean="0"/>
              <a:t>13.11.2013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714E91B-1D4A-4C00-816A-52B63FC064FD}" type="slidenum">
              <a:rPr lang="cs-CZ" smtClean="0"/>
              <a:t>‹#›</a:t>
            </a:fld>
            <a:endParaRPr lang="cs-CZ"/>
          </a:p>
        </p:txBody>
      </p:sp>
    </p:spTree>
    <p:extLst>
      <p:ext uri="{BB962C8B-B14F-4D97-AF65-F5344CB8AC3E}">
        <p14:creationId xmlns:p14="http://schemas.microsoft.com/office/powerpoint/2010/main" val="3324826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1F35C07-AB31-478B-902B-E5D6F60F0368}" type="datetimeFigureOut">
              <a:rPr lang="cs-CZ" smtClean="0"/>
              <a:t>13.11.2013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714E91B-1D4A-4C00-816A-52B63FC064FD}" type="slidenum">
              <a:rPr lang="cs-CZ" smtClean="0"/>
              <a:t>‹#›</a:t>
            </a:fld>
            <a:endParaRPr lang="cs-CZ"/>
          </a:p>
        </p:txBody>
      </p:sp>
    </p:spTree>
    <p:extLst>
      <p:ext uri="{BB962C8B-B14F-4D97-AF65-F5344CB8AC3E}">
        <p14:creationId xmlns:p14="http://schemas.microsoft.com/office/powerpoint/2010/main" val="626045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1F35C07-AB31-478B-902B-E5D6F60F0368}" type="datetimeFigureOut">
              <a:rPr lang="cs-CZ" smtClean="0"/>
              <a:t>13.11.2013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714E91B-1D4A-4C00-816A-52B63FC064FD}" type="slidenum">
              <a:rPr lang="cs-CZ" smtClean="0"/>
              <a:t>‹#›</a:t>
            </a:fld>
            <a:endParaRPr lang="cs-CZ"/>
          </a:p>
        </p:txBody>
      </p:sp>
    </p:spTree>
    <p:extLst>
      <p:ext uri="{BB962C8B-B14F-4D97-AF65-F5344CB8AC3E}">
        <p14:creationId xmlns:p14="http://schemas.microsoft.com/office/powerpoint/2010/main" val="2694337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1F35C07-AB31-478B-902B-E5D6F60F0368}" type="datetimeFigureOut">
              <a:rPr lang="cs-CZ" smtClean="0"/>
              <a:t>13.11.2013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714E91B-1D4A-4C00-816A-52B63FC064FD}" type="slidenum">
              <a:rPr lang="cs-CZ" smtClean="0"/>
              <a:t>‹#›</a:t>
            </a:fld>
            <a:endParaRPr lang="cs-CZ"/>
          </a:p>
        </p:txBody>
      </p:sp>
    </p:spTree>
    <p:extLst>
      <p:ext uri="{BB962C8B-B14F-4D97-AF65-F5344CB8AC3E}">
        <p14:creationId xmlns:p14="http://schemas.microsoft.com/office/powerpoint/2010/main" val="393910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F35C07-AB31-478B-902B-E5D6F60F0368}" type="datetimeFigureOut">
              <a:rPr lang="cs-CZ" smtClean="0"/>
              <a:t>13.11.2013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14E91B-1D4A-4C00-816A-52B63FC064FD}" type="slidenum">
              <a:rPr lang="cs-CZ" smtClean="0"/>
              <a:t>‹#›</a:t>
            </a:fld>
            <a:endParaRPr lang="cs-CZ"/>
          </a:p>
        </p:txBody>
      </p:sp>
    </p:spTree>
    <p:extLst>
      <p:ext uri="{BB962C8B-B14F-4D97-AF65-F5344CB8AC3E}">
        <p14:creationId xmlns:p14="http://schemas.microsoft.com/office/powerpoint/2010/main" val="2548744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Steuersystem</a:t>
            </a:r>
            <a:endParaRPr lang="cs-CZ" dirty="0"/>
          </a:p>
        </p:txBody>
      </p:sp>
      <p:sp>
        <p:nvSpPr>
          <p:cNvPr id="3" name="Podnadpis 2"/>
          <p:cNvSpPr>
            <a:spLocks noGrp="1"/>
          </p:cNvSpPr>
          <p:nvPr>
            <p:ph type="subTitle" idx="1"/>
          </p:nvPr>
        </p:nvSpPr>
        <p:spPr/>
        <p:txBody>
          <a:bodyPr>
            <a:normAutofit fontScale="77500" lnSpcReduction="20000"/>
          </a:bodyPr>
          <a:lstStyle/>
          <a:p>
            <a:r>
              <a:rPr lang="cs-CZ" dirty="0" err="1" smtClean="0"/>
              <a:t>Deutschland</a:t>
            </a:r>
            <a:r>
              <a:rPr lang="cs-CZ" dirty="0" smtClean="0"/>
              <a:t> vs. </a:t>
            </a:r>
            <a:r>
              <a:rPr lang="cs-CZ" dirty="0" err="1" smtClean="0"/>
              <a:t>Tschechien</a:t>
            </a:r>
            <a:endParaRPr lang="de-DE" dirty="0" smtClean="0"/>
          </a:p>
          <a:p>
            <a:r>
              <a:rPr lang="cs-CZ" dirty="0" smtClean="0"/>
              <a:t>http://www.steuerliches-info-center.de/DE/AufgabenDesBZSt/SteuernImInternVergleich/DownloadAngebote/downloadangebote_node.html</a:t>
            </a:r>
            <a:endParaRPr lang="cs-CZ" dirty="0"/>
          </a:p>
        </p:txBody>
      </p:sp>
    </p:spTree>
    <p:extLst>
      <p:ext uri="{BB962C8B-B14F-4D97-AF65-F5344CB8AC3E}">
        <p14:creationId xmlns:p14="http://schemas.microsoft.com/office/powerpoint/2010/main" val="2766710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Steuersystem</a:t>
            </a:r>
            <a:endParaRPr lang="cs-CZ" dirty="0"/>
          </a:p>
        </p:txBody>
      </p:sp>
      <p:sp>
        <p:nvSpPr>
          <p:cNvPr id="3" name="Zástupný symbol pro obsah 2"/>
          <p:cNvSpPr>
            <a:spLocks noGrp="1"/>
          </p:cNvSpPr>
          <p:nvPr>
            <p:ph sz="half" idx="1"/>
          </p:nvPr>
        </p:nvSpPr>
        <p:spPr/>
        <p:txBody>
          <a:bodyPr>
            <a:normAutofit fontScale="55000" lnSpcReduction="20000"/>
          </a:bodyPr>
          <a:lstStyle/>
          <a:p>
            <a:r>
              <a:rPr lang="de-DE" dirty="0" smtClean="0"/>
              <a:t>1.  Steuerliche Belastung des Gewinns von Kapitalgesellschaften </a:t>
            </a:r>
          </a:p>
          <a:p>
            <a:endParaRPr lang="de-DE" dirty="0" smtClean="0"/>
          </a:p>
          <a:p>
            <a:r>
              <a:rPr lang="de-DE" dirty="0" smtClean="0"/>
              <a:t>2. Nominale </a:t>
            </a:r>
            <a:r>
              <a:rPr lang="de-DE" dirty="0" err="1" smtClean="0"/>
              <a:t>Ertragsteuerbelastung</a:t>
            </a:r>
            <a:r>
              <a:rPr lang="de-DE" dirty="0" smtClean="0"/>
              <a:t> natürlicher Personen </a:t>
            </a:r>
            <a:r>
              <a:rPr lang="cs-CZ" dirty="0" smtClean="0"/>
              <a:t>(</a:t>
            </a:r>
            <a:r>
              <a:rPr lang="cs-CZ" dirty="0" err="1" smtClean="0"/>
              <a:t>Kapitalertragsteuer</a:t>
            </a:r>
            <a:r>
              <a:rPr lang="cs-CZ" dirty="0" smtClean="0"/>
              <a:t>)</a:t>
            </a:r>
            <a:endParaRPr lang="de-DE" dirty="0" smtClean="0"/>
          </a:p>
          <a:p>
            <a:endParaRPr lang="de-DE" dirty="0" smtClean="0"/>
          </a:p>
          <a:p>
            <a:r>
              <a:rPr lang="de-DE" dirty="0" smtClean="0"/>
              <a:t>3. (Lohn-)Steuer- und Abgabenbelastung von Arbeitnehmern 2011</a:t>
            </a:r>
          </a:p>
          <a:p>
            <a:endParaRPr lang="de-DE" dirty="0" smtClean="0"/>
          </a:p>
          <a:p>
            <a:r>
              <a:rPr lang="de-DE" dirty="0" smtClean="0"/>
              <a:t>4. Vermögensteuern </a:t>
            </a:r>
          </a:p>
          <a:p>
            <a:endParaRPr lang="de-DE" dirty="0" smtClean="0"/>
          </a:p>
          <a:p>
            <a:r>
              <a:rPr lang="de-DE" dirty="0" smtClean="0"/>
              <a:t>5. Besteuerung des Finanzsektors </a:t>
            </a:r>
            <a:endParaRPr lang="cs-CZ" dirty="0" smtClean="0"/>
          </a:p>
          <a:p>
            <a:r>
              <a:rPr lang="cs-CZ" dirty="0"/>
              <a:t>(</a:t>
            </a:r>
            <a:r>
              <a:rPr lang="cs-CZ" dirty="0" err="1" smtClean="0"/>
              <a:t>Finanztransaktionssteuer</a:t>
            </a:r>
            <a:r>
              <a:rPr lang="cs-CZ" dirty="0" smtClean="0"/>
              <a:t>)</a:t>
            </a:r>
            <a:endParaRPr lang="de-DE" dirty="0" smtClean="0"/>
          </a:p>
          <a:p>
            <a:endParaRPr lang="de-DE" dirty="0" smtClean="0"/>
          </a:p>
          <a:p>
            <a:r>
              <a:rPr lang="de-DE" dirty="0" smtClean="0"/>
              <a:t>6. Umsatzsteuersätze </a:t>
            </a:r>
            <a:r>
              <a:rPr lang="cs-CZ" dirty="0" smtClean="0"/>
              <a:t> in der EU (</a:t>
            </a:r>
            <a:r>
              <a:rPr lang="cs-CZ" dirty="0" err="1" smtClean="0"/>
              <a:t>MwSt</a:t>
            </a:r>
            <a:r>
              <a:rPr lang="cs-CZ" dirty="0" smtClean="0"/>
              <a:t>)</a:t>
            </a:r>
            <a:endParaRPr lang="de-DE" dirty="0" smtClean="0"/>
          </a:p>
          <a:p>
            <a:endParaRPr lang="cs-CZ" dirty="0"/>
          </a:p>
        </p:txBody>
      </p:sp>
      <p:sp>
        <p:nvSpPr>
          <p:cNvPr id="4" name="Zástupný symbol pro obsah 3"/>
          <p:cNvSpPr>
            <a:spLocks noGrp="1"/>
          </p:cNvSpPr>
          <p:nvPr>
            <p:ph sz="half" idx="2"/>
          </p:nvPr>
        </p:nvSpPr>
        <p:spPr/>
        <p:txBody>
          <a:bodyPr>
            <a:normAutofit fontScale="55000" lnSpcReduction="20000"/>
          </a:bodyPr>
          <a:lstStyle/>
          <a:p>
            <a:pPr marL="0" indent="0">
              <a:buNone/>
            </a:pPr>
            <a:r>
              <a:rPr lang="cs-CZ" dirty="0" err="1" smtClean="0"/>
              <a:t>Tschechisch</a:t>
            </a:r>
            <a:r>
              <a:rPr lang="cs-CZ" dirty="0" smtClean="0"/>
              <a:t>:</a:t>
            </a:r>
            <a:endParaRPr lang="de-DE" dirty="0" smtClean="0"/>
          </a:p>
          <a:p>
            <a:pPr marL="514350" indent="-514350">
              <a:buAutoNum type="arabicPeriod"/>
            </a:pPr>
            <a:r>
              <a:rPr lang="cs-CZ" dirty="0" smtClean="0"/>
              <a:t>daně z příjmů právnických osob:</a:t>
            </a:r>
            <a:endParaRPr lang="de-DE" dirty="0" smtClean="0"/>
          </a:p>
          <a:p>
            <a:pPr marL="514350" indent="-514350">
              <a:buFont typeface="Arial" panose="020B0604020202020204" pitchFamily="34" charset="0"/>
              <a:buAutoNum type="arabicPeriod"/>
            </a:pPr>
            <a:r>
              <a:rPr lang="cs-CZ" dirty="0"/>
              <a:t>daň z příjmu </a:t>
            </a:r>
            <a:r>
              <a:rPr lang="cs-CZ" dirty="0" err="1"/>
              <a:t>fazických</a:t>
            </a:r>
            <a:r>
              <a:rPr lang="cs-CZ" dirty="0"/>
              <a:t> </a:t>
            </a:r>
            <a:r>
              <a:rPr lang="cs-CZ" dirty="0" smtClean="0"/>
              <a:t>osob</a:t>
            </a:r>
            <a:endParaRPr lang="de-DE" dirty="0" smtClean="0"/>
          </a:p>
          <a:p>
            <a:pPr marL="514350" indent="-514350">
              <a:buFont typeface="Arial" panose="020B0604020202020204" pitchFamily="34" charset="0"/>
              <a:buAutoNum type="arabicPeriod"/>
            </a:pPr>
            <a:r>
              <a:rPr lang="cs-CZ" dirty="0" smtClean="0"/>
              <a:t>Daně a poplatky</a:t>
            </a:r>
            <a:endParaRPr lang="cs-CZ" dirty="0"/>
          </a:p>
          <a:p>
            <a:pPr marL="514350" indent="-514350">
              <a:buAutoNum type="arabicPeriod"/>
            </a:pPr>
            <a:endParaRPr lang="cs-CZ" dirty="0"/>
          </a:p>
        </p:txBody>
      </p:sp>
    </p:spTree>
    <p:extLst>
      <p:ext uri="{BB962C8B-B14F-4D97-AF65-F5344CB8AC3E}">
        <p14:creationId xmlns:p14="http://schemas.microsoft.com/office/powerpoint/2010/main" val="4063171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Umsatzsteuer</a:t>
            </a:r>
            <a:r>
              <a:rPr lang="cs-CZ" dirty="0" smtClean="0"/>
              <a:t> </a:t>
            </a:r>
            <a:r>
              <a:rPr lang="cs-CZ" dirty="0" err="1" smtClean="0"/>
              <a:t>und</a:t>
            </a:r>
            <a:r>
              <a:rPr lang="cs-CZ" dirty="0" smtClean="0"/>
              <a:t> </a:t>
            </a:r>
            <a:r>
              <a:rPr lang="cs-CZ" dirty="0" err="1" smtClean="0"/>
              <a:t>Verbrauchsteuer</a:t>
            </a:r>
            <a:endParaRPr lang="cs-CZ" dirty="0"/>
          </a:p>
        </p:txBody>
      </p:sp>
      <p:sp>
        <p:nvSpPr>
          <p:cNvPr id="3" name="Zástupný symbol pro obsah 2"/>
          <p:cNvSpPr>
            <a:spLocks noGrp="1"/>
          </p:cNvSpPr>
          <p:nvPr>
            <p:ph sz="half" idx="1"/>
          </p:nvPr>
        </p:nvSpPr>
        <p:spPr/>
        <p:txBody>
          <a:bodyPr>
            <a:noAutofit/>
          </a:bodyPr>
          <a:lstStyle/>
          <a:p>
            <a:r>
              <a:rPr lang="de-DE" sz="2400" dirty="0" smtClean="0"/>
              <a:t>Die Mehrwertsteuer hingegen wird zwar auch auf den gesamten Umsatz erhoben, jeder Zwischenverkäufer kann sich jedoch die von ihm selbst bezahlte Mehrwertsteuer als  Vorsteuer erstatten (bzw. sie gegen die eigene Mehrwertsteuerschuld anrechnen)</a:t>
            </a:r>
            <a:endParaRPr lang="cs-CZ" sz="2400" dirty="0"/>
          </a:p>
        </p:txBody>
      </p:sp>
      <p:sp>
        <p:nvSpPr>
          <p:cNvPr id="4" name="Zástupný symbol pro obsah 3"/>
          <p:cNvSpPr>
            <a:spLocks noGrp="1"/>
          </p:cNvSpPr>
          <p:nvPr>
            <p:ph sz="half" idx="2"/>
          </p:nvPr>
        </p:nvSpPr>
        <p:spPr/>
        <p:txBody>
          <a:bodyPr>
            <a:normAutofit fontScale="32500" lnSpcReduction="20000"/>
          </a:bodyPr>
          <a:lstStyle/>
          <a:p>
            <a:r>
              <a:rPr lang="de-DE" sz="5100" dirty="0" smtClean="0"/>
              <a:t>D:  Energiesteuer</a:t>
            </a:r>
            <a:r>
              <a:rPr lang="cs-CZ" sz="5100" dirty="0" smtClean="0"/>
              <a:t> (</a:t>
            </a:r>
            <a:r>
              <a:rPr lang="cs-CZ" sz="5100" dirty="0" err="1" smtClean="0"/>
              <a:t>Mineral</a:t>
            </a:r>
            <a:r>
              <a:rPr lang="de-DE" sz="5100" dirty="0" err="1" smtClean="0"/>
              <a:t>ölsteuer</a:t>
            </a:r>
            <a:r>
              <a:rPr lang="de-DE" sz="5100" dirty="0" smtClean="0"/>
              <a:t>)</a:t>
            </a:r>
          </a:p>
          <a:p>
            <a:r>
              <a:rPr lang="de-DE" sz="5100" dirty="0" smtClean="0"/>
              <a:t>    Stromsteuer</a:t>
            </a:r>
          </a:p>
          <a:p>
            <a:r>
              <a:rPr lang="de-DE" sz="5100" dirty="0" smtClean="0"/>
              <a:t>    Kernbrennstoffsteuer</a:t>
            </a:r>
          </a:p>
          <a:p>
            <a:r>
              <a:rPr lang="de-DE" sz="5100" dirty="0" smtClean="0"/>
              <a:t>    </a:t>
            </a:r>
            <a:r>
              <a:rPr lang="de-DE" sz="5100" dirty="0" err="1" smtClean="0"/>
              <a:t>Zwischenerzeugnissteuer</a:t>
            </a:r>
            <a:endParaRPr lang="de-DE" sz="5100" dirty="0" smtClean="0"/>
          </a:p>
          <a:p>
            <a:r>
              <a:rPr lang="de-DE" sz="5100" dirty="0" smtClean="0"/>
              <a:t>    Tabaksteuer</a:t>
            </a:r>
          </a:p>
          <a:p>
            <a:r>
              <a:rPr lang="de-DE" sz="5100" dirty="0" smtClean="0"/>
              <a:t>    Kaffeesteuer</a:t>
            </a:r>
          </a:p>
          <a:p>
            <a:r>
              <a:rPr lang="de-DE" sz="5100" dirty="0" smtClean="0"/>
              <a:t>    Biersteuer</a:t>
            </a:r>
          </a:p>
          <a:p>
            <a:r>
              <a:rPr lang="de-DE" sz="5100" dirty="0" smtClean="0"/>
              <a:t>    Branntweinsteuer</a:t>
            </a:r>
          </a:p>
          <a:p>
            <a:r>
              <a:rPr lang="de-DE" sz="5100" dirty="0" smtClean="0"/>
              <a:t>    Schaumweinsteuer</a:t>
            </a:r>
          </a:p>
          <a:p>
            <a:r>
              <a:rPr lang="de-DE" sz="5100" dirty="0" smtClean="0"/>
              <a:t>    Alkopopsteuer (seit 2004: auf bestimmte branntweinhaltige Mischgetränke )</a:t>
            </a:r>
          </a:p>
          <a:p>
            <a:endParaRPr lang="de-DE" sz="5100" dirty="0" smtClean="0"/>
          </a:p>
          <a:p>
            <a:r>
              <a:rPr lang="de-DE" dirty="0" smtClean="0"/>
              <a:t>Aufgegebene Verbrauchsteuern: Salzsteuer, Zuckersteuer, Zündwarensteuer (Zündwarenmonopol), Leuchtmittelsteuer, Teesteuer, Spielkartensteuer, Essigsäuresteuer</a:t>
            </a:r>
          </a:p>
          <a:p>
            <a:endParaRPr lang="de-DE" dirty="0" smtClean="0"/>
          </a:p>
          <a:p>
            <a:endParaRPr lang="cs-CZ" dirty="0"/>
          </a:p>
        </p:txBody>
      </p:sp>
    </p:spTree>
    <p:extLst>
      <p:ext uri="{BB962C8B-B14F-4D97-AF65-F5344CB8AC3E}">
        <p14:creationId xmlns:p14="http://schemas.microsoft.com/office/powerpoint/2010/main" val="3846716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de-DE" sz="3200" dirty="0" smtClean="0"/>
              <a:t>Börsenumsatzsteuer / da</a:t>
            </a:r>
            <a:r>
              <a:rPr lang="cs-CZ" sz="3200" dirty="0" smtClean="0"/>
              <a:t>ň z </a:t>
            </a:r>
            <a:r>
              <a:rPr lang="cs-CZ" sz="3200" dirty="0" err="1" smtClean="0"/>
              <a:t>bochodů</a:t>
            </a:r>
            <a:r>
              <a:rPr lang="cs-CZ" sz="3200" dirty="0" smtClean="0"/>
              <a:t> na burze, </a:t>
            </a:r>
            <a:r>
              <a:rPr lang="de-DE" sz="3200" dirty="0" smtClean="0"/>
              <a:t>Stempelsteuern / </a:t>
            </a:r>
            <a:r>
              <a:rPr lang="de-DE" sz="3200" dirty="0" err="1" smtClean="0"/>
              <a:t>kolkovné</a:t>
            </a:r>
            <a:endParaRPr lang="cs-CZ" sz="3200" dirty="0"/>
          </a:p>
        </p:txBody>
      </p:sp>
      <p:sp>
        <p:nvSpPr>
          <p:cNvPr id="3" name="Zástupný symbol pro obsah 2"/>
          <p:cNvSpPr>
            <a:spLocks noGrp="1"/>
          </p:cNvSpPr>
          <p:nvPr>
            <p:ph idx="1"/>
          </p:nvPr>
        </p:nvSpPr>
        <p:spPr/>
        <p:txBody>
          <a:bodyPr>
            <a:normAutofit lnSpcReduction="10000"/>
          </a:bodyPr>
          <a:lstStyle/>
          <a:p>
            <a:r>
              <a:rPr lang="de-DE" dirty="0"/>
              <a:t>die Bankenabgabe in Österreich mit 0,055 bis 0,085 % der Bilanzsumme mehr als doppelt so hoch wie in Schweden (0,036 %). </a:t>
            </a:r>
            <a:endParaRPr lang="cs-CZ" dirty="0" smtClean="0"/>
          </a:p>
          <a:p>
            <a:r>
              <a:rPr lang="de-DE" dirty="0" smtClean="0"/>
              <a:t>die Bemessungsgrundlage</a:t>
            </a:r>
            <a:r>
              <a:rPr lang="cs-CZ" dirty="0" smtClean="0"/>
              <a:t>:</a:t>
            </a:r>
            <a:r>
              <a:rPr lang="de-DE" dirty="0" smtClean="0"/>
              <a:t> In </a:t>
            </a:r>
            <a:r>
              <a:rPr lang="de-DE" dirty="0"/>
              <a:t>Österreich wird sie pauschal um 1 Mrd. Euro reduziert, im Vereinigten Königreich beträgt der Freibetrag 20 Mrd. GBP. </a:t>
            </a:r>
            <a:endParaRPr lang="cs-CZ" dirty="0" smtClean="0"/>
          </a:p>
          <a:p>
            <a:r>
              <a:rPr lang="de-DE" sz="2100" dirty="0"/>
              <a:t>1 % „Steuer auf zivilrechtliche Handlungen“ bei Kauf/Verkauf von Aktien, Anleihen und anderen Wertpapieren, wenn die übertragenen Vermögensrechte sich in Polen befinden oder in Polen ausgeübt werden. </a:t>
            </a:r>
          </a:p>
          <a:p>
            <a:endParaRPr lang="cs-CZ" dirty="0"/>
          </a:p>
        </p:txBody>
      </p:sp>
    </p:spTree>
    <p:extLst>
      <p:ext uri="{BB962C8B-B14F-4D97-AF65-F5344CB8AC3E}">
        <p14:creationId xmlns:p14="http://schemas.microsoft.com/office/powerpoint/2010/main" val="1860023700"/>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250</Words>
  <Application>Microsoft Office PowerPoint</Application>
  <PresentationFormat>Předvádění na obrazovce (4:3)</PresentationFormat>
  <Paragraphs>38</Paragraphs>
  <Slides>4</Slides>
  <Notes>0</Notes>
  <HiddenSlides>0</HiddenSlides>
  <MMClips>0</MMClips>
  <ScaleCrop>false</ScaleCrop>
  <HeadingPairs>
    <vt:vector size="4" baseType="variant">
      <vt:variant>
        <vt:lpstr>Motiv</vt:lpstr>
      </vt:variant>
      <vt:variant>
        <vt:i4>1</vt:i4>
      </vt:variant>
      <vt:variant>
        <vt:lpstr>Nadpisy snímků</vt:lpstr>
      </vt:variant>
      <vt:variant>
        <vt:i4>4</vt:i4>
      </vt:variant>
    </vt:vector>
  </HeadingPairs>
  <TitlesOfParts>
    <vt:vector size="5" baseType="lpstr">
      <vt:lpstr>Motiv systému Office</vt:lpstr>
      <vt:lpstr>Steuersystem</vt:lpstr>
      <vt:lpstr>Steuersystem</vt:lpstr>
      <vt:lpstr>Umsatzsteuer und Verbrauchsteuer</vt:lpstr>
      <vt:lpstr>Börsenumsatzsteuer / daň z bochodů na burze, Stempelsteuern / kolkovné</vt:lpstr>
    </vt:vector>
  </TitlesOfParts>
  <Company>UVT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Steuersystem</dc:title>
  <dc:creator>Zdeněk Mareček</dc:creator>
  <cp:lastModifiedBy>Zdeněk Mareček</cp:lastModifiedBy>
  <cp:revision>7</cp:revision>
  <dcterms:created xsi:type="dcterms:W3CDTF">2013-11-13T16:00:52Z</dcterms:created>
  <dcterms:modified xsi:type="dcterms:W3CDTF">2013-11-13T17:14:45Z</dcterms:modified>
</cp:coreProperties>
</file>