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307" r:id="rId12"/>
    <p:sldId id="296" r:id="rId13"/>
    <p:sldId id="297" r:id="rId14"/>
    <p:sldId id="308" r:id="rId15"/>
    <p:sldId id="298" r:id="rId16"/>
    <p:sldId id="299" r:id="rId17"/>
    <p:sldId id="301" r:id="rId18"/>
    <p:sldId id="303" r:id="rId19"/>
    <p:sldId id="304" r:id="rId20"/>
    <p:sldId id="283" r:id="rId21"/>
    <p:sldId id="287" r:id="rId22"/>
    <p:sldId id="28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>
        <p:scale>
          <a:sx n="94" d="100"/>
          <a:sy n="94" d="100"/>
        </p:scale>
        <p:origin x="-474" y="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17.10.2013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5: Teilkompetenzen </a:t>
            </a:r>
            <a:br>
              <a:rPr lang="cs-CZ" dirty="0" smtClean="0"/>
            </a:br>
            <a:r>
              <a:rPr lang="cs-CZ" dirty="0" smtClean="0"/>
              <a:t>Grammatik und Orthographie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Do. 10.50-12.25 Uhr</a:t>
            </a:r>
          </a:p>
          <a:p>
            <a:r>
              <a:rPr lang="cs-CZ" smtClean="0"/>
              <a:t>K12</a:t>
            </a:r>
            <a:endParaRPr lang="cs-CZ" dirty="0" smtClean="0"/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Linguistische x Lerner-Grammatik</a:t>
            </a:r>
            <a:endParaRPr lang="cs-CZ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057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413918">
                <a:tc>
                  <a:txBody>
                    <a:bodyPr/>
                    <a:lstStyle/>
                    <a:p>
                      <a:r>
                        <a:rPr lang="cs-CZ" dirty="0" smtClean="0"/>
                        <a:t>Linguistische Grammatik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Lerner-Grammatik</a:t>
                      </a:r>
                      <a:endParaRPr lang="cs-CZ" dirty="0"/>
                    </a:p>
                  </a:txBody>
                  <a:tcPr/>
                </a:tc>
              </a:tr>
              <a:tr h="41391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Totalität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(Ausnahmen von der „Regel“ besonders</a:t>
                      </a:r>
                      <a:r>
                        <a:rPr lang="cs-CZ" baseline="0" dirty="0" smtClean="0"/>
                        <a:t> wichtig)</a:t>
                      </a:r>
                      <a:endParaRPr lang="cs-CZ" dirty="0" smtClean="0"/>
                    </a:p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Auswahl</a:t>
                      </a:r>
                    </a:p>
                  </a:txBody>
                  <a:tcPr/>
                </a:tc>
              </a:tr>
              <a:tr h="7144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Abstraktheit</a:t>
                      </a:r>
                    </a:p>
                    <a:p>
                      <a:r>
                        <a:rPr lang="cs-CZ" dirty="0" smtClean="0"/>
                        <a:t>(der Beschreibung/Darstellung)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Konkretheit/Anschaulichkeit</a:t>
                      </a:r>
                    </a:p>
                    <a:p>
                      <a:r>
                        <a:rPr lang="cs-CZ" dirty="0" smtClean="0"/>
                        <a:t>(der</a:t>
                      </a:r>
                      <a:r>
                        <a:rPr lang="cs-CZ" baseline="0" dirty="0" smtClean="0"/>
                        <a:t> Abbildung/Darstellung)</a:t>
                      </a:r>
                      <a:endParaRPr lang="cs-CZ" dirty="0" smtClean="0"/>
                    </a:p>
                  </a:txBody>
                  <a:tcPr/>
                </a:tc>
              </a:tr>
              <a:tr h="41391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Ausführlichkeit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Angemessene</a:t>
                      </a:r>
                      <a:r>
                        <a:rPr lang="cs-CZ" b="1" baseline="0" dirty="0" smtClean="0"/>
                        <a:t> Länge</a:t>
                      </a:r>
                      <a:endParaRPr lang="cs-CZ" b="1" dirty="0" smtClean="0"/>
                    </a:p>
                  </a:txBody>
                  <a:tcPr/>
                </a:tc>
              </a:tr>
              <a:tr h="132680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Keine lernpsychologischen Vorgaben/Rücksichten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Lernpsychologische</a:t>
                      </a:r>
                      <a:r>
                        <a:rPr lang="cs-CZ" b="1" baseline="0" dirty="0" smtClean="0"/>
                        <a:t> Kategorien:</a:t>
                      </a:r>
                    </a:p>
                    <a:p>
                      <a:r>
                        <a:rPr lang="cs-CZ" baseline="0" dirty="0" smtClean="0"/>
                        <a:t>Verstehbarkeit</a:t>
                      </a:r>
                    </a:p>
                    <a:p>
                      <a:r>
                        <a:rPr lang="cs-CZ" baseline="0" dirty="0" smtClean="0"/>
                        <a:t>Behaltbarkeit</a:t>
                      </a:r>
                    </a:p>
                    <a:p>
                      <a:r>
                        <a:rPr lang="cs-CZ" baseline="0" dirty="0" smtClean="0"/>
                        <a:t>Anwendbarkeit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475656" y="551723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i="1" dirty="0" smtClean="0"/>
              <a:t>(angelehnt an: Schmidt 1990, nach Funk/Koenig 1991)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Linguistische x Lerner-Grammatik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Welche der beiden folgenden Regelformulierungen finden Sie für den </a:t>
            </a:r>
            <a:r>
              <a:rPr lang="cs-CZ" i="1" dirty="0" err="1" smtClean="0"/>
              <a:t>Fremdsprachenunterricht</a:t>
            </a:r>
            <a:r>
              <a:rPr lang="cs-CZ" i="1" dirty="0" smtClean="0"/>
              <a:t> </a:t>
            </a:r>
            <a:r>
              <a:rPr lang="cs-CZ" b="1" i="1" dirty="0" smtClean="0"/>
              <a:t>geeigneter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5928" y="188640"/>
            <a:ext cx="7818072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Linguistische x Lerner-Grammatik:</a:t>
            </a:r>
            <a:br>
              <a:rPr lang="cs-CZ" dirty="0" smtClean="0"/>
            </a:br>
            <a:r>
              <a:rPr lang="cs-CZ" dirty="0" smtClean="0"/>
              <a:t>Adjektivendungen 1. Fall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132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400" u="sng" dirty="0" smtClean="0"/>
              <a:t>Beispiel 1:</a:t>
            </a:r>
            <a:r>
              <a:rPr lang="cs-CZ" sz="2400" dirty="0" smtClean="0"/>
              <a:t>			</a:t>
            </a:r>
          </a:p>
          <a:p>
            <a:pPr>
              <a:buNone/>
            </a:pPr>
            <a:r>
              <a:rPr lang="cs-CZ" sz="2400" dirty="0" smtClean="0"/>
              <a:t>						Adjektiv +</a:t>
            </a:r>
          </a:p>
          <a:p>
            <a:pPr>
              <a:buNone/>
            </a:pPr>
            <a:r>
              <a:rPr lang="cs-CZ" sz="2400" dirty="0" smtClean="0"/>
              <a:t>		der/die/das 		</a:t>
            </a:r>
            <a:r>
              <a:rPr lang="cs-CZ" sz="2400" dirty="0" smtClean="0">
                <a:sym typeface="Wingdings"/>
              </a:rPr>
              <a:t>		  </a:t>
            </a:r>
            <a:r>
              <a:rPr lang="cs-CZ" sz="2400" i="1" dirty="0" smtClean="0">
                <a:sym typeface="Wingdings"/>
              </a:rPr>
              <a:t>-e</a:t>
            </a:r>
            <a:endParaRPr lang="cs-CZ" sz="2400" i="1" dirty="0" smtClean="0"/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dirty="0" smtClean="0"/>
              <a:t>		die (Pl.)		</a:t>
            </a:r>
            <a:r>
              <a:rPr lang="cs-CZ" sz="2400" dirty="0" smtClean="0">
                <a:sym typeface="Wingdings"/>
              </a:rPr>
              <a:t>		 </a:t>
            </a:r>
            <a:r>
              <a:rPr lang="cs-CZ" sz="2400" i="1" dirty="0" smtClean="0">
                <a:sym typeface="Wingdings"/>
              </a:rPr>
              <a:t>-en</a:t>
            </a:r>
            <a:endParaRPr lang="cs-CZ" sz="2400" i="1" dirty="0"/>
          </a:p>
        </p:txBody>
      </p:sp>
      <p:sp>
        <p:nvSpPr>
          <p:cNvPr id="23" name="Textfeld 22"/>
          <p:cNvSpPr txBox="1"/>
          <p:nvPr/>
        </p:nvSpPr>
        <p:spPr>
          <a:xfrm>
            <a:off x="1403648" y="4149080"/>
            <a:ext cx="756084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u="sng" dirty="0" smtClean="0"/>
              <a:t>Beispiel 2:</a:t>
            </a:r>
          </a:p>
          <a:p>
            <a:r>
              <a:rPr lang="cs-CZ" sz="2400" dirty="0" smtClean="0"/>
              <a:t>Bei Substantiven erhält das Adjektiv nach dem bestimmten Artikel im Nominativ und Akkusativ Singular die Endung </a:t>
            </a:r>
            <a:r>
              <a:rPr lang="cs-CZ" sz="2400" b="1" dirty="0" smtClean="0"/>
              <a:t>–e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Im Plural erhält das Adjektiv nach dem bestimmten Artikel immer die Endung </a:t>
            </a:r>
            <a:r>
              <a:rPr lang="cs-CZ" sz="2400" b="1" dirty="0" smtClean="0"/>
              <a:t>–en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Grammatikregelnregeln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Die Regel hat den Charakter einer „Montageanleitung“.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Die Regel kennt keine Ausnahmen.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Die Regel ist funktional.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Die Regel ist anschaulich.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Die Regel enthält nicht mehr linguistische Terminologie als notwendig 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Grammatikregelnregeln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Beispiel: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Erklären Sie das Perfekt!</a:t>
            </a:r>
          </a:p>
          <a:p>
            <a:pPr>
              <a:buNone/>
            </a:pPr>
            <a:r>
              <a:rPr lang="cs-CZ" i="1" dirty="0" smtClean="0"/>
              <a:t>	(Semantisierung oder Wiederholung)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Grammatikvermittlung:</a:t>
            </a:r>
            <a:br>
              <a:rPr lang="cs-CZ" dirty="0" smtClean="0"/>
            </a:br>
            <a:r>
              <a:rPr lang="cs-CZ" dirty="0" smtClean="0"/>
              <a:t>Es führen viele Wege nach Rom.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3608" y="1524000"/>
            <a:ext cx="4049600" cy="4663440"/>
          </a:xfrm>
        </p:spPr>
        <p:txBody>
          <a:bodyPr>
            <a:normAutofit lnSpcReduction="10000"/>
          </a:bodyPr>
          <a:lstStyle/>
          <a:p>
            <a:r>
              <a:rPr lang="cs-CZ" sz="2400" b="1" u="sng" dirty="0" smtClean="0"/>
              <a:t>Induktiv</a:t>
            </a:r>
          </a:p>
          <a:p>
            <a:pPr lvl="1"/>
            <a:r>
              <a:rPr lang="cs-CZ" dirty="0" smtClean="0"/>
              <a:t>Gesteuertes fragend-entwickelndes Unterrichtsgespräch</a:t>
            </a:r>
          </a:p>
          <a:p>
            <a:pPr lvl="1"/>
            <a:r>
              <a:rPr lang="cs-CZ" dirty="0" smtClean="0"/>
              <a:t>oder: Lerner entdecken Regel selbst (offener, induktiver Unterricht)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Sammeln</a:t>
            </a:r>
          </a:p>
          <a:p>
            <a:pPr>
              <a:buNone/>
            </a:pPr>
            <a:r>
              <a:rPr lang="cs-CZ" sz="2400" b="1" dirty="0" smtClean="0">
                <a:sym typeface="Wingdings"/>
              </a:rPr>
              <a:t></a:t>
            </a:r>
            <a:r>
              <a:rPr lang="cs-CZ" sz="2400" b="1" dirty="0" smtClean="0"/>
              <a:t>Ordnen</a:t>
            </a:r>
          </a:p>
          <a:p>
            <a:pPr>
              <a:buNone/>
            </a:pPr>
            <a:r>
              <a:rPr lang="cs-CZ" sz="2400" b="1" dirty="0" smtClean="0"/>
              <a:t>	</a:t>
            </a:r>
            <a:r>
              <a:rPr lang="cs-CZ" sz="2400" b="1" dirty="0" smtClean="0">
                <a:sym typeface="Wingdings"/>
              </a:rPr>
              <a:t>  </a:t>
            </a:r>
            <a:r>
              <a:rPr lang="cs-CZ" sz="2400" b="1" dirty="0" smtClean="0"/>
              <a:t>Systematisieren</a:t>
            </a:r>
          </a:p>
          <a:p>
            <a:pPr>
              <a:buNone/>
            </a:pPr>
            <a:r>
              <a:rPr lang="cs-CZ" sz="2400" b="1" dirty="0" smtClean="0"/>
              <a:t>		</a:t>
            </a:r>
            <a:r>
              <a:rPr lang="cs-CZ" sz="2400" b="1" dirty="0" smtClean="0">
                <a:sym typeface="Wingdings"/>
              </a:rPr>
              <a:t>  </a:t>
            </a:r>
            <a:r>
              <a:rPr lang="cs-CZ" sz="2400" b="1" dirty="0" err="1" smtClean="0"/>
              <a:t>Festigen</a:t>
            </a:r>
            <a:endParaRPr lang="cs-CZ" sz="2400" b="1" dirty="0" smtClean="0"/>
          </a:p>
          <a:p>
            <a:pPr lvl="1"/>
            <a:endParaRPr lang="cs-CZ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04048" y="1524000"/>
            <a:ext cx="3929640" cy="5145360"/>
          </a:xfrm>
        </p:spPr>
        <p:txBody>
          <a:bodyPr>
            <a:normAutofit lnSpcReduction="10000"/>
          </a:bodyPr>
          <a:lstStyle/>
          <a:p>
            <a:r>
              <a:rPr lang="cs-CZ" sz="2400" b="1" u="sng" dirty="0" smtClean="0"/>
              <a:t>Deduktiv</a:t>
            </a:r>
          </a:p>
          <a:p>
            <a:pPr lvl="1"/>
            <a:r>
              <a:rPr lang="cs-CZ" dirty="0" smtClean="0"/>
              <a:t>Direkte Instruktion durch den Lehrenden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sz="4000" dirty="0" smtClean="0"/>
          </a:p>
          <a:p>
            <a:pPr lvl="1">
              <a:buNone/>
            </a:pPr>
            <a:r>
              <a:rPr lang="cs-CZ" b="1" dirty="0" smtClean="0"/>
              <a:t>Ausgangspunkt</a:t>
            </a:r>
          </a:p>
          <a:p>
            <a:pPr lvl="1">
              <a:buNone/>
            </a:pPr>
            <a:r>
              <a:rPr lang="cs-CZ" b="1" dirty="0" smtClean="0">
                <a:sym typeface="Wingdings"/>
              </a:rPr>
              <a:t> </a:t>
            </a:r>
            <a:r>
              <a:rPr lang="cs-CZ" b="1" dirty="0" smtClean="0"/>
              <a:t>Geben der Regel</a:t>
            </a:r>
          </a:p>
          <a:p>
            <a:pPr lvl="1">
              <a:buNone/>
            </a:pPr>
            <a:r>
              <a:rPr lang="cs-CZ" b="1" dirty="0" smtClean="0"/>
              <a:t>	</a:t>
            </a:r>
            <a:r>
              <a:rPr lang="cs-CZ" b="1" dirty="0" smtClean="0">
                <a:sym typeface="Wingdings"/>
              </a:rPr>
              <a:t>  </a:t>
            </a:r>
            <a:r>
              <a:rPr lang="cs-CZ" b="1" dirty="0" smtClean="0"/>
              <a:t>Muster/Beispiel</a:t>
            </a:r>
          </a:p>
          <a:p>
            <a:pPr lvl="1">
              <a:buNone/>
            </a:pPr>
            <a:r>
              <a:rPr lang="cs-CZ" b="1" dirty="0" smtClean="0"/>
              <a:t>		</a:t>
            </a:r>
            <a:r>
              <a:rPr lang="cs-CZ" b="1" dirty="0" smtClean="0">
                <a:sym typeface="Wingdings"/>
              </a:rPr>
              <a:t>  </a:t>
            </a:r>
            <a:r>
              <a:rPr lang="cs-CZ" b="1" dirty="0" err="1" smtClean="0"/>
              <a:t>Festigen</a:t>
            </a:r>
            <a:endParaRPr lang="cs-CZ" b="1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Grammatikvermittlung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Kopie:</a:t>
            </a:r>
          </a:p>
          <a:p>
            <a:r>
              <a:rPr lang="cs-CZ" i="1" dirty="0" smtClean="0"/>
              <a:t>Welche der Äußerungen gehören zu einem deduktiven Vorgehen, welche zu einem induktiven?</a:t>
            </a:r>
          </a:p>
          <a:p>
            <a:endParaRPr lang="cs-CZ" i="1" dirty="0" smtClean="0"/>
          </a:p>
          <a:p>
            <a:r>
              <a:rPr lang="cs-CZ" i="1" dirty="0" smtClean="0"/>
              <a:t>Welches Vorgehen halten Sie für das erfolgreichere und warum? In welcher Situation?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Prinzipien der Grammatikvermittlung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573488"/>
          </a:xfrm>
        </p:spPr>
        <p:txBody>
          <a:bodyPr/>
          <a:lstStyle/>
          <a:p>
            <a:r>
              <a:rPr lang="cs-CZ" dirty="0" smtClean="0"/>
              <a:t>Grammatik als Werkzeug sprachlichen Handelns</a:t>
            </a:r>
          </a:p>
          <a:p>
            <a:r>
              <a:rPr lang="cs-CZ" dirty="0" smtClean="0"/>
              <a:t>Berücksichtigung der Muttersprache</a:t>
            </a:r>
          </a:p>
          <a:p>
            <a:r>
              <a:rPr lang="cs-CZ" dirty="0" smtClean="0"/>
              <a:t>Einbettung in Äußerungen und Texten</a:t>
            </a:r>
          </a:p>
          <a:p>
            <a:r>
              <a:rPr lang="cs-CZ" dirty="0" smtClean="0"/>
              <a:t>Intentions- und Situationsadäquatheit</a:t>
            </a:r>
          </a:p>
          <a:p>
            <a:r>
              <a:rPr lang="cs-CZ" dirty="0" smtClean="0"/>
              <a:t>Visuelle Lernhilfen</a:t>
            </a:r>
          </a:p>
          <a:p>
            <a:r>
              <a:rPr lang="cs-CZ" dirty="0" smtClean="0"/>
              <a:t>Gestische Hinweise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(ähnlich der Wortschatzvermittlung)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Phasen:</a:t>
            </a:r>
          </a:p>
          <a:p>
            <a:pPr lvl="1"/>
            <a:r>
              <a:rPr lang="cs-CZ" dirty="0" smtClean="0"/>
              <a:t>Vermittlung</a:t>
            </a:r>
          </a:p>
          <a:p>
            <a:pPr lvl="1"/>
            <a:r>
              <a:rPr lang="cs-CZ" dirty="0" smtClean="0"/>
              <a:t>Festigung</a:t>
            </a:r>
          </a:p>
          <a:p>
            <a:pPr lvl="1"/>
            <a:r>
              <a:rPr lang="cs-CZ" dirty="0" smtClean="0"/>
              <a:t>Anwendung</a:t>
            </a:r>
          </a:p>
          <a:p>
            <a:pPr lvl="1">
              <a:buNone/>
            </a:pPr>
            <a:endParaRPr lang="cs-CZ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3200" dirty="0" smtClean="0"/>
              <a:t>Vernetzung, mehrkanaliges Lernen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endParaRPr lang="cs-CZ" sz="3200" dirty="0" smtClean="0"/>
          </a:p>
          <a:p>
            <a:r>
              <a:rPr lang="cs-CZ" dirty="0" smtClean="0"/>
              <a:t>Einbettung in einen kommunikativ sinnvollen Kontext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Traditionelle</a:t>
            </a:r>
            <a:r>
              <a:rPr lang="cs-CZ" dirty="0"/>
              <a:t> </a:t>
            </a:r>
            <a:r>
              <a:rPr lang="cs-CZ" dirty="0" err="1"/>
              <a:t>Übungsformen</a:t>
            </a:r>
            <a:r>
              <a:rPr lang="cs-CZ" dirty="0"/>
              <a:t> (</a:t>
            </a:r>
            <a:r>
              <a:rPr lang="cs-CZ" dirty="0" err="1"/>
              <a:t>z.B</a:t>
            </a:r>
            <a:r>
              <a:rPr lang="cs-CZ" dirty="0"/>
              <a:t>. </a:t>
            </a:r>
            <a:r>
              <a:rPr lang="cs-CZ" dirty="0" err="1"/>
              <a:t>Einsetz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Ergänzungsübungen</a:t>
            </a:r>
            <a:r>
              <a:rPr lang="cs-CZ" dirty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Handlungsorientiertes</a:t>
            </a:r>
            <a:r>
              <a:rPr lang="cs-CZ" dirty="0" smtClean="0"/>
              <a:t> und spielerisches Lernen</a:t>
            </a:r>
          </a:p>
          <a:p>
            <a:pPr marL="82296" indent="0">
              <a:buNone/>
            </a:pPr>
            <a:endParaRPr lang="cs-CZ" dirty="0" smtClean="0"/>
          </a:p>
          <a:p>
            <a:r>
              <a:rPr lang="cs-CZ" dirty="0" smtClean="0"/>
              <a:t>Kommunikative Rahmen bilden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74642"/>
          </a:xfrm>
        </p:spPr>
        <p:txBody>
          <a:bodyPr>
            <a:normAutofit/>
          </a:bodyPr>
          <a:lstStyle/>
          <a:p>
            <a:r>
              <a:rPr lang="cs-CZ" dirty="0" smtClean="0"/>
              <a:t>Wiederholung...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... ist die Mutter der Weisheit.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 descr="C:\Users\owner\AppData\Local\Microsoft\Windows\Temporary Internet Files\Content.IE5\GIO1MP6Y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Haben Sie heute gut aufgepasst??? </a:t>
            </a:r>
            <a:r>
              <a:rPr lang="de-DE" i="1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Was wurde alles in den 90 Minuten gemacht?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Warum wurde es so gemacht?</a:t>
            </a:r>
          </a:p>
          <a:p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Die Grammatik ist </a:t>
            </a:r>
            <a:r>
              <a:rPr lang="cs-CZ" b="1" dirty="0" smtClean="0"/>
              <a:t>in alltägliche Formen der Kommunikation eingebettet</a:t>
            </a:r>
            <a:r>
              <a:rPr lang="cs-CZ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So viel </a:t>
            </a:r>
            <a:r>
              <a:rPr lang="cs-CZ" dirty="0" smtClean="0"/>
              <a:t>Grammatik </a:t>
            </a:r>
            <a:r>
              <a:rPr lang="cs-CZ" b="1" dirty="0" smtClean="0"/>
              <a:t>wie nötig </a:t>
            </a:r>
            <a:r>
              <a:rPr lang="cs-CZ" dirty="0" smtClean="0"/>
              <a:t>und </a:t>
            </a:r>
            <a:r>
              <a:rPr lang="cs-CZ" b="1" dirty="0" smtClean="0"/>
              <a:t>so wenig wie möglich</a:t>
            </a:r>
            <a:r>
              <a:rPr lang="cs-CZ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Vielfältige Übungstypen </a:t>
            </a:r>
            <a:r>
              <a:rPr lang="cs-CZ" dirty="0" smtClean="0"/>
              <a:t>lockern die „trockene“ Grammatik </a:t>
            </a:r>
            <a:r>
              <a:rPr lang="cs-CZ" dirty="0" err="1" smtClean="0"/>
              <a:t>auf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JANÍKOVÁ, Věra; MICHELS-MCGOVERN, Monika: </a:t>
            </a:r>
            <a:r>
              <a:rPr lang="cs-CZ" i="1" dirty="0" smtClean="0"/>
              <a:t>Methodik und Didaktik des Unterrichts Deutsch als Fremdsprache im Überblick</a:t>
            </a:r>
            <a:r>
              <a:rPr lang="cs-CZ" dirty="0" smtClean="0"/>
              <a:t>. Brno: Masarykova universita v Brně, Pedagogická fakulta, 2002. ISBN 80-210-2344-9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 verflixte erste Stunde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Situation:</a:t>
            </a:r>
          </a:p>
          <a:p>
            <a:r>
              <a:rPr lang="cs-CZ" dirty="0" smtClean="0"/>
              <a:t>Individualkurs (Erwachsener)</a:t>
            </a:r>
          </a:p>
          <a:p>
            <a:r>
              <a:rPr lang="cs-CZ" dirty="0" smtClean="0"/>
              <a:t>Nullanfänger (keine Vorkenntnisse)</a:t>
            </a:r>
          </a:p>
          <a:p>
            <a:r>
              <a:rPr lang="cs-CZ" dirty="0" smtClean="0"/>
              <a:t>1. Stunde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i="1" dirty="0" smtClean="0"/>
              <a:t>Was machen Sie?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owner\AppData\Local\Microsoft\Windows\Temporary Internet Files\Content.IE5\67SLP4SW\MC9003835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645024"/>
            <a:ext cx="1224136" cy="26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 verflixte erste Stunde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58924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Guten </a:t>
            </a:r>
            <a:r>
              <a:rPr lang="cs-CZ" dirty="0" err="1" smtClean="0"/>
              <a:t>Morgen</a:t>
            </a:r>
            <a:r>
              <a:rPr lang="cs-CZ" dirty="0" smtClean="0"/>
              <a:t>!		7:00 Uhr</a:t>
            </a:r>
          </a:p>
          <a:p>
            <a:r>
              <a:rPr lang="cs-CZ" dirty="0" smtClean="0"/>
              <a:t>Guten </a:t>
            </a:r>
            <a:r>
              <a:rPr lang="cs-CZ" dirty="0" err="1" smtClean="0"/>
              <a:t>Tag</a:t>
            </a:r>
            <a:r>
              <a:rPr lang="cs-CZ" dirty="0" smtClean="0"/>
              <a:t>!		14:00 Uhr</a:t>
            </a:r>
          </a:p>
          <a:p>
            <a:r>
              <a:rPr lang="cs-CZ" dirty="0" smtClean="0"/>
              <a:t>Guten </a:t>
            </a:r>
            <a:r>
              <a:rPr lang="cs-CZ" dirty="0" err="1" smtClean="0"/>
              <a:t>Abend</a:t>
            </a:r>
            <a:r>
              <a:rPr lang="cs-CZ" dirty="0" smtClean="0"/>
              <a:t>!		19:00 Uhr</a:t>
            </a:r>
          </a:p>
          <a:p>
            <a:endParaRPr lang="cs-CZ" dirty="0" smtClean="0"/>
          </a:p>
          <a:p>
            <a:r>
              <a:rPr lang="cs-CZ" dirty="0" smtClean="0"/>
              <a:t>Ich heiße Andrea. Wie heißen Sie?</a:t>
            </a:r>
          </a:p>
          <a:p>
            <a:r>
              <a:rPr lang="cs-CZ" dirty="0" smtClean="0"/>
              <a:t>Ich heiße ...</a:t>
            </a:r>
          </a:p>
          <a:p>
            <a:endParaRPr lang="cs-CZ" dirty="0" smtClean="0"/>
          </a:p>
          <a:p>
            <a:r>
              <a:rPr lang="cs-CZ" dirty="0" smtClean="0"/>
              <a:t>Wie geht es Ihnen?</a:t>
            </a:r>
          </a:p>
          <a:p>
            <a:r>
              <a:rPr lang="cs-CZ" dirty="0" smtClean="0"/>
              <a:t>Gut.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Es geht. </a:t>
            </a:r>
            <a:r>
              <a:rPr lang="cs-CZ" dirty="0" smtClean="0">
                <a:sym typeface="Wingdings"/>
              </a:rPr>
              <a:t></a:t>
            </a:r>
            <a:endParaRPr lang="cs-CZ" dirty="0" smtClean="0"/>
          </a:p>
          <a:p>
            <a:r>
              <a:rPr lang="cs-CZ" dirty="0" smtClean="0"/>
              <a:t>Schlecht. </a:t>
            </a:r>
            <a:r>
              <a:rPr lang="cs-CZ" dirty="0" smtClean="0">
                <a:sym typeface="Wingdings"/>
              </a:rPr>
              <a:t>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Auf Wiedersehen!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 (nicht) erkennen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Gute</a:t>
            </a:r>
            <a:r>
              <a:rPr lang="cs-CZ" b="1" u="sng" dirty="0" err="1" smtClean="0"/>
              <a:t>n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/</a:t>
            </a:r>
            <a:r>
              <a:rPr lang="cs-CZ" dirty="0" err="1" smtClean="0"/>
              <a:t>Tag</a:t>
            </a:r>
            <a:r>
              <a:rPr lang="cs-CZ" dirty="0" smtClean="0"/>
              <a:t>/</a:t>
            </a:r>
            <a:r>
              <a:rPr lang="cs-CZ" dirty="0" err="1" smtClean="0"/>
              <a:t>Abend</a:t>
            </a:r>
            <a:r>
              <a:rPr lang="cs-CZ" dirty="0" smtClean="0"/>
              <a:t>!</a:t>
            </a:r>
          </a:p>
          <a:p>
            <a:r>
              <a:rPr lang="cs-CZ" b="1" u="sng" dirty="0" smtClean="0"/>
              <a:t>Ich</a:t>
            </a:r>
            <a:r>
              <a:rPr lang="cs-CZ" dirty="0" smtClean="0"/>
              <a:t> heiß</a:t>
            </a:r>
            <a:r>
              <a:rPr lang="cs-CZ" b="1" u="sng" dirty="0" smtClean="0"/>
              <a:t>e</a:t>
            </a:r>
            <a:r>
              <a:rPr lang="cs-CZ" dirty="0" smtClean="0"/>
              <a:t> Andrea.</a:t>
            </a:r>
          </a:p>
          <a:p>
            <a:r>
              <a:rPr lang="cs-CZ" dirty="0" smtClean="0"/>
              <a:t>Wie </a:t>
            </a:r>
            <a:r>
              <a:rPr lang="cs-CZ" b="1" u="sng" dirty="0" smtClean="0"/>
              <a:t>geht es Ihnen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pPr>
              <a:buFont typeface="Wingdings"/>
              <a:buChar char="ð"/>
            </a:pPr>
            <a:r>
              <a:rPr lang="cs-CZ" u="sng" dirty="0" smtClean="0">
                <a:sym typeface="Wingdings"/>
              </a:rPr>
              <a:t>Memorisierungsübungen</a:t>
            </a:r>
          </a:p>
          <a:p>
            <a:pPr>
              <a:buFont typeface="Wingdings"/>
              <a:buChar char="ð"/>
            </a:pPr>
            <a:r>
              <a:rPr lang="cs-CZ" u="sng" dirty="0" smtClean="0">
                <a:sym typeface="Wingdings"/>
              </a:rPr>
              <a:t>„Chunks“</a:t>
            </a:r>
          </a:p>
          <a:p>
            <a:pPr>
              <a:buFont typeface="Wingdings"/>
              <a:buChar char="ð"/>
            </a:pPr>
            <a:r>
              <a:rPr lang="cs-CZ" dirty="0" smtClean="0">
                <a:sym typeface="Wingdings"/>
              </a:rPr>
              <a:t>Klare Situation/Verwendung</a:t>
            </a:r>
          </a:p>
          <a:p>
            <a:pPr>
              <a:buFont typeface="Wingdings"/>
              <a:buChar char="ð"/>
            </a:pPr>
            <a:r>
              <a:rPr lang="cs-CZ" dirty="0" smtClean="0">
                <a:sym typeface="Wingdings"/>
              </a:rPr>
              <a:t>Automatisierte Phrasen/Wendungen</a:t>
            </a:r>
            <a:endParaRPr lang="cs-CZ" dirty="0"/>
          </a:p>
        </p:txBody>
      </p:sp>
      <p:pic>
        <p:nvPicPr>
          <p:cNvPr id="3074" name="Picture 2" descr="C:\Users\owner\AppData\Local\Microsoft\Windows\Temporary Internet Files\Content.IE5\GIO1MP6Y\MC9001963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916832"/>
            <a:ext cx="1585570" cy="1912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 (nicht) erklären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Die Strukturen werden allmählich analsiert</a:t>
            </a:r>
          </a:p>
          <a:p>
            <a:r>
              <a:rPr lang="cs-CZ" dirty="0" smtClean="0"/>
              <a:t>„Bauformen“ werden erkannt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Frage: </a:t>
            </a:r>
            <a:r>
              <a:rPr lang="cs-CZ" dirty="0" smtClean="0"/>
              <a:t>	</a:t>
            </a:r>
            <a:r>
              <a:rPr lang="cs-CZ" i="1" dirty="0" smtClean="0"/>
              <a:t>Ist es notwendig, die 				grammatikalische Struktur 			immer zu erklären?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  <p:pic>
        <p:nvPicPr>
          <p:cNvPr id="4098" name="Picture 2" descr="C:\Users\owner\AppData\Local\Microsoft\Windows\Temporary Internet Files\Content.IE5\C8UQK135\MC9004412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365104"/>
            <a:ext cx="2194560" cy="2194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Grammatik (nicht) erklären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ym typeface="Wingdings"/>
              </a:rPr>
              <a:t>NEIN!!!</a:t>
            </a:r>
          </a:p>
          <a:p>
            <a:pPr>
              <a:buFont typeface="Wingdings"/>
              <a:buChar char="ð"/>
            </a:pPr>
            <a:endParaRPr lang="cs-CZ" dirty="0" smtClean="0">
              <a:sym typeface="Wingdings"/>
            </a:endParaRPr>
          </a:p>
          <a:p>
            <a:pPr>
              <a:buFont typeface="Wingdings"/>
              <a:buChar char="ð"/>
            </a:pPr>
            <a:r>
              <a:rPr lang="cs-CZ" dirty="0" err="1" smtClean="0">
                <a:sym typeface="Wingdings"/>
              </a:rPr>
              <a:t>nur</a:t>
            </a:r>
            <a:r>
              <a:rPr lang="cs-CZ" dirty="0" smtClean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erklären, wenn die Regel helfen kann, den Lernprozess zu erleichtern</a:t>
            </a:r>
          </a:p>
          <a:p>
            <a:pPr>
              <a:buFont typeface="Wingdings"/>
              <a:buChar char="ð"/>
            </a:pPr>
            <a:endParaRPr lang="cs-CZ" dirty="0" smtClean="0">
              <a:sym typeface="Wingdings"/>
            </a:endParaRPr>
          </a:p>
          <a:p>
            <a:pPr>
              <a:buFont typeface="Wingdings"/>
              <a:buChar char="ð"/>
            </a:pPr>
            <a:r>
              <a:rPr lang="cs-CZ" dirty="0" smtClean="0">
                <a:sym typeface="Wingdings"/>
              </a:rPr>
              <a:t>ist abhängig von Lernern</a:t>
            </a:r>
          </a:p>
          <a:p>
            <a:pPr>
              <a:buFont typeface="Wingdings"/>
              <a:buChar char="ð"/>
            </a:pPr>
            <a:endParaRPr lang="cs-CZ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 wo bleibt die Grammatik?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Sprachspezifisches Regelsystem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Sprachwissenschaftliche Beschreibung dieses Regelsystems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„</a:t>
            </a:r>
            <a:r>
              <a:rPr lang="cs-CZ" u="sng" dirty="0" smtClean="0"/>
              <a:t>Grammatik im Kopf</a:t>
            </a:r>
            <a:r>
              <a:rPr lang="cs-CZ" dirty="0" smtClean="0"/>
              <a:t>“ </a:t>
            </a:r>
            <a:r>
              <a:rPr lang="cs-CZ" i="1" dirty="0" smtClean="0"/>
              <a:t>(Funk/Koenig 1991)</a:t>
            </a:r>
          </a:p>
          <a:p>
            <a:pPr marL="596646" indent="-514350">
              <a:buFont typeface="+mj-lt"/>
              <a:buAutoNum type="arabicPeriod"/>
            </a:pPr>
            <a:endParaRPr lang="cs-CZ" dirty="0" smtClean="0"/>
          </a:p>
          <a:p>
            <a:pPr marL="596646" indent="-514350">
              <a:buNone/>
            </a:pPr>
            <a:r>
              <a:rPr lang="cs-CZ" dirty="0" smtClean="0"/>
              <a:t>	„die Krücke Grammatik“ </a:t>
            </a:r>
          </a:p>
          <a:p>
            <a:pPr marL="596646" indent="-514350">
              <a:buNone/>
            </a:pPr>
            <a:r>
              <a:rPr lang="cs-CZ" i="1" dirty="0" smtClean="0"/>
              <a:t>			  (Schmidt 1990)</a:t>
            </a:r>
            <a:endParaRPr lang="cs-CZ" i="1" dirty="0"/>
          </a:p>
        </p:txBody>
      </p:sp>
      <p:pic>
        <p:nvPicPr>
          <p:cNvPr id="2055" name="Picture 7" descr="C:\Users\owner\AppData\Local\Microsoft\Windows\Temporary Internet Files\Content.IE5\GIO1MP6Y\MC9000303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789040"/>
            <a:ext cx="835762" cy="2238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 wo bleibt die Grammatik?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Fazit:</a:t>
            </a:r>
          </a:p>
          <a:p>
            <a:pPr>
              <a:buNone/>
            </a:pPr>
            <a:endParaRPr lang="cs-CZ" sz="800" dirty="0" smtClean="0"/>
          </a:p>
          <a:p>
            <a:pPr marL="82296" indent="0" algn="ctr">
              <a:buNone/>
            </a:pPr>
            <a:r>
              <a:rPr lang="cs-CZ" b="1" dirty="0" smtClean="0">
                <a:sym typeface="Wingdings"/>
              </a:rPr>
              <a:t></a:t>
            </a:r>
          </a:p>
          <a:p>
            <a:pPr marL="82296" indent="0">
              <a:buNone/>
            </a:pPr>
            <a:r>
              <a:rPr lang="cs-CZ" strike="sngStrike" dirty="0" err="1" smtClean="0"/>
              <a:t>Vermittlung</a:t>
            </a:r>
            <a:r>
              <a:rPr lang="cs-CZ" strike="sngStrike" dirty="0" smtClean="0"/>
              <a:t> des kompletten wissenschaftlichen Regelsystems einer Sprache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 algn="ctr">
              <a:buNone/>
            </a:pPr>
            <a:r>
              <a:rPr lang="cs-CZ" b="1" dirty="0">
                <a:sym typeface="Wingdings"/>
              </a:rPr>
              <a:t></a:t>
            </a:r>
            <a:endParaRPr lang="cs-CZ" b="1" dirty="0" smtClean="0"/>
          </a:p>
          <a:p>
            <a:pPr marL="82296" indent="0">
              <a:buNone/>
            </a:pPr>
            <a:r>
              <a:rPr lang="cs-CZ" b="1" dirty="0" smtClean="0"/>
              <a:t>Gezielte Auswahl solcher Elemente, die für kommunikative Zwecke unmittelbar relevant sind (!)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532</Words>
  <Application>Microsoft Office PowerPoint</Application>
  <PresentationFormat>Předvádění na obrazovce (4:3)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Nyad</vt:lpstr>
      <vt:lpstr>NJII_3343  PLANEN UND GESTALTEN VON UNTERRICHTS-EINHEITEN  Block 5: Teilkompetenzen  Grammatik und Orthographie</vt:lpstr>
      <vt:lpstr>Wiederholung...    ... ist die Mutter der Weisheit. </vt:lpstr>
      <vt:lpstr>Die verflixte erste Stunde</vt:lpstr>
      <vt:lpstr>Die verflixte erste Stunde</vt:lpstr>
      <vt:lpstr>Grammatik (nicht) erkennen</vt:lpstr>
      <vt:lpstr>Grammatik (nicht) erklären</vt:lpstr>
      <vt:lpstr>Grammatik (nicht) erklären</vt:lpstr>
      <vt:lpstr>Und wo bleibt die Grammatik?</vt:lpstr>
      <vt:lpstr>Und wo bleibt die Grammatik?</vt:lpstr>
      <vt:lpstr>Linguistische x Lerner-Grammatik</vt:lpstr>
      <vt:lpstr>Linguistische x Lerner-Grammatik</vt:lpstr>
      <vt:lpstr>Linguistische x Lerner-Grammatik: Adjektivendungen 1. Fall</vt:lpstr>
      <vt:lpstr>Grammatikregelnregeln </vt:lpstr>
      <vt:lpstr>Grammatikregelnregeln </vt:lpstr>
      <vt:lpstr>Grammatikvermittlung: Es führen viele Wege nach Rom.</vt:lpstr>
      <vt:lpstr>Grammatikvermittlung</vt:lpstr>
      <vt:lpstr>Prinzipien der Grammatikvermittlung</vt:lpstr>
      <vt:lpstr>Übungstypologie</vt:lpstr>
      <vt:lpstr>Übungstypologie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Andrea Eskisan</cp:lastModifiedBy>
  <cp:revision>130</cp:revision>
  <dcterms:created xsi:type="dcterms:W3CDTF">2013-02-01T23:50:02Z</dcterms:created>
  <dcterms:modified xsi:type="dcterms:W3CDTF">2013-10-17T13:42:48Z</dcterms:modified>
</cp:coreProperties>
</file>