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307" r:id="rId3"/>
    <p:sldId id="306" r:id="rId4"/>
    <p:sldId id="288" r:id="rId5"/>
    <p:sldId id="289" r:id="rId6"/>
    <p:sldId id="290" r:id="rId7"/>
    <p:sldId id="291" r:id="rId8"/>
    <p:sldId id="292" r:id="rId9"/>
    <p:sldId id="293" r:id="rId10"/>
    <p:sldId id="294" r:id="rId11"/>
    <p:sldId id="295" r:id="rId12"/>
    <p:sldId id="296" r:id="rId13"/>
    <p:sldId id="297" r:id="rId14"/>
    <p:sldId id="298" r:id="rId15"/>
    <p:sldId id="299" r:id="rId16"/>
    <p:sldId id="300" r:id="rId17"/>
    <p:sldId id="301" r:id="rId18"/>
    <p:sldId id="304" r:id="rId19"/>
    <p:sldId id="302" r:id="rId20"/>
    <p:sldId id="303" r:id="rId21"/>
    <p:sldId id="283" r:id="rId22"/>
    <p:sldId id="287" r:id="rId23"/>
    <p:sldId id="285" r:id="rId2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Styl s motivem 1 – zvýraznění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17" autoAdjust="0"/>
    <p:restoredTop sz="94660"/>
  </p:normalViewPr>
  <p:slideViewPr>
    <p:cSldViewPr>
      <p:cViewPr varScale="1">
        <p:scale>
          <a:sx n="50" d="100"/>
          <a:sy n="50" d="100"/>
        </p:scale>
        <p:origin x="-571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el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22" name="Untertitel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de-DE" smtClean="0"/>
              <a:t>Formatvorlage des Untertitelmasters durch Klicken bearbeiten</a:t>
            </a:r>
            <a:endParaRPr kumimoji="0" lang="en-US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3ABE1C-4D53-4814-A08E-2FAB79DF5288}" type="datetimeFigureOut">
              <a:rPr lang="cs-CZ" smtClean="0"/>
              <a:pPr/>
              <a:t>4.11.2013</a:t>
            </a:fld>
            <a:endParaRPr lang="cs-CZ"/>
          </a:p>
        </p:txBody>
      </p:sp>
      <p:sp>
        <p:nvSpPr>
          <p:cNvPr id="20" name="Fußzeilenplatzhalt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E39A70-C18B-4A15-951B-DA400726B9A7}" type="slidenum">
              <a:rPr lang="cs-CZ" smtClean="0"/>
              <a:pPr/>
              <a:t>‹Nr.›</a:t>
            </a:fld>
            <a:endParaRPr lang="cs-CZ"/>
          </a:p>
        </p:txBody>
      </p:sp>
      <p:sp>
        <p:nvSpPr>
          <p:cNvPr id="8" name="Ellipse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lipse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3ABE1C-4D53-4814-A08E-2FAB79DF5288}" type="datetimeFigureOut">
              <a:rPr lang="cs-CZ" smtClean="0"/>
              <a:pPr/>
              <a:t>4.11.2013</a:t>
            </a:fld>
            <a:endParaRPr lang="cs-CZ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E39A70-C18B-4A15-951B-DA400726B9A7}" type="slidenum">
              <a:rPr lang="cs-CZ" smtClean="0"/>
              <a:pPr/>
              <a:t>‹Nr.›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3ABE1C-4D53-4814-A08E-2FAB79DF5288}" type="datetimeFigureOut">
              <a:rPr lang="cs-CZ" smtClean="0"/>
              <a:pPr/>
              <a:t>4.11.2013</a:t>
            </a:fld>
            <a:endParaRPr lang="cs-CZ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E39A70-C18B-4A15-951B-DA400726B9A7}" type="slidenum">
              <a:rPr lang="cs-CZ" smtClean="0"/>
              <a:pPr/>
              <a:t>‹Nr.›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3ABE1C-4D53-4814-A08E-2FAB79DF5288}" type="datetimeFigureOut">
              <a:rPr lang="cs-CZ" smtClean="0"/>
              <a:pPr/>
              <a:t>4.11.2013</a:t>
            </a:fld>
            <a:endParaRPr lang="cs-CZ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E39A70-C18B-4A15-951B-DA400726B9A7}" type="slidenum">
              <a:rPr lang="cs-CZ" smtClean="0"/>
              <a:pPr/>
              <a:t>‹Nr.›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3ABE1C-4D53-4814-A08E-2FAB79DF5288}" type="datetimeFigureOut">
              <a:rPr lang="cs-CZ" smtClean="0"/>
              <a:pPr/>
              <a:t>4.11.2013</a:t>
            </a:fld>
            <a:endParaRPr lang="cs-CZ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E39A70-C18B-4A15-951B-DA400726B9A7}" type="slidenum">
              <a:rPr lang="cs-CZ" smtClean="0"/>
              <a:pPr/>
              <a:t>‹Nr.›</a:t>
            </a:fld>
            <a:endParaRPr lang="cs-CZ"/>
          </a:p>
        </p:txBody>
      </p:sp>
      <p:sp>
        <p:nvSpPr>
          <p:cNvPr id="10" name="Rechteck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lipse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lipse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3ABE1C-4D53-4814-A08E-2FAB79DF5288}" type="datetimeFigureOut">
              <a:rPr lang="cs-CZ" smtClean="0"/>
              <a:pPr/>
              <a:t>4.11.2013</a:t>
            </a:fld>
            <a:endParaRPr lang="cs-CZ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E39A70-C18B-4A15-951B-DA400726B9A7}" type="slidenum">
              <a:rPr lang="cs-CZ" smtClean="0"/>
              <a:pPr/>
              <a:t>‹Nr.›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5" name="Inhaltsplatzhalt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3ABE1C-4D53-4814-A08E-2FAB79DF5288}" type="datetimeFigureOut">
              <a:rPr lang="cs-CZ" smtClean="0"/>
              <a:pPr/>
              <a:t>4.11.2013</a:t>
            </a:fld>
            <a:endParaRPr lang="cs-CZ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E39A70-C18B-4A15-951B-DA400726B9A7}" type="slidenum">
              <a:rPr lang="cs-CZ" smtClean="0"/>
              <a:pPr/>
              <a:t>‹Nr.›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3ABE1C-4D53-4814-A08E-2FAB79DF5288}" type="datetimeFigureOut">
              <a:rPr lang="cs-CZ" smtClean="0"/>
              <a:pPr/>
              <a:t>4.11.2013</a:t>
            </a:fld>
            <a:endParaRPr lang="cs-CZ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E39A70-C18B-4A15-951B-DA400726B9A7}" type="slidenum">
              <a:rPr lang="cs-CZ" smtClean="0"/>
              <a:pPr/>
              <a:t>‹Nr.›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3ABE1C-4D53-4814-A08E-2FAB79DF5288}" type="datetimeFigureOut">
              <a:rPr lang="cs-CZ" smtClean="0"/>
              <a:pPr/>
              <a:t>4.11.2013</a:t>
            </a:fld>
            <a:endParaRPr lang="cs-CZ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E39A70-C18B-4A15-951B-DA400726B9A7}" type="slidenum">
              <a:rPr lang="cs-CZ" smtClean="0"/>
              <a:pPr/>
              <a:t>‹Nr.›</a:t>
            </a:fld>
            <a:endParaRPr lang="cs-CZ"/>
          </a:p>
        </p:txBody>
      </p:sp>
      <p:sp>
        <p:nvSpPr>
          <p:cNvPr id="6" name="Rechteck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3ABE1C-4D53-4814-A08E-2FAB79DF5288}" type="datetimeFigureOut">
              <a:rPr lang="cs-CZ" smtClean="0"/>
              <a:pPr/>
              <a:t>4.11.2013</a:t>
            </a:fld>
            <a:endParaRPr lang="cs-CZ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E39A70-C18B-4A15-951B-DA400726B9A7}" type="slidenum">
              <a:rPr lang="cs-CZ" smtClean="0"/>
              <a:pPr/>
              <a:t>‹Nr.›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3ABE1C-4D53-4814-A08E-2FAB79DF5288}" type="datetimeFigureOut">
              <a:rPr lang="cs-CZ" smtClean="0"/>
              <a:pPr/>
              <a:t>4.11.2013</a:t>
            </a:fld>
            <a:endParaRPr lang="cs-CZ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E39A70-C18B-4A15-951B-DA400726B9A7}" type="slidenum">
              <a:rPr lang="cs-CZ" smtClean="0"/>
              <a:pPr/>
              <a:t>‹Nr.›</a:t>
            </a:fld>
            <a:endParaRPr lang="cs-CZ"/>
          </a:p>
        </p:txBody>
      </p:sp>
      <p:sp>
        <p:nvSpPr>
          <p:cNvPr id="8" name="Rechteck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de-DE" smtClean="0"/>
              <a:t>Bild durch Klicken auf Symbol hinzufügen</a:t>
            </a:r>
            <a:endParaRPr kumimoji="0" lang="en-US" dirty="0"/>
          </a:p>
        </p:txBody>
      </p:sp>
      <p:sp>
        <p:nvSpPr>
          <p:cNvPr id="9" name="Flussdiagramm: Proz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ussdiagramm: Proz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rt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lipse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ad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hteck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elplatzhalt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9" name="Textplatzhalt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  <a:p>
            <a:pPr lvl="1" eaLnBrk="1" latinLnBrk="0" hangingPunct="1"/>
            <a:r>
              <a:rPr kumimoji="0" lang="de-DE" smtClean="0"/>
              <a:t>Zweite Ebene</a:t>
            </a:r>
          </a:p>
          <a:p>
            <a:pPr lvl="2" eaLnBrk="1" latinLnBrk="0" hangingPunct="1"/>
            <a:r>
              <a:rPr kumimoji="0" lang="de-DE" smtClean="0"/>
              <a:t>Dritte Ebene</a:t>
            </a:r>
          </a:p>
          <a:p>
            <a:pPr lvl="3" eaLnBrk="1" latinLnBrk="0" hangingPunct="1"/>
            <a:r>
              <a:rPr kumimoji="0" lang="de-DE" smtClean="0"/>
              <a:t>Vierte Ebene</a:t>
            </a:r>
          </a:p>
          <a:p>
            <a:pPr lvl="4" eaLnBrk="1" latinLnBrk="0" hangingPunct="1"/>
            <a:r>
              <a:rPr kumimoji="0" lang="de-DE" smtClean="0"/>
              <a:t>Fünfte Ebene</a:t>
            </a:r>
            <a:endParaRPr kumimoji="0" lang="en-US"/>
          </a:p>
        </p:txBody>
      </p:sp>
      <p:sp>
        <p:nvSpPr>
          <p:cNvPr id="24" name="Datumsplatzhalt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C03ABE1C-4D53-4814-A08E-2FAB79DF5288}" type="datetimeFigureOut">
              <a:rPr lang="cs-CZ" smtClean="0"/>
              <a:pPr/>
              <a:t>4.11.2013</a:t>
            </a:fld>
            <a:endParaRPr lang="cs-CZ"/>
          </a:p>
        </p:txBody>
      </p:sp>
      <p:sp>
        <p:nvSpPr>
          <p:cNvPr id="10" name="Fußzeilenplatzhalt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cs-CZ"/>
          </a:p>
        </p:txBody>
      </p:sp>
      <p:sp>
        <p:nvSpPr>
          <p:cNvPr id="22" name="Foliennummernplatzhalt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C9E39A70-C18B-4A15-951B-DA400726B9A7}" type="slidenum">
              <a:rPr lang="cs-CZ" smtClean="0"/>
              <a:pPr/>
              <a:t>‹Nr.›</a:t>
            </a:fld>
            <a:endParaRPr lang="cs-CZ"/>
          </a:p>
        </p:txBody>
      </p:sp>
      <p:sp>
        <p:nvSpPr>
          <p:cNvPr id="15" name="Rechteck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3861190"/>
          </a:xfrm>
        </p:spPr>
        <p:txBody>
          <a:bodyPr>
            <a:normAutofit fontScale="90000"/>
          </a:bodyPr>
          <a:lstStyle/>
          <a:p>
            <a:r>
              <a:rPr lang="de-DE" dirty="0" smtClean="0"/>
              <a:t>NJII_3343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b="1" dirty="0" smtClean="0"/>
              <a:t>PLANEN UND GESTALTEN VON UNTERRICHTS-EINHEITEN</a:t>
            </a:r>
            <a:br>
              <a:rPr lang="cs-CZ" b="1" dirty="0" smtClean="0"/>
            </a:b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dirty="0" smtClean="0"/>
              <a:t>Block 8</a:t>
            </a:r>
            <a:r>
              <a:rPr lang="cs-CZ" smtClean="0"/>
              <a:t>: Fertigkeit Sprechen</a:t>
            </a:r>
            <a:endParaRPr lang="cs-CZ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403648" y="4437112"/>
            <a:ext cx="7406640" cy="1752600"/>
          </a:xfrm>
        </p:spPr>
        <p:txBody>
          <a:bodyPr/>
          <a:lstStyle/>
          <a:p>
            <a:r>
              <a:rPr lang="cs-CZ" dirty="0" smtClean="0"/>
              <a:t>Do. 10.50-12.25 Uhr</a:t>
            </a:r>
          </a:p>
          <a:p>
            <a:r>
              <a:rPr lang="cs-CZ" smtClean="0"/>
              <a:t>K12</a:t>
            </a:r>
            <a:endParaRPr lang="cs-CZ" dirty="0" smtClean="0"/>
          </a:p>
          <a:p>
            <a:r>
              <a:rPr lang="cs-CZ" dirty="0" smtClean="0"/>
              <a:t>Mgr. Andrea Eskisan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78621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Phase 2: „Äußere Etappe“: </a:t>
            </a:r>
            <a:br>
              <a:rPr lang="cs-CZ" dirty="0" smtClean="0"/>
            </a:br>
            <a:r>
              <a:rPr lang="cs-CZ" dirty="0" smtClean="0"/>
              <a:t>Sprachliche Formulierung und Verlautbarung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435608" y="1772816"/>
            <a:ext cx="7498080" cy="4475584"/>
          </a:xfrm>
        </p:spPr>
        <p:txBody>
          <a:bodyPr/>
          <a:lstStyle/>
          <a:p>
            <a:pPr marL="596646" indent="-514350">
              <a:buFont typeface="+mj-lt"/>
              <a:buAutoNum type="alphaLcParenR" startAt="3"/>
            </a:pPr>
            <a:endParaRPr lang="cs-CZ" b="1" dirty="0" smtClean="0"/>
          </a:p>
          <a:p>
            <a:pPr marL="596646" indent="-514350">
              <a:buFont typeface="+mj-lt"/>
              <a:buAutoNum type="alphaLcParenR" startAt="3"/>
            </a:pPr>
            <a:r>
              <a:rPr lang="cs-CZ" b="1" dirty="0" smtClean="0"/>
              <a:t>Exekution</a:t>
            </a:r>
          </a:p>
          <a:p>
            <a:pPr marL="596646" indent="-514350">
              <a:buNone/>
            </a:pPr>
            <a:endParaRPr lang="cs-CZ" b="1" dirty="0" smtClean="0"/>
          </a:p>
          <a:p>
            <a:pPr marL="870966" lvl="1" indent="-514350">
              <a:buFont typeface="Wingdings" pitchFamily="2" charset="2"/>
              <a:buChar char="§"/>
            </a:pPr>
            <a:r>
              <a:rPr lang="cs-CZ" dirty="0" smtClean="0"/>
              <a:t>Sprechmotorische Umsetzung</a:t>
            </a:r>
          </a:p>
          <a:p>
            <a:pPr marL="870966" lvl="1" indent="-514350">
              <a:buFont typeface="Wingdings" pitchFamily="2" charset="2"/>
              <a:buChar char="§"/>
            </a:pPr>
            <a:r>
              <a:rPr lang="cs-CZ" dirty="0" smtClean="0"/>
              <a:t>Anhand der Reaktion des Gesprächspartners Überprüfung, ob er die kommunikative Absicht erfasst hat</a:t>
            </a:r>
          </a:p>
          <a:p>
            <a:pPr marL="870966" lvl="1" indent="-514350">
              <a:buFont typeface="Courier New" pitchFamily="49" charset="0"/>
              <a:buChar char="o"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35608" y="-243408"/>
            <a:ext cx="7498080" cy="1661046"/>
          </a:xfrm>
        </p:spPr>
        <p:txBody>
          <a:bodyPr/>
          <a:lstStyle/>
          <a:p>
            <a:r>
              <a:rPr lang="cs-CZ" dirty="0" smtClean="0"/>
              <a:t>Wichtig zu wissen:</a:t>
            </a:r>
            <a:endParaRPr lang="cs-CZ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435608" y="1052736"/>
            <a:ext cx="7498080" cy="5195664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cs-CZ" b="1" dirty="0" smtClean="0"/>
              <a:t>Hohe Anforderungan </a:t>
            </a:r>
            <a:r>
              <a:rPr lang="cs-CZ" dirty="0" smtClean="0"/>
              <a:t>ans Sprechen </a:t>
            </a:r>
          </a:p>
          <a:p>
            <a:pPr>
              <a:lnSpc>
                <a:spcPct val="150000"/>
              </a:lnSpc>
            </a:pPr>
            <a:r>
              <a:rPr lang="cs-CZ" b="1" dirty="0" smtClean="0"/>
              <a:t>Wenig Zeit </a:t>
            </a:r>
            <a:r>
              <a:rPr lang="cs-CZ" dirty="0" smtClean="0"/>
              <a:t>zur Verfügung</a:t>
            </a:r>
          </a:p>
          <a:p>
            <a:pPr>
              <a:lnSpc>
                <a:spcPct val="150000"/>
              </a:lnSpc>
            </a:pPr>
            <a:r>
              <a:rPr lang="cs-CZ" dirty="0" smtClean="0"/>
              <a:t>Nachschlagen </a:t>
            </a:r>
            <a:r>
              <a:rPr lang="cs-CZ" b="1" dirty="0" smtClean="0"/>
              <a:t>kaum möglich</a:t>
            </a:r>
          </a:p>
          <a:p>
            <a:pPr>
              <a:lnSpc>
                <a:spcPct val="150000"/>
              </a:lnSpc>
            </a:pPr>
            <a:r>
              <a:rPr lang="cs-CZ" dirty="0" smtClean="0"/>
              <a:t>Sprechvorbereitung nicht in Einzelwörtern, sondern </a:t>
            </a:r>
            <a:r>
              <a:rPr lang="cs-CZ" b="1" dirty="0" smtClean="0"/>
              <a:t>„Bausteinen“</a:t>
            </a:r>
          </a:p>
          <a:p>
            <a:pPr>
              <a:lnSpc>
                <a:spcPct val="150000"/>
              </a:lnSpc>
            </a:pPr>
            <a:r>
              <a:rPr lang="cs-CZ" b="1" dirty="0" smtClean="0"/>
              <a:t>Strategien zur Kompensation </a:t>
            </a:r>
            <a:r>
              <a:rPr lang="cs-CZ" dirty="0" smtClean="0"/>
              <a:t>von Wissenslücken (Vereinfachungen, Umschreibungen etc.)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Übungstypologie</a:t>
            </a:r>
            <a:endParaRPr lang="cs-CZ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96646" indent="-514350">
              <a:lnSpc>
                <a:spcPct val="150000"/>
              </a:lnSpc>
              <a:buFont typeface="+mj-lt"/>
              <a:buAutoNum type="arabicPeriod"/>
            </a:pPr>
            <a:endParaRPr lang="cs-CZ" dirty="0" smtClean="0"/>
          </a:p>
          <a:p>
            <a:pPr marL="596646" indent="-514350">
              <a:lnSpc>
                <a:spcPct val="150000"/>
              </a:lnSpc>
              <a:buFont typeface="+mj-lt"/>
              <a:buAutoNum type="arabicPeriod"/>
            </a:pPr>
            <a:r>
              <a:rPr lang="cs-CZ" dirty="0" smtClean="0"/>
              <a:t>Vorbereitende Übungen</a:t>
            </a:r>
          </a:p>
          <a:p>
            <a:pPr marL="596646" indent="-514350">
              <a:lnSpc>
                <a:spcPct val="150000"/>
              </a:lnSpc>
              <a:buFont typeface="+mj-lt"/>
              <a:buAutoNum type="arabicPeriod"/>
            </a:pPr>
            <a:r>
              <a:rPr lang="cs-CZ" dirty="0" smtClean="0"/>
              <a:t>Aufbauende Übungen</a:t>
            </a:r>
          </a:p>
          <a:p>
            <a:pPr marL="596646" indent="-514350">
              <a:lnSpc>
                <a:spcPct val="150000"/>
              </a:lnSpc>
              <a:buFont typeface="+mj-lt"/>
              <a:buAutoNum type="arabicPeriod"/>
            </a:pPr>
            <a:r>
              <a:rPr lang="cs-CZ" dirty="0" smtClean="0"/>
              <a:t>Strukturierende Übungen</a:t>
            </a:r>
          </a:p>
          <a:p>
            <a:pPr marL="596646" indent="-514350">
              <a:lnSpc>
                <a:spcPct val="150000"/>
              </a:lnSpc>
              <a:buFont typeface="+mj-lt"/>
              <a:buAutoNum type="arabicPeriod"/>
            </a:pPr>
            <a:r>
              <a:rPr lang="cs-CZ" dirty="0" smtClean="0"/>
              <a:t>Simulierende Übungen</a:t>
            </a:r>
          </a:p>
          <a:p>
            <a:pPr marL="596646" indent="-514350">
              <a:lnSpc>
                <a:spcPct val="150000"/>
              </a:lnSpc>
              <a:buFont typeface="+mj-lt"/>
              <a:buAutoNum type="arabicPeriod"/>
            </a:pPr>
            <a:r>
              <a:rPr lang="cs-CZ" dirty="0" smtClean="0"/>
              <a:t>Übungen, die Kommunikation sind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1. Vorbereitende Übungen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b="1" dirty="0" smtClean="0"/>
              <a:t>Reproduktive Aufgaben, imitatorischer Charakter</a:t>
            </a:r>
          </a:p>
          <a:p>
            <a:pPr>
              <a:buNone/>
            </a:pPr>
            <a:endParaRPr lang="cs-CZ" b="1" dirty="0" smtClean="0"/>
          </a:p>
          <a:p>
            <a:r>
              <a:rPr lang="cs-CZ" dirty="0" smtClean="0"/>
              <a:t>Aufbau eines Mitteilungswortschatzes</a:t>
            </a:r>
          </a:p>
          <a:p>
            <a:r>
              <a:rPr lang="cs-CZ" dirty="0" smtClean="0"/>
              <a:t>Aufbau von Redemitteln</a:t>
            </a:r>
          </a:p>
          <a:p>
            <a:r>
              <a:rPr lang="cs-CZ" dirty="0" smtClean="0"/>
              <a:t>Verbesserung des artikulierenden Sprechens und diskriminierenden Hörens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2. Aufbauende Übungen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435608" y="908720"/>
            <a:ext cx="7498080" cy="594928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cs-CZ" b="1" dirty="0" smtClean="0"/>
              <a:t>Gewisse produktive Leistung</a:t>
            </a:r>
          </a:p>
          <a:p>
            <a:r>
              <a:rPr lang="cs-CZ" dirty="0" smtClean="0"/>
              <a:t>Grammatik, besonders die Formulierung grammatikalisch korrekter Einzelsätze</a:t>
            </a:r>
          </a:p>
          <a:p>
            <a:r>
              <a:rPr lang="cs-CZ" dirty="0" smtClean="0"/>
              <a:t>Rekonstruktion von (Modell-) Dialogen</a:t>
            </a:r>
          </a:p>
          <a:p>
            <a:r>
              <a:rPr lang="cs-CZ" dirty="0" smtClean="0"/>
              <a:t>Selbständiges Konstruieren von Dialogen auf der Basis eines Textes</a:t>
            </a:r>
          </a:p>
          <a:p>
            <a:r>
              <a:rPr lang="cs-CZ" dirty="0" smtClean="0"/>
              <a:t>Vorformen zu Meinungsäußerungen und Diskussionen</a:t>
            </a:r>
          </a:p>
          <a:p>
            <a:r>
              <a:rPr lang="cs-CZ" dirty="0" smtClean="0"/>
              <a:t>Übungsformen, die einen Einstieg in ein Thema ermöglichen (Bildbeschreibung, Schaubild...)</a:t>
            </a:r>
          </a:p>
          <a:p>
            <a:pPr>
              <a:buNone/>
            </a:pP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3. Strukturierende Übungen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b="1" dirty="0" smtClean="0"/>
              <a:t>Hilfe zur selbständigen Strukturierung von Aussagen</a:t>
            </a:r>
          </a:p>
          <a:p>
            <a:r>
              <a:rPr lang="cs-CZ" dirty="0" smtClean="0"/>
              <a:t>Interviews</a:t>
            </a:r>
          </a:p>
          <a:p>
            <a:r>
              <a:rPr lang="cs-CZ" dirty="0" smtClean="0"/>
              <a:t>Diskussionen</a:t>
            </a:r>
          </a:p>
          <a:p>
            <a:r>
              <a:rPr lang="cs-CZ" dirty="0" smtClean="0"/>
              <a:t>Nacherzählen von Texten</a:t>
            </a:r>
          </a:p>
          <a:p>
            <a:r>
              <a:rPr lang="cs-CZ" dirty="0" smtClean="0"/>
              <a:t>Erfinden von Stichwortgeschichten</a:t>
            </a:r>
          </a:p>
          <a:p>
            <a:r>
              <a:rPr lang="cs-CZ" dirty="0" smtClean="0"/>
              <a:t>Strukturierte Darstellung von Bildinhalten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4. Simulierende Übungen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b="1" dirty="0" smtClean="0"/>
              <a:t>Innerhalb eines vorgegebenen Rahmens möglichst selbst bestimmte Äußerungen tätigen</a:t>
            </a:r>
            <a:endParaRPr lang="cs-CZ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210146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5. Übungen, die Kommunikation sind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b="1" dirty="0" smtClean="0"/>
              <a:t>Erworbene Kenntnisse praktisch und realitätsbezogen einsetzen</a:t>
            </a:r>
          </a:p>
          <a:p>
            <a:r>
              <a:rPr lang="cs-CZ" dirty="0" smtClean="0"/>
              <a:t>Soziale Interaktion im Unterrichtsgeschehen (z.B. bitten, nachfragen, korrigieren, begründen)</a:t>
            </a:r>
          </a:p>
          <a:p>
            <a:r>
              <a:rPr lang="cs-CZ" dirty="0" smtClean="0"/>
              <a:t>Auf Aufgaben und Themen vorbereitende Gespräche</a:t>
            </a:r>
          </a:p>
          <a:p>
            <a:r>
              <a:rPr lang="cs-CZ" dirty="0" smtClean="0"/>
              <a:t>Hypothesenbildung vor und während der Textrezeption</a:t>
            </a:r>
          </a:p>
          <a:p>
            <a:r>
              <a:rPr lang="cs-CZ" dirty="0" smtClean="0"/>
              <a:t>Diskussion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35608" y="-675456"/>
            <a:ext cx="7498080" cy="1944216"/>
          </a:xfrm>
        </p:spPr>
        <p:txBody>
          <a:bodyPr/>
          <a:lstStyle/>
          <a:p>
            <a:r>
              <a:rPr lang="cs-CZ" dirty="0" smtClean="0"/>
              <a:t>Wichtig zu wissen:</a:t>
            </a:r>
            <a:endParaRPr lang="cs-CZ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971600" y="620688"/>
            <a:ext cx="7930128" cy="6237312"/>
          </a:xfrm>
        </p:spPr>
        <p:txBody>
          <a:bodyPr>
            <a:normAutofit fontScale="55000" lnSpcReduction="20000"/>
          </a:bodyPr>
          <a:lstStyle/>
          <a:p>
            <a:pPr>
              <a:lnSpc>
                <a:spcPct val="170000"/>
              </a:lnSpc>
            </a:pPr>
            <a:r>
              <a:rPr lang="cs-CZ" b="1" dirty="0" smtClean="0"/>
              <a:t>Möglichst alle Lerner </a:t>
            </a:r>
            <a:r>
              <a:rPr lang="cs-CZ" dirty="0" smtClean="0"/>
              <a:t>sollten </a:t>
            </a:r>
            <a:r>
              <a:rPr lang="cs-CZ" b="1" dirty="0" smtClean="0"/>
              <a:t>aktiv</a:t>
            </a:r>
            <a:r>
              <a:rPr lang="cs-CZ" dirty="0" smtClean="0"/>
              <a:t> sein</a:t>
            </a:r>
          </a:p>
          <a:p>
            <a:pPr lvl="1">
              <a:lnSpc>
                <a:spcPct val="170000"/>
              </a:lnSpc>
            </a:pPr>
            <a:r>
              <a:rPr lang="cs-CZ" dirty="0" smtClean="0"/>
              <a:t>Partnerarbeit, Kleingruppenarbeit</a:t>
            </a:r>
          </a:p>
          <a:p>
            <a:pPr>
              <a:lnSpc>
                <a:spcPct val="170000"/>
              </a:lnSpc>
            </a:pPr>
            <a:r>
              <a:rPr lang="cs-CZ" b="1" dirty="0" smtClean="0"/>
              <a:t>Wechsel der Sozialformen/der </a:t>
            </a:r>
            <a:r>
              <a:rPr lang="cs-CZ" dirty="0" smtClean="0"/>
              <a:t>Gesprächspartner sehr wichtig</a:t>
            </a:r>
          </a:p>
          <a:p>
            <a:pPr>
              <a:lnSpc>
                <a:spcPct val="170000"/>
              </a:lnSpc>
            </a:pPr>
            <a:r>
              <a:rPr lang="cs-CZ" b="1" dirty="0" smtClean="0"/>
              <a:t>Sprechanlässe/Impulse</a:t>
            </a:r>
            <a:r>
              <a:rPr lang="cs-CZ" dirty="0" smtClean="0"/>
              <a:t> schaffen</a:t>
            </a:r>
          </a:p>
          <a:p>
            <a:pPr lvl="1">
              <a:lnSpc>
                <a:spcPct val="170000"/>
              </a:lnSpc>
            </a:pPr>
            <a:r>
              <a:rPr lang="cs-CZ" dirty="0" smtClean="0"/>
              <a:t>Bilder/Aussagen/Lösungen einer Aufgabe zu zweit besprechen lassen, dann Plenum</a:t>
            </a:r>
          </a:p>
          <a:p>
            <a:pPr>
              <a:lnSpc>
                <a:spcPct val="170000"/>
              </a:lnSpc>
            </a:pPr>
            <a:r>
              <a:rPr lang="cs-CZ" b="1" dirty="0" smtClean="0"/>
              <a:t>Vorentlastung/Hinführung </a:t>
            </a:r>
            <a:r>
              <a:rPr lang="cs-CZ" dirty="0" smtClean="0"/>
              <a:t>zu einem Thema – fast immer mündlich</a:t>
            </a:r>
          </a:p>
          <a:p>
            <a:pPr lvl="1">
              <a:lnSpc>
                <a:spcPct val="170000"/>
              </a:lnSpc>
            </a:pPr>
            <a:r>
              <a:rPr lang="cs-CZ" dirty="0" smtClean="0"/>
              <a:t>Sprechen als Hilfsmittel nutzen</a:t>
            </a:r>
          </a:p>
          <a:p>
            <a:pPr>
              <a:lnSpc>
                <a:spcPct val="170000"/>
              </a:lnSpc>
            </a:pPr>
            <a:r>
              <a:rPr lang="cs-CZ" b="1" dirty="0" smtClean="0"/>
              <a:t>Sämtliche Situationen zum Sprechen nutzen</a:t>
            </a:r>
          </a:p>
          <a:p>
            <a:pPr lvl="1">
              <a:lnSpc>
                <a:spcPct val="170000"/>
              </a:lnSpc>
            </a:pPr>
            <a:r>
              <a:rPr lang="cs-CZ" dirty="0" smtClean="0"/>
              <a:t>z.B. wenn jemand zu spät kommt, auf Toilette muss, niest ... („nebenbei mal kurz unterrichten“)</a:t>
            </a:r>
          </a:p>
          <a:p>
            <a:pPr>
              <a:lnSpc>
                <a:spcPct val="170000"/>
              </a:lnSpc>
            </a:pPr>
            <a:r>
              <a:rPr lang="cs-CZ" b="1" dirty="0" smtClean="0"/>
              <a:t>Korrigieren</a:t>
            </a:r>
            <a:r>
              <a:rPr lang="cs-CZ" dirty="0" smtClean="0"/>
              <a:t> beim Sprechen auf kommunikationsbehindernde oder ständig auftretende Fehler </a:t>
            </a:r>
            <a:r>
              <a:rPr lang="cs-CZ" b="1" dirty="0" smtClean="0"/>
              <a:t>reduzieren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Kreative Übungsvarianten</a:t>
            </a:r>
            <a:endParaRPr lang="cs-CZ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528880" cy="4800600"/>
          </a:xfrm>
        </p:spPr>
        <p:txBody>
          <a:bodyPr>
            <a:normAutofit/>
          </a:bodyPr>
          <a:lstStyle/>
          <a:p>
            <a:r>
              <a:rPr lang="cs-CZ" dirty="0" smtClean="0"/>
              <a:t>Was hast du heute gemacht?</a:t>
            </a:r>
          </a:p>
          <a:p>
            <a:r>
              <a:rPr lang="cs-CZ" dirty="0" smtClean="0"/>
              <a:t>Kinderspiel (warum? – weil ...)</a:t>
            </a:r>
          </a:p>
          <a:p>
            <a:r>
              <a:rPr lang="cs-CZ" dirty="0" smtClean="0"/>
              <a:t>Rücken zur Tafel</a:t>
            </a:r>
          </a:p>
          <a:p>
            <a:r>
              <a:rPr lang="cs-CZ" dirty="0" smtClean="0"/>
              <a:t>Erklären</a:t>
            </a:r>
          </a:p>
          <a:p>
            <a:r>
              <a:rPr lang="cs-CZ" dirty="0" smtClean="0"/>
              <a:t>Eine lange Minute</a:t>
            </a:r>
          </a:p>
          <a:p>
            <a:r>
              <a:rPr lang="cs-CZ" dirty="0" smtClean="0"/>
              <a:t>Tabu</a:t>
            </a:r>
          </a:p>
          <a:p>
            <a:r>
              <a:rPr lang="cs-CZ" dirty="0" smtClean="0"/>
              <a:t>Vergleichen</a:t>
            </a:r>
          </a:p>
          <a:p>
            <a:r>
              <a:rPr lang="cs-CZ" dirty="0" smtClean="0"/>
              <a:t>Optimist x Pessimist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5674642"/>
          </a:xfrm>
        </p:spPr>
        <p:txBody>
          <a:bodyPr>
            <a:normAutofit/>
          </a:bodyPr>
          <a:lstStyle/>
          <a:p>
            <a:r>
              <a:rPr lang="cs-CZ" dirty="0" smtClean="0"/>
              <a:t>Wiederholung... 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... ist die Mutter der Weisheit.</a:t>
            </a:r>
            <a:br>
              <a:rPr lang="cs-CZ" dirty="0" smtClean="0"/>
            </a:br>
            <a:endParaRPr lang="cs-CZ" dirty="0"/>
          </a:p>
        </p:txBody>
      </p:sp>
      <p:pic>
        <p:nvPicPr>
          <p:cNvPr id="1027" name="Picture 3" descr="C:\Users\owner\AppData\Local\Microsoft\Windows\Temporary Internet Files\Content.IE5\GIO1MP6Y\MC900434389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4293096"/>
            <a:ext cx="1206500" cy="19018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Kreative Übungsvarianten</a:t>
            </a:r>
            <a:endParaRPr lang="cs-CZ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005536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Wer/Was bin ich? </a:t>
            </a:r>
          </a:p>
          <a:p>
            <a:r>
              <a:rPr lang="cs-CZ" dirty="0" smtClean="0"/>
              <a:t>Finanzkrise</a:t>
            </a:r>
          </a:p>
          <a:p>
            <a:r>
              <a:rPr lang="cs-CZ" dirty="0" smtClean="0"/>
              <a:t>Topten</a:t>
            </a:r>
          </a:p>
          <a:p>
            <a:r>
              <a:rPr lang="cs-CZ" dirty="0" smtClean="0"/>
              <a:t>Bildergeschichte</a:t>
            </a:r>
          </a:p>
          <a:p>
            <a:r>
              <a:rPr lang="cs-CZ" dirty="0" smtClean="0"/>
              <a:t>Szenenspiel/Theater</a:t>
            </a:r>
          </a:p>
          <a:p>
            <a:r>
              <a:rPr lang="cs-CZ" dirty="0" smtClean="0"/>
              <a:t>Stuhlkreis</a:t>
            </a:r>
          </a:p>
          <a:p>
            <a:r>
              <a:rPr lang="cs-CZ" dirty="0" smtClean="0"/>
              <a:t>Ja-Nein-Jein-Spiel</a:t>
            </a:r>
          </a:p>
          <a:p>
            <a:r>
              <a:rPr lang="cs-CZ" dirty="0" smtClean="0"/>
              <a:t>Ja, aber...</a:t>
            </a:r>
          </a:p>
          <a:p>
            <a:r>
              <a:rPr lang="cs-CZ" dirty="0" smtClean="0"/>
              <a:t>Planspiele</a:t>
            </a:r>
          </a:p>
          <a:p>
            <a:r>
              <a:rPr lang="cs-CZ" dirty="0" smtClean="0"/>
              <a:t>Was machst du heute nach Deutsch?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Reflexion:</a:t>
            </a:r>
            <a:endParaRPr lang="de-DE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de-DE" i="1" dirty="0" smtClean="0"/>
              <a:t>Haben Sie heute gut aufgepasst??? </a:t>
            </a:r>
            <a:r>
              <a:rPr lang="de-DE" i="1" dirty="0" smtClean="0">
                <a:sym typeface="Wingdings" pitchFamily="2" charset="2"/>
              </a:rPr>
              <a:t></a:t>
            </a:r>
          </a:p>
          <a:p>
            <a:pPr>
              <a:buNone/>
            </a:pPr>
            <a:endParaRPr lang="de-DE" dirty="0" smtClean="0">
              <a:sym typeface="Wingdings" pitchFamily="2" charset="2"/>
            </a:endParaRPr>
          </a:p>
          <a:p>
            <a:r>
              <a:rPr lang="de-DE" dirty="0" smtClean="0">
                <a:sym typeface="Wingdings" pitchFamily="2" charset="2"/>
              </a:rPr>
              <a:t>Was wurde alles in den 90 Minuten gemacht?</a:t>
            </a:r>
          </a:p>
          <a:p>
            <a:pPr>
              <a:buNone/>
            </a:pPr>
            <a:endParaRPr lang="de-DE" dirty="0" smtClean="0">
              <a:sym typeface="Wingdings" pitchFamily="2" charset="2"/>
            </a:endParaRPr>
          </a:p>
          <a:p>
            <a:r>
              <a:rPr lang="de-DE" dirty="0" smtClean="0">
                <a:sym typeface="Wingdings" pitchFamily="2" charset="2"/>
              </a:rPr>
              <a:t>Warum wurde es so gemacht?</a:t>
            </a:r>
          </a:p>
          <a:p>
            <a:endParaRPr lang="cs-CZ" dirty="0" smtClean="0">
              <a:sym typeface="Wingdings" pitchFamily="2" charset="2"/>
            </a:endParaRP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0"/>
            <a:ext cx="7498080" cy="908720"/>
          </a:xfrm>
        </p:spPr>
        <p:txBody>
          <a:bodyPr/>
          <a:lstStyle/>
          <a:p>
            <a:r>
              <a:rPr lang="de-DE" dirty="0" smtClean="0"/>
              <a:t>Ergebnisse der Reflexion:</a:t>
            </a:r>
            <a:endParaRPr lang="de-DE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15616" y="908720"/>
            <a:ext cx="7818072" cy="5949280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60000"/>
              </a:lnSpc>
            </a:pPr>
            <a:r>
              <a:rPr lang="cs-CZ" dirty="0" smtClean="0"/>
              <a:t>Sprechen ist ein </a:t>
            </a:r>
            <a:r>
              <a:rPr lang="cs-CZ" b="1" dirty="0" smtClean="0"/>
              <a:t>vielschichtiger Kommunikationsprozess</a:t>
            </a:r>
            <a:r>
              <a:rPr lang="cs-CZ" dirty="0" smtClean="0"/>
              <a:t>.</a:t>
            </a:r>
          </a:p>
          <a:p>
            <a:pPr>
              <a:lnSpc>
                <a:spcPct val="160000"/>
              </a:lnSpc>
            </a:pPr>
            <a:r>
              <a:rPr lang="cs-CZ" dirty="0" smtClean="0"/>
              <a:t>Wir sprechen </a:t>
            </a:r>
            <a:r>
              <a:rPr lang="cs-CZ" b="1" dirty="0" smtClean="0"/>
              <a:t>aus einem bestimmten Grund</a:t>
            </a:r>
            <a:r>
              <a:rPr lang="cs-CZ" dirty="0" smtClean="0"/>
              <a:t> bzw. </a:t>
            </a:r>
            <a:r>
              <a:rPr lang="cs-CZ" b="1" dirty="0" smtClean="0"/>
              <a:t>zu einem bestimmten Zweck.</a:t>
            </a:r>
            <a:endParaRPr lang="cs-CZ" dirty="0" smtClean="0"/>
          </a:p>
          <a:p>
            <a:pPr>
              <a:lnSpc>
                <a:spcPct val="160000"/>
              </a:lnSpc>
            </a:pPr>
            <a:r>
              <a:rPr lang="cs-CZ" dirty="0" smtClean="0"/>
              <a:t>Sprechen kann und/oder muss durch </a:t>
            </a:r>
            <a:r>
              <a:rPr lang="cs-CZ" b="1" dirty="0" smtClean="0"/>
              <a:t>strukturierende Übungstypen </a:t>
            </a:r>
            <a:r>
              <a:rPr lang="cs-CZ" dirty="0" smtClean="0"/>
              <a:t>vorbereitet werden.</a:t>
            </a:r>
          </a:p>
          <a:p>
            <a:pPr>
              <a:lnSpc>
                <a:spcPct val="160000"/>
              </a:lnSpc>
            </a:pPr>
            <a:r>
              <a:rPr lang="cs-CZ" dirty="0" smtClean="0"/>
              <a:t>Das Ziel besteht in „</a:t>
            </a:r>
            <a:r>
              <a:rPr lang="cs-CZ" b="1" dirty="0" smtClean="0"/>
              <a:t>verständlichem, flüssigem, spontanem (freiem)</a:t>
            </a:r>
            <a:r>
              <a:rPr lang="cs-CZ" dirty="0" smtClean="0"/>
              <a:t> Sprechen, das nicht unbedingt fehlerfrei sein muss, aber </a:t>
            </a:r>
            <a:r>
              <a:rPr lang="cs-CZ" b="1" dirty="0" smtClean="0"/>
              <a:t>Korrektheit anstrebt</a:t>
            </a:r>
            <a:r>
              <a:rPr lang="cs-CZ" dirty="0" smtClean="0"/>
              <a:t>“</a:t>
            </a:r>
          </a:p>
          <a:p>
            <a:pPr algn="r">
              <a:buNone/>
            </a:pPr>
            <a:r>
              <a:rPr lang="cs-CZ" sz="2000" i="1" dirty="0" smtClean="0"/>
              <a:t>(Neuf/Münkel/Roland 1994</a:t>
            </a:r>
            <a:endParaRPr lang="cs-CZ" dirty="0" smtClean="0"/>
          </a:p>
          <a:p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Quellen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JANÍKOVÁ, Věra; MICHELS-MCGOVERN, Monika: </a:t>
            </a:r>
            <a:r>
              <a:rPr lang="cs-CZ" i="1" dirty="0" smtClean="0"/>
              <a:t>Methodik und Didaktik des Unterrichts Deutsch als Fremdsprache im Überblick</a:t>
            </a:r>
            <a:r>
              <a:rPr lang="cs-CZ" dirty="0" smtClean="0"/>
              <a:t>. Brno: Masarykova universita v Brně, Pedagogická fakulta, 2002. </a:t>
            </a:r>
            <a:r>
              <a:rPr lang="cs-CZ" smtClean="0"/>
              <a:t>ISBN 80-210-2344-9</a:t>
            </a:r>
          </a:p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Ergebnisse der Reflexion:</a:t>
            </a:r>
            <a:endParaRPr lang="de-DE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Hörverstehen ist ein </a:t>
            </a:r>
            <a:r>
              <a:rPr lang="de-DE" b="1" dirty="0" smtClean="0"/>
              <a:t>aktiver Denk- und Lernprozess</a:t>
            </a:r>
            <a:r>
              <a:rPr lang="de-DE" dirty="0" smtClean="0"/>
              <a:t>.</a:t>
            </a:r>
          </a:p>
          <a:p>
            <a:r>
              <a:rPr lang="de-DE" dirty="0" smtClean="0"/>
              <a:t>Man muss </a:t>
            </a:r>
            <a:r>
              <a:rPr lang="de-DE" b="1" dirty="0" smtClean="0"/>
              <a:t>nicht immer alles </a:t>
            </a:r>
            <a:r>
              <a:rPr lang="de-DE" dirty="0" smtClean="0"/>
              <a:t>verstehen.</a:t>
            </a:r>
          </a:p>
          <a:p>
            <a:r>
              <a:rPr lang="de-DE" dirty="0" smtClean="0"/>
              <a:t>Durch </a:t>
            </a:r>
            <a:r>
              <a:rPr lang="de-DE" b="1" dirty="0" smtClean="0"/>
              <a:t>verschiedenste Übungsvarianten </a:t>
            </a:r>
            <a:r>
              <a:rPr lang="de-DE" dirty="0" smtClean="0"/>
              <a:t>kann Hörverstehen trainiert werden.</a:t>
            </a:r>
          </a:p>
          <a:p>
            <a:r>
              <a:rPr lang="de-DE" b="1" dirty="0" smtClean="0"/>
              <a:t>Hören Sie mehr Deutschsprachiges </a:t>
            </a:r>
            <a:r>
              <a:rPr lang="de-DE" b="1" dirty="0" smtClean="0">
                <a:sym typeface="Wingdings" pitchFamily="2" charset="2"/>
              </a:rPr>
              <a:t></a:t>
            </a:r>
            <a:endParaRPr lang="de-DE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35608" y="0"/>
            <a:ext cx="7498080" cy="126876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Was ist Sprechen?</a:t>
            </a:r>
            <a:br>
              <a:rPr lang="cs-CZ" dirty="0" smtClean="0"/>
            </a:br>
            <a:r>
              <a:rPr lang="cs-CZ" dirty="0" smtClean="0"/>
              <a:t>Wozu sprechen wir?</a:t>
            </a:r>
            <a:endParaRPr lang="cs-CZ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971600" y="1124744"/>
            <a:ext cx="7962088" cy="5733256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70000"/>
              </a:lnSpc>
            </a:pPr>
            <a:r>
              <a:rPr lang="cs-CZ" dirty="0" smtClean="0"/>
              <a:t>Informationen vermitteln oder von anderen erhalten</a:t>
            </a:r>
          </a:p>
          <a:p>
            <a:pPr>
              <a:lnSpc>
                <a:spcPct val="170000"/>
              </a:lnSpc>
            </a:pPr>
            <a:r>
              <a:rPr lang="cs-CZ" dirty="0" smtClean="0"/>
              <a:t>Eigene Gefühle, Eindrücke und Meinungen äußern</a:t>
            </a:r>
          </a:p>
          <a:p>
            <a:pPr>
              <a:lnSpc>
                <a:spcPct val="170000"/>
              </a:lnSpc>
            </a:pPr>
            <a:r>
              <a:rPr lang="cs-CZ" dirty="0" smtClean="0"/>
              <a:t>Eine gemeinsame Tätigkeit steuern</a:t>
            </a:r>
          </a:p>
          <a:p>
            <a:pPr>
              <a:lnSpc>
                <a:spcPct val="170000"/>
              </a:lnSpc>
            </a:pPr>
            <a:r>
              <a:rPr lang="cs-CZ" dirty="0" smtClean="0"/>
              <a:t>Ein bestimmtes Verhalten und Handeln bei anderen Personen herbeiführen oder eine sprachliche Reaktion hervorrufen</a:t>
            </a:r>
          </a:p>
          <a:p>
            <a:pPr>
              <a:lnSpc>
                <a:spcPct val="170000"/>
              </a:lnSpc>
            </a:pPr>
            <a:r>
              <a:rPr lang="cs-CZ" dirty="0" smtClean="0"/>
              <a:t>Bei anderen bestimmte Emotionen auslösen</a:t>
            </a:r>
          </a:p>
          <a:p>
            <a:pPr>
              <a:lnSpc>
                <a:spcPct val="170000"/>
              </a:lnSpc>
            </a:pPr>
            <a:r>
              <a:rPr lang="cs-CZ" dirty="0" smtClean="0"/>
              <a:t>Zwischenmenschliche Kontakte herstellen oder </a:t>
            </a:r>
            <a:r>
              <a:rPr lang="cs-CZ" dirty="0" smtClean="0"/>
              <a:t>aufrechterhalten			</a:t>
            </a:r>
            <a:r>
              <a:rPr lang="cs-CZ" i="1" dirty="0" smtClean="0"/>
              <a:t>(nach</a:t>
            </a:r>
            <a:r>
              <a:rPr lang="cs-CZ" i="1" dirty="0" smtClean="0"/>
              <a:t>: Schreiter 1996)</a:t>
            </a:r>
            <a:endParaRPr lang="cs-CZ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Kommunikative Kompetenz</a:t>
            </a:r>
            <a:endParaRPr lang="cs-CZ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435608" y="1196752"/>
            <a:ext cx="7498080" cy="5472608"/>
          </a:xfrm>
        </p:spPr>
        <p:txBody>
          <a:bodyPr>
            <a:normAutofit fontScale="92500" lnSpcReduction="20000"/>
          </a:bodyPr>
          <a:lstStyle/>
          <a:p>
            <a:r>
              <a:rPr lang="cs-CZ" u="sng" dirty="0" smtClean="0"/>
              <a:t>Linguistische Kompetenz</a:t>
            </a:r>
          </a:p>
          <a:p>
            <a:pPr lvl="1"/>
            <a:r>
              <a:rPr lang="cs-CZ" dirty="0" smtClean="0"/>
              <a:t>sprachliche Korrektheit</a:t>
            </a:r>
          </a:p>
          <a:p>
            <a:r>
              <a:rPr lang="cs-CZ" u="sng" dirty="0" smtClean="0"/>
              <a:t>Soziolinguistische Kompetenz</a:t>
            </a:r>
          </a:p>
          <a:p>
            <a:pPr lvl="1"/>
            <a:r>
              <a:rPr lang="cs-CZ" dirty="0" smtClean="0"/>
              <a:t>Angemessenheit</a:t>
            </a:r>
          </a:p>
          <a:p>
            <a:pPr lvl="1"/>
            <a:r>
              <a:rPr lang="cs-CZ" dirty="0" smtClean="0"/>
              <a:t>sich einstellen auf Kommunikationssituation und –partner</a:t>
            </a:r>
          </a:p>
          <a:p>
            <a:pPr lvl="1"/>
            <a:r>
              <a:rPr lang="cs-CZ" dirty="0" smtClean="0"/>
              <a:t>Kommunikationsabsicht entwickeln</a:t>
            </a:r>
          </a:p>
          <a:p>
            <a:pPr lvl="1">
              <a:buNone/>
            </a:pPr>
            <a:endParaRPr lang="cs-CZ" dirty="0" smtClean="0"/>
          </a:p>
          <a:p>
            <a:pPr>
              <a:buFont typeface="Wingdings" pitchFamily="2" charset="2"/>
              <a:buChar char="Ø"/>
            </a:pPr>
            <a:r>
              <a:rPr lang="cs-CZ" b="1" dirty="0" smtClean="0"/>
              <a:t>Sprechen stets verbunden mit Hören </a:t>
            </a:r>
            <a:r>
              <a:rPr lang="cs-CZ" dirty="0" smtClean="0"/>
              <a:t>und der Fähigkeit, sprachliche und nichtsprachliche Signale des Kommunikationspartners wahrzunehmen und zu interpretieren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Übergeordnetes Lernziel des Sprechunterrichts</a:t>
            </a:r>
            <a:endParaRPr lang="cs-CZ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435608" y="2204864"/>
            <a:ext cx="7498080" cy="4043536"/>
          </a:xfrm>
        </p:spPr>
        <p:txBody>
          <a:bodyPr/>
          <a:lstStyle/>
          <a:p>
            <a:r>
              <a:rPr lang="cs-CZ" dirty="0" smtClean="0"/>
              <a:t>„verständliches, flüssiges, spontanes (freies) Sprechen, das nicht unbedingt fehlerfrei sein muss, aber Korrektheit anstrebt“</a:t>
            </a:r>
          </a:p>
          <a:p>
            <a:pPr algn="r">
              <a:buNone/>
            </a:pPr>
            <a:r>
              <a:rPr lang="cs-CZ" sz="2000" i="1" dirty="0" smtClean="0"/>
              <a:t>(Neuf/Münkel/Roland 1994)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Linguistische Grundlagen</a:t>
            </a:r>
            <a:endParaRPr lang="cs-CZ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u="sng" dirty="0" smtClean="0"/>
              <a:t>Komponenten von Sprechakten:</a:t>
            </a:r>
          </a:p>
          <a:p>
            <a:endParaRPr lang="cs-CZ" b="1" dirty="0" smtClean="0"/>
          </a:p>
          <a:p>
            <a:r>
              <a:rPr lang="cs-CZ" b="1" dirty="0" smtClean="0"/>
              <a:t>Sprechintention</a:t>
            </a:r>
          </a:p>
          <a:p>
            <a:r>
              <a:rPr lang="cs-CZ" b="1" dirty="0" smtClean="0"/>
              <a:t>Redemittel</a:t>
            </a:r>
          </a:p>
          <a:p>
            <a:r>
              <a:rPr lang="cs-CZ" dirty="0" smtClean="0"/>
              <a:t>Auswahl der </a:t>
            </a:r>
            <a:r>
              <a:rPr lang="cs-CZ" b="1" dirty="0" smtClean="0"/>
              <a:t>passenden Redemittel </a:t>
            </a:r>
            <a:r>
              <a:rPr lang="cs-CZ" dirty="0" smtClean="0"/>
              <a:t>in einer konkreten </a:t>
            </a:r>
            <a:r>
              <a:rPr lang="cs-CZ" b="1" dirty="0" smtClean="0"/>
              <a:t>Sprechsituation</a:t>
            </a:r>
          </a:p>
          <a:p>
            <a:r>
              <a:rPr lang="cs-CZ" dirty="0" smtClean="0"/>
              <a:t>Die beim Gesprächspartner ausgelöste </a:t>
            </a:r>
            <a:r>
              <a:rPr lang="cs-CZ" b="1" dirty="0" smtClean="0"/>
              <a:t>Wirkung</a:t>
            </a:r>
            <a:endParaRPr lang="cs-CZ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Wie verläuft Sprechen?</a:t>
            </a:r>
            <a:endParaRPr lang="cs-CZ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u="sng" dirty="0" smtClean="0"/>
              <a:t>Phase 1:</a:t>
            </a:r>
            <a:r>
              <a:rPr lang="cs-CZ" dirty="0" smtClean="0"/>
              <a:t> </a:t>
            </a:r>
            <a:r>
              <a:rPr lang="cs-CZ" b="1" dirty="0" smtClean="0"/>
              <a:t>„Innere Etappe“</a:t>
            </a:r>
          </a:p>
          <a:p>
            <a:pPr>
              <a:buNone/>
            </a:pPr>
            <a:r>
              <a:rPr lang="cs-CZ" dirty="0" smtClean="0"/>
              <a:t>	Redekonzept</a:t>
            </a:r>
          </a:p>
          <a:p>
            <a:pPr>
              <a:buFont typeface="Courier New" pitchFamily="49" charset="0"/>
              <a:buChar char="o"/>
            </a:pPr>
            <a:endParaRPr lang="cs-CZ" dirty="0" smtClean="0"/>
          </a:p>
          <a:p>
            <a:pPr>
              <a:buNone/>
            </a:pPr>
            <a:r>
              <a:rPr lang="cs-CZ" u="sng" dirty="0" smtClean="0"/>
              <a:t>Phase 2:</a:t>
            </a:r>
            <a:r>
              <a:rPr lang="cs-CZ" dirty="0" smtClean="0"/>
              <a:t> </a:t>
            </a:r>
            <a:r>
              <a:rPr lang="cs-CZ" b="1" dirty="0" smtClean="0"/>
              <a:t>„Äußere Etappe“</a:t>
            </a:r>
          </a:p>
          <a:p>
            <a:pPr>
              <a:buNone/>
            </a:pPr>
            <a:r>
              <a:rPr lang="cs-CZ" dirty="0" smtClean="0"/>
              <a:t>	Sprachliche Formulierung und Verlautbarung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35608" y="332656"/>
            <a:ext cx="7498080" cy="1084982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Phase 1: „Innere Etappe“: </a:t>
            </a:r>
            <a:br>
              <a:rPr lang="cs-CZ" dirty="0" smtClean="0"/>
            </a:br>
            <a:r>
              <a:rPr lang="cs-CZ" dirty="0" smtClean="0"/>
              <a:t>	Redekonzept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96646" indent="-514350">
              <a:buAutoNum type="alphaLcParenR"/>
            </a:pPr>
            <a:r>
              <a:rPr lang="cs-CZ" b="1" dirty="0" smtClean="0"/>
              <a:t>Konstruktion</a:t>
            </a:r>
          </a:p>
          <a:p>
            <a:pPr marL="870966" lvl="1" indent="-514350">
              <a:buFont typeface="Wingdings" pitchFamily="2" charset="2"/>
              <a:buChar char="§"/>
            </a:pPr>
            <a:r>
              <a:rPr lang="cs-CZ" dirty="0" smtClean="0"/>
              <a:t>Herausbildung der Sprechintention</a:t>
            </a:r>
          </a:p>
          <a:p>
            <a:pPr marL="870966" lvl="1" indent="-514350">
              <a:buFont typeface="Wingdings" pitchFamily="2" charset="2"/>
              <a:buChar char="§"/>
            </a:pPr>
            <a:r>
              <a:rPr lang="cs-CZ" dirty="0" smtClean="0"/>
              <a:t>Grober Inhaltsplan seiner Äußerung</a:t>
            </a:r>
          </a:p>
          <a:p>
            <a:pPr marL="596646" indent="-514350">
              <a:buAutoNum type="alphaLcParenR"/>
            </a:pPr>
            <a:r>
              <a:rPr lang="cs-CZ" b="1" dirty="0" smtClean="0"/>
              <a:t>Transformation</a:t>
            </a:r>
          </a:p>
          <a:p>
            <a:pPr marL="870966" lvl="1" indent="-514350">
              <a:buFont typeface="Wingdings" pitchFamily="2" charset="2"/>
              <a:buChar char="§"/>
            </a:pPr>
            <a:r>
              <a:rPr lang="cs-CZ" dirty="0" smtClean="0"/>
              <a:t>Auswahl von verbalen und non-verbalen Mitteln</a:t>
            </a:r>
          </a:p>
          <a:p>
            <a:pPr marL="870966" lvl="1" indent="-514350">
              <a:buFont typeface="Wingdings" pitchFamily="2" charset="2"/>
              <a:buChar char="§"/>
            </a:pPr>
            <a:r>
              <a:rPr lang="cs-CZ" dirty="0" smtClean="0"/>
              <a:t>Innersprachige semantisch-grammatikalische Realisierung der Äußerung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yad">
  <a:themeElements>
    <a:clrScheme name="Iapetus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Nyad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Nyad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0</TotalTime>
  <Words>684</Words>
  <Application>Microsoft Office PowerPoint</Application>
  <PresentationFormat>Bildschirmpräsentation (4:3)</PresentationFormat>
  <Paragraphs>142</Paragraphs>
  <Slides>23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23</vt:i4>
      </vt:variant>
    </vt:vector>
  </HeadingPairs>
  <TitlesOfParts>
    <vt:vector size="24" baseType="lpstr">
      <vt:lpstr>Nyad</vt:lpstr>
      <vt:lpstr>NJII_3343  PLANEN UND GESTALTEN VON UNTERRICHTS-EINHEITEN  Block 8: Fertigkeit Sprechen</vt:lpstr>
      <vt:lpstr>Wiederholung...    ... ist die Mutter der Weisheit. </vt:lpstr>
      <vt:lpstr>Ergebnisse der Reflexion:</vt:lpstr>
      <vt:lpstr>Was ist Sprechen? Wozu sprechen wir?</vt:lpstr>
      <vt:lpstr>Kommunikative Kompetenz</vt:lpstr>
      <vt:lpstr>Übergeordnetes Lernziel des Sprechunterrichts</vt:lpstr>
      <vt:lpstr>Linguistische Grundlagen</vt:lpstr>
      <vt:lpstr>Wie verläuft Sprechen?</vt:lpstr>
      <vt:lpstr>Phase 1: „Innere Etappe“:   Redekonzept </vt:lpstr>
      <vt:lpstr>Phase 2: „Äußere Etappe“:  Sprachliche Formulierung und Verlautbarung </vt:lpstr>
      <vt:lpstr>Wichtig zu wissen:</vt:lpstr>
      <vt:lpstr>Übungstypologie</vt:lpstr>
      <vt:lpstr>1. Vorbereitende Übungen </vt:lpstr>
      <vt:lpstr>2. Aufbauende Übungen </vt:lpstr>
      <vt:lpstr>3. Strukturierende Übungen </vt:lpstr>
      <vt:lpstr>4. Simulierende Übungen </vt:lpstr>
      <vt:lpstr>5. Übungen, die Kommunikation sind </vt:lpstr>
      <vt:lpstr>Wichtig zu wissen:</vt:lpstr>
      <vt:lpstr>Kreative Übungsvarianten</vt:lpstr>
      <vt:lpstr>Kreative Übungsvarianten</vt:lpstr>
      <vt:lpstr>Reflexion:</vt:lpstr>
      <vt:lpstr>Ergebnisse der Reflexion:</vt:lpstr>
      <vt:lpstr>Quellen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PLANEN UND GESTALTEN VON UNTERRICHTS-EINHEITEN</dc:title>
  <dc:creator>owner</dc:creator>
  <cp:lastModifiedBy>owner</cp:lastModifiedBy>
  <cp:revision>106</cp:revision>
  <dcterms:created xsi:type="dcterms:W3CDTF">2013-02-01T23:50:02Z</dcterms:created>
  <dcterms:modified xsi:type="dcterms:W3CDTF">2013-11-04T04:47:26Z</dcterms:modified>
</cp:coreProperties>
</file>