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7" r:id="rId3"/>
    <p:sldId id="306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4" r:id="rId19"/>
    <p:sldId id="302" r:id="rId20"/>
    <p:sldId id="303" r:id="rId21"/>
    <p:sldId id="283" r:id="rId22"/>
    <p:sldId id="287" r:id="rId23"/>
    <p:sldId id="285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3ABE1C-4D53-4814-A08E-2FAB79DF5288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8611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NJII_3343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PLANEN UND GESTALTEN VON UNTERRICHTS-EINHEITEN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Block 8</a:t>
            </a:r>
            <a:r>
              <a:rPr lang="cs-CZ" smtClean="0"/>
              <a:t>: Fertigkeit Sprechen</a:t>
            </a:r>
            <a:endParaRPr lang="cs-CZ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7406640" cy="1752600"/>
          </a:xfrm>
        </p:spPr>
        <p:txBody>
          <a:bodyPr/>
          <a:lstStyle/>
          <a:p>
            <a:r>
              <a:rPr lang="cs-CZ" dirty="0" smtClean="0"/>
              <a:t>Do. 10.50-12.25 Uhr</a:t>
            </a:r>
          </a:p>
          <a:p>
            <a:r>
              <a:rPr lang="cs-CZ" smtClean="0"/>
              <a:t>K12</a:t>
            </a:r>
            <a:endParaRPr lang="cs-CZ" dirty="0" smtClean="0"/>
          </a:p>
          <a:p>
            <a:r>
              <a:rPr lang="cs-CZ" dirty="0" smtClean="0"/>
              <a:t>Mgr. Andrea Eskisan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621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Phase 2: „Äußere Etappe“: </a:t>
            </a:r>
            <a:br>
              <a:rPr lang="cs-CZ" dirty="0" smtClean="0"/>
            </a:br>
            <a:r>
              <a:rPr lang="cs-CZ" dirty="0" smtClean="0"/>
              <a:t>Sprachliche Formulierung und Verlautbarung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pPr marL="596646" indent="-514350">
              <a:buFont typeface="+mj-lt"/>
              <a:buAutoNum type="alphaLcParenR" startAt="3"/>
            </a:pPr>
            <a:endParaRPr lang="cs-CZ" b="1" dirty="0" smtClean="0"/>
          </a:p>
          <a:p>
            <a:pPr marL="596646" indent="-514350">
              <a:buFont typeface="+mj-lt"/>
              <a:buAutoNum type="alphaLcParenR" startAt="3"/>
            </a:pPr>
            <a:r>
              <a:rPr lang="cs-CZ" b="1" dirty="0" smtClean="0"/>
              <a:t>Exekution</a:t>
            </a:r>
          </a:p>
          <a:p>
            <a:pPr marL="596646" indent="-514350">
              <a:buNone/>
            </a:pPr>
            <a:endParaRPr lang="cs-CZ" b="1" dirty="0" smtClean="0"/>
          </a:p>
          <a:p>
            <a:pPr marL="870966" lvl="1" indent="-514350">
              <a:buFont typeface="Wingdings" pitchFamily="2" charset="2"/>
              <a:buChar char="§"/>
            </a:pPr>
            <a:r>
              <a:rPr lang="cs-CZ" dirty="0" smtClean="0"/>
              <a:t>Sprechmotorische Umsetzung</a:t>
            </a:r>
          </a:p>
          <a:p>
            <a:pPr marL="870966" lvl="1" indent="-514350">
              <a:buFont typeface="Wingdings" pitchFamily="2" charset="2"/>
              <a:buChar char="§"/>
            </a:pPr>
            <a:r>
              <a:rPr lang="cs-CZ" dirty="0" smtClean="0"/>
              <a:t>Anhand der Reaktion des Gesprächspartners Überprüfung, ob er die kommunikative Absicht erfasst hat</a:t>
            </a:r>
          </a:p>
          <a:p>
            <a:pPr marL="870966" lvl="1" indent="-514350">
              <a:buFont typeface="Courier New" pitchFamily="49" charset="0"/>
              <a:buChar char="o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-243408"/>
            <a:ext cx="7498080" cy="1661046"/>
          </a:xfrm>
        </p:spPr>
        <p:txBody>
          <a:bodyPr/>
          <a:lstStyle/>
          <a:p>
            <a:r>
              <a:rPr lang="cs-CZ" dirty="0" smtClean="0"/>
              <a:t>Wichtig zu wissen: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b="1" dirty="0" smtClean="0"/>
              <a:t>Hohe Anforderungan </a:t>
            </a:r>
            <a:r>
              <a:rPr lang="cs-CZ" dirty="0" smtClean="0"/>
              <a:t>ans Sprechen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Wenig Zeit </a:t>
            </a:r>
            <a:r>
              <a:rPr lang="cs-CZ" dirty="0" smtClean="0"/>
              <a:t>zur Verfügung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Nachschlagen </a:t>
            </a:r>
            <a:r>
              <a:rPr lang="cs-CZ" b="1" dirty="0" smtClean="0"/>
              <a:t>kaum möglich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Sprechvorbereitung nicht in Einzelwörtern, sondern </a:t>
            </a:r>
            <a:r>
              <a:rPr lang="cs-CZ" b="1" dirty="0" smtClean="0"/>
              <a:t>„Bausteinen“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Strategien zur Kompensation </a:t>
            </a:r>
            <a:r>
              <a:rPr lang="cs-CZ" dirty="0" smtClean="0"/>
              <a:t>von Wissenslücken (Vereinfachungen, Umschreibungen etc.)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Übungstypologie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endParaRPr lang="cs-CZ" dirty="0" smtClean="0"/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Vorbereitende Übungen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Aufbauende Übungen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Strukturierende Übungen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Simulierende Übungen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Übungen, die Kommunikation sind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 Vorbereitende Übungen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Reproduktive Aufgaben, imitatorischer Charakter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Aufbau eines Mitteilungswortschatzes</a:t>
            </a:r>
          </a:p>
          <a:p>
            <a:r>
              <a:rPr lang="cs-CZ" dirty="0" smtClean="0"/>
              <a:t>Aufbau von Redemitteln</a:t>
            </a:r>
          </a:p>
          <a:p>
            <a:r>
              <a:rPr lang="cs-CZ" dirty="0" smtClean="0"/>
              <a:t>Verbesserung des artikulierenden Sprechens und diskriminierenden Hörens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Aufbauende Übungen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949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Gewisse produktive Leistung</a:t>
            </a:r>
          </a:p>
          <a:p>
            <a:r>
              <a:rPr lang="cs-CZ" dirty="0" smtClean="0"/>
              <a:t>Grammatik, besonders die Formulierung grammatikalisch korrekter Einzelsätze</a:t>
            </a:r>
          </a:p>
          <a:p>
            <a:r>
              <a:rPr lang="cs-CZ" dirty="0" smtClean="0"/>
              <a:t>Rekonstruktion von (Modell-) Dialogen</a:t>
            </a:r>
          </a:p>
          <a:p>
            <a:r>
              <a:rPr lang="cs-CZ" dirty="0" smtClean="0"/>
              <a:t>Selbständiges Konstruieren von Dialogen auf der Basis eines Textes</a:t>
            </a:r>
          </a:p>
          <a:p>
            <a:r>
              <a:rPr lang="cs-CZ" dirty="0" smtClean="0"/>
              <a:t>Vorformen zu Meinungsäußerungen und Diskussionen</a:t>
            </a:r>
          </a:p>
          <a:p>
            <a:r>
              <a:rPr lang="cs-CZ" dirty="0" smtClean="0"/>
              <a:t>Übungsformen, die einen Einstieg in ein Thema ermöglichen (Bildbeschreibung, Schaubild...)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3. Strukturierende Übungen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Hilfe zur selbständigen Strukturierung von Aussagen</a:t>
            </a:r>
          </a:p>
          <a:p>
            <a:r>
              <a:rPr lang="cs-CZ" dirty="0" smtClean="0"/>
              <a:t>Interviews</a:t>
            </a:r>
          </a:p>
          <a:p>
            <a:r>
              <a:rPr lang="cs-CZ" dirty="0" smtClean="0"/>
              <a:t>Diskussionen</a:t>
            </a:r>
          </a:p>
          <a:p>
            <a:r>
              <a:rPr lang="cs-CZ" dirty="0" smtClean="0"/>
              <a:t>Nacherzählen von Texten</a:t>
            </a:r>
          </a:p>
          <a:p>
            <a:r>
              <a:rPr lang="cs-CZ" dirty="0" smtClean="0"/>
              <a:t>Erfinden von Stichwortgeschichten</a:t>
            </a:r>
          </a:p>
          <a:p>
            <a:r>
              <a:rPr lang="cs-CZ" dirty="0" smtClean="0"/>
              <a:t>Strukturierte Darstellung von Bildinhalten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Simulierende Übungen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Innerhalb eines vorgegebenen Rahmens möglichst selbst bestimmte Äußerungen tätigen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1014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5. Übungen, die Kommunikation sind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Erworbene Kenntnisse praktisch und realitätsbezogen einsetzen</a:t>
            </a:r>
          </a:p>
          <a:p>
            <a:r>
              <a:rPr lang="cs-CZ" dirty="0" smtClean="0"/>
              <a:t>Soziale Interaktion im Unterrichtsgeschehen (z.B. bitten, nachfragen, korrigieren, begründen)</a:t>
            </a:r>
          </a:p>
          <a:p>
            <a:r>
              <a:rPr lang="cs-CZ" dirty="0" smtClean="0"/>
              <a:t>Auf Aufgaben und Themen vorbereitende Gespräche</a:t>
            </a:r>
          </a:p>
          <a:p>
            <a:r>
              <a:rPr lang="cs-CZ" dirty="0" smtClean="0"/>
              <a:t>Hypothesenbildung vor und während der Textrezeption</a:t>
            </a:r>
          </a:p>
          <a:p>
            <a:r>
              <a:rPr lang="cs-CZ" dirty="0" smtClean="0"/>
              <a:t>Diskussion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-675456"/>
            <a:ext cx="7498080" cy="1944216"/>
          </a:xfrm>
        </p:spPr>
        <p:txBody>
          <a:bodyPr/>
          <a:lstStyle/>
          <a:p>
            <a:r>
              <a:rPr lang="cs-CZ" dirty="0" smtClean="0"/>
              <a:t>Wichtig zu wissen: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620688"/>
            <a:ext cx="7930128" cy="623731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cs-CZ" b="1" dirty="0" smtClean="0"/>
              <a:t>Möglichst alle Lerner </a:t>
            </a:r>
            <a:r>
              <a:rPr lang="cs-CZ" dirty="0" smtClean="0"/>
              <a:t>sollten </a:t>
            </a:r>
            <a:r>
              <a:rPr lang="cs-CZ" b="1" dirty="0" smtClean="0"/>
              <a:t>aktiv</a:t>
            </a:r>
            <a:r>
              <a:rPr lang="cs-CZ" dirty="0" smtClean="0"/>
              <a:t> sein</a:t>
            </a:r>
          </a:p>
          <a:p>
            <a:pPr lvl="1">
              <a:lnSpc>
                <a:spcPct val="170000"/>
              </a:lnSpc>
            </a:pPr>
            <a:r>
              <a:rPr lang="cs-CZ" dirty="0" smtClean="0"/>
              <a:t>Partnerarbeit, Kleingruppenarbeit</a:t>
            </a:r>
          </a:p>
          <a:p>
            <a:pPr>
              <a:lnSpc>
                <a:spcPct val="170000"/>
              </a:lnSpc>
            </a:pPr>
            <a:r>
              <a:rPr lang="cs-CZ" b="1" dirty="0" smtClean="0"/>
              <a:t>Wechsel der Sozialformen/der </a:t>
            </a:r>
            <a:r>
              <a:rPr lang="cs-CZ" dirty="0" smtClean="0"/>
              <a:t>Gesprächspartner sehr wichtig</a:t>
            </a:r>
          </a:p>
          <a:p>
            <a:pPr>
              <a:lnSpc>
                <a:spcPct val="170000"/>
              </a:lnSpc>
            </a:pPr>
            <a:r>
              <a:rPr lang="cs-CZ" b="1" dirty="0" smtClean="0"/>
              <a:t>Sprechanlässe/Impulse</a:t>
            </a:r>
            <a:r>
              <a:rPr lang="cs-CZ" dirty="0" smtClean="0"/>
              <a:t> schaffen</a:t>
            </a:r>
          </a:p>
          <a:p>
            <a:pPr lvl="1">
              <a:lnSpc>
                <a:spcPct val="170000"/>
              </a:lnSpc>
            </a:pPr>
            <a:r>
              <a:rPr lang="cs-CZ" dirty="0" smtClean="0"/>
              <a:t>Bilder/Aussagen/Lösungen einer Aufgabe zu zweit besprechen lassen, dann Plenum</a:t>
            </a:r>
          </a:p>
          <a:p>
            <a:pPr>
              <a:lnSpc>
                <a:spcPct val="170000"/>
              </a:lnSpc>
            </a:pPr>
            <a:r>
              <a:rPr lang="cs-CZ" b="1" dirty="0" smtClean="0"/>
              <a:t>Vorentlastung/Hinführung </a:t>
            </a:r>
            <a:r>
              <a:rPr lang="cs-CZ" dirty="0" smtClean="0"/>
              <a:t>zu einem Thema – fast immer mündlich</a:t>
            </a:r>
          </a:p>
          <a:p>
            <a:pPr lvl="1">
              <a:lnSpc>
                <a:spcPct val="170000"/>
              </a:lnSpc>
            </a:pPr>
            <a:r>
              <a:rPr lang="cs-CZ" dirty="0" smtClean="0"/>
              <a:t>Sprechen als Hilfsmittel nutzen</a:t>
            </a:r>
          </a:p>
          <a:p>
            <a:pPr>
              <a:lnSpc>
                <a:spcPct val="170000"/>
              </a:lnSpc>
            </a:pPr>
            <a:r>
              <a:rPr lang="cs-CZ" b="1" dirty="0" smtClean="0"/>
              <a:t>Sämtliche Situationen zum Sprechen nutzen</a:t>
            </a:r>
          </a:p>
          <a:p>
            <a:pPr lvl="1">
              <a:lnSpc>
                <a:spcPct val="170000"/>
              </a:lnSpc>
            </a:pPr>
            <a:r>
              <a:rPr lang="cs-CZ" dirty="0" smtClean="0"/>
              <a:t>z.B. wenn jemand zu spät kommt, auf Toilette muss, niest ... („nebenbei mal kurz unterrichten“)</a:t>
            </a:r>
          </a:p>
          <a:p>
            <a:pPr>
              <a:lnSpc>
                <a:spcPct val="170000"/>
              </a:lnSpc>
            </a:pPr>
            <a:r>
              <a:rPr lang="cs-CZ" b="1" dirty="0" smtClean="0"/>
              <a:t>Korrigieren</a:t>
            </a:r>
            <a:r>
              <a:rPr lang="cs-CZ" dirty="0" smtClean="0"/>
              <a:t> beim Sprechen auf kommunikationsbehindernde oder ständig auftretende Fehler </a:t>
            </a:r>
            <a:r>
              <a:rPr lang="cs-CZ" b="1" dirty="0" smtClean="0"/>
              <a:t>reduzieren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Kreative Übungsvarianten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528880" cy="4800600"/>
          </a:xfrm>
        </p:spPr>
        <p:txBody>
          <a:bodyPr>
            <a:normAutofit/>
          </a:bodyPr>
          <a:lstStyle/>
          <a:p>
            <a:r>
              <a:rPr lang="cs-CZ" dirty="0" smtClean="0"/>
              <a:t>Was hast du heute gemacht?</a:t>
            </a:r>
          </a:p>
          <a:p>
            <a:r>
              <a:rPr lang="cs-CZ" dirty="0" smtClean="0"/>
              <a:t>Kinderspiel (warum? – weil ...)</a:t>
            </a:r>
          </a:p>
          <a:p>
            <a:r>
              <a:rPr lang="cs-CZ" dirty="0" smtClean="0"/>
              <a:t>Rücken zur Tafel</a:t>
            </a:r>
          </a:p>
          <a:p>
            <a:r>
              <a:rPr lang="cs-CZ" dirty="0" smtClean="0"/>
              <a:t>Erklären</a:t>
            </a:r>
          </a:p>
          <a:p>
            <a:r>
              <a:rPr lang="cs-CZ" dirty="0" smtClean="0"/>
              <a:t>Eine lange Minute</a:t>
            </a:r>
          </a:p>
          <a:p>
            <a:r>
              <a:rPr lang="cs-CZ" dirty="0" smtClean="0"/>
              <a:t>Tabu</a:t>
            </a:r>
          </a:p>
          <a:p>
            <a:r>
              <a:rPr lang="cs-CZ" dirty="0" smtClean="0"/>
              <a:t>Vergleichen</a:t>
            </a:r>
          </a:p>
          <a:p>
            <a:r>
              <a:rPr lang="cs-CZ" dirty="0" smtClean="0"/>
              <a:t>Optimist x Pessimist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74642"/>
          </a:xfrm>
        </p:spPr>
        <p:txBody>
          <a:bodyPr>
            <a:normAutofit/>
          </a:bodyPr>
          <a:lstStyle/>
          <a:p>
            <a:r>
              <a:rPr lang="cs-CZ" dirty="0" smtClean="0"/>
              <a:t>Wiederholung...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... ist die Mutter der Weisheit.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7" name="Picture 3" descr="C:\Users\owner\AppData\Local\Microsoft\Windows\Temporary Internet Files\Content.IE5\GIO1MP6Y\MC900434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293096"/>
            <a:ext cx="1206500" cy="190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Kreative Übungsvarianten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Wer/Was bin ich? </a:t>
            </a:r>
          </a:p>
          <a:p>
            <a:r>
              <a:rPr lang="cs-CZ" dirty="0" smtClean="0"/>
              <a:t>Finanzkrise</a:t>
            </a:r>
          </a:p>
          <a:p>
            <a:r>
              <a:rPr lang="cs-CZ" dirty="0" smtClean="0"/>
              <a:t>Topten</a:t>
            </a:r>
          </a:p>
          <a:p>
            <a:r>
              <a:rPr lang="cs-CZ" dirty="0" smtClean="0"/>
              <a:t>Bildergeschichte</a:t>
            </a:r>
          </a:p>
          <a:p>
            <a:r>
              <a:rPr lang="cs-CZ" dirty="0" smtClean="0"/>
              <a:t>Szenenspiel/Theater</a:t>
            </a:r>
          </a:p>
          <a:p>
            <a:r>
              <a:rPr lang="cs-CZ" dirty="0" smtClean="0"/>
              <a:t>Stuhlkreis</a:t>
            </a:r>
          </a:p>
          <a:p>
            <a:r>
              <a:rPr lang="cs-CZ" dirty="0" smtClean="0"/>
              <a:t>Ja-Nein-Jein-Spiel</a:t>
            </a:r>
          </a:p>
          <a:p>
            <a:r>
              <a:rPr lang="cs-CZ" dirty="0" smtClean="0"/>
              <a:t>Ja, aber...</a:t>
            </a:r>
          </a:p>
          <a:p>
            <a:r>
              <a:rPr lang="cs-CZ" dirty="0" smtClean="0"/>
              <a:t>Planspiele</a:t>
            </a:r>
          </a:p>
          <a:p>
            <a:r>
              <a:rPr lang="cs-CZ" dirty="0" smtClean="0"/>
              <a:t>Was machst du heute nach Deutsch?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Reflexion: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i="1" dirty="0" smtClean="0"/>
              <a:t>Haben Sie heute gut aufgepasst??? </a:t>
            </a:r>
            <a:r>
              <a:rPr lang="de-DE" i="1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Was wurde alles in den 90 Minuten gemacht?</a:t>
            </a:r>
          </a:p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Warum wurde es so gemacht?</a:t>
            </a:r>
          </a:p>
          <a:p>
            <a:endParaRPr lang="cs-CZ" dirty="0" smtClean="0">
              <a:sym typeface="Wingdings" pitchFamily="2" charset="2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08720"/>
          </a:xfrm>
        </p:spPr>
        <p:txBody>
          <a:bodyPr/>
          <a:lstStyle/>
          <a:p>
            <a:r>
              <a:rPr lang="de-DE" dirty="0" smtClean="0"/>
              <a:t>Ergebnisse der Reflexion: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908720"/>
            <a:ext cx="7818072" cy="594928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cs-CZ" dirty="0" smtClean="0"/>
              <a:t>Sprechen ist ein </a:t>
            </a:r>
            <a:r>
              <a:rPr lang="cs-CZ" b="1" dirty="0" smtClean="0"/>
              <a:t>vielschichtiger Kommunikationsprozess</a:t>
            </a:r>
            <a:r>
              <a:rPr lang="cs-CZ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cs-CZ" dirty="0" smtClean="0"/>
              <a:t>Wir sprechen </a:t>
            </a:r>
            <a:r>
              <a:rPr lang="cs-CZ" b="1" dirty="0" smtClean="0"/>
              <a:t>aus einem bestimmten Grund</a:t>
            </a:r>
            <a:r>
              <a:rPr lang="cs-CZ" dirty="0" smtClean="0"/>
              <a:t> bzw. </a:t>
            </a:r>
            <a:r>
              <a:rPr lang="cs-CZ" b="1" dirty="0" smtClean="0"/>
              <a:t>zu einem bestimmten Zweck.</a:t>
            </a:r>
            <a:endParaRPr lang="cs-CZ" dirty="0" smtClean="0"/>
          </a:p>
          <a:p>
            <a:pPr>
              <a:lnSpc>
                <a:spcPct val="160000"/>
              </a:lnSpc>
            </a:pPr>
            <a:r>
              <a:rPr lang="cs-CZ" dirty="0" smtClean="0"/>
              <a:t>Sprechen kann und/oder muss durch </a:t>
            </a:r>
            <a:r>
              <a:rPr lang="cs-CZ" b="1" dirty="0" smtClean="0"/>
              <a:t>strukturierende Übungstypen </a:t>
            </a:r>
            <a:r>
              <a:rPr lang="cs-CZ" dirty="0" smtClean="0"/>
              <a:t>vorbereitet werden.</a:t>
            </a:r>
          </a:p>
          <a:p>
            <a:pPr>
              <a:lnSpc>
                <a:spcPct val="160000"/>
              </a:lnSpc>
            </a:pPr>
            <a:r>
              <a:rPr lang="cs-CZ" dirty="0" smtClean="0"/>
              <a:t>Das Ziel besteht in „</a:t>
            </a:r>
            <a:r>
              <a:rPr lang="cs-CZ" b="1" dirty="0" smtClean="0"/>
              <a:t>verständlichem, flüssigem, spontanem (freiem)</a:t>
            </a:r>
            <a:r>
              <a:rPr lang="cs-CZ" dirty="0" smtClean="0"/>
              <a:t> Sprechen, das nicht unbedingt fehlerfrei sein muss, aber </a:t>
            </a:r>
            <a:r>
              <a:rPr lang="cs-CZ" b="1" dirty="0" smtClean="0"/>
              <a:t>Korrektheit anstrebt</a:t>
            </a:r>
            <a:r>
              <a:rPr lang="cs-CZ" dirty="0" smtClean="0"/>
              <a:t>“</a:t>
            </a:r>
          </a:p>
          <a:p>
            <a:pPr algn="r">
              <a:buNone/>
            </a:pPr>
            <a:r>
              <a:rPr lang="cs-CZ" sz="2000" i="1" dirty="0" smtClean="0"/>
              <a:t>(Neuf/Münkel/Roland 1994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Quellen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JANÍKOVÁ, Věra; MICHELS-MCGOVERN, Monika: </a:t>
            </a:r>
            <a:r>
              <a:rPr lang="cs-CZ" i="1" dirty="0" smtClean="0"/>
              <a:t>Methodik und Didaktik des Unterrichts Deutsch als Fremdsprache im Überblick</a:t>
            </a:r>
            <a:r>
              <a:rPr lang="cs-CZ" dirty="0" smtClean="0"/>
              <a:t>. Brno: Masarykova universita v Brně, Pedagogická fakulta, 2002. </a:t>
            </a:r>
            <a:r>
              <a:rPr lang="cs-CZ" smtClean="0"/>
              <a:t>ISBN 80-210-2344-9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 der Reflexion: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Hörverstehen ist ein </a:t>
            </a:r>
            <a:r>
              <a:rPr lang="de-DE" b="1" dirty="0" smtClean="0"/>
              <a:t>aktiver Denk- und Lernprozess</a:t>
            </a:r>
            <a:r>
              <a:rPr lang="de-DE" dirty="0" smtClean="0"/>
              <a:t>.</a:t>
            </a:r>
          </a:p>
          <a:p>
            <a:r>
              <a:rPr lang="de-DE" dirty="0" smtClean="0"/>
              <a:t>Man muss </a:t>
            </a:r>
            <a:r>
              <a:rPr lang="de-DE" b="1" dirty="0" smtClean="0"/>
              <a:t>nicht immer alles </a:t>
            </a:r>
            <a:r>
              <a:rPr lang="de-DE" dirty="0" smtClean="0"/>
              <a:t>verstehen.</a:t>
            </a:r>
          </a:p>
          <a:p>
            <a:r>
              <a:rPr lang="de-DE" dirty="0" smtClean="0"/>
              <a:t>Durch </a:t>
            </a:r>
            <a:r>
              <a:rPr lang="de-DE" b="1" dirty="0" smtClean="0"/>
              <a:t>verschiedenste Übungsvarianten </a:t>
            </a:r>
            <a:r>
              <a:rPr lang="de-DE" dirty="0" smtClean="0"/>
              <a:t>kann Hörverstehen trainiert werden.</a:t>
            </a:r>
          </a:p>
          <a:p>
            <a:r>
              <a:rPr lang="de-DE" b="1" dirty="0" smtClean="0"/>
              <a:t>Hören Sie mehr Deutschsprachiges </a:t>
            </a:r>
            <a:r>
              <a:rPr lang="de-DE" b="1" dirty="0" smtClean="0">
                <a:sym typeface="Wingdings" pitchFamily="2" charset="2"/>
              </a:rPr>
              <a:t>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687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Was ist Sprechen?</a:t>
            </a:r>
            <a:br>
              <a:rPr lang="cs-CZ" dirty="0" smtClean="0"/>
            </a:br>
            <a:r>
              <a:rPr lang="cs-CZ" dirty="0" smtClean="0"/>
              <a:t>Wozu sprechen wir?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124744"/>
            <a:ext cx="7962088" cy="573325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cs-CZ" dirty="0" smtClean="0"/>
              <a:t>Informationen vermitteln oder von anderen erhalten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Eigene Gefühle, Eindrücke und Meinungen äußern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Eine gemeinsame Tätigkeit steuern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Ein bestimmtes Verhalten und Handeln bei anderen Personen herbeiführen oder eine sprachliche Reaktion hervorrufen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Bei anderen bestimmte Emotionen auslösen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Zwischenmenschliche Kontakte herstellen oder </a:t>
            </a:r>
            <a:r>
              <a:rPr lang="cs-CZ" dirty="0" smtClean="0"/>
              <a:t>aufrechterhalten			</a:t>
            </a:r>
            <a:r>
              <a:rPr lang="cs-CZ" i="1" dirty="0" smtClean="0"/>
              <a:t>(nach</a:t>
            </a:r>
            <a:r>
              <a:rPr lang="cs-CZ" i="1" dirty="0" smtClean="0"/>
              <a:t>: Schreiter 1996)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Kommunikative Kompetenz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472608"/>
          </a:xfrm>
        </p:spPr>
        <p:txBody>
          <a:bodyPr>
            <a:normAutofit fontScale="92500" lnSpcReduction="20000"/>
          </a:bodyPr>
          <a:lstStyle/>
          <a:p>
            <a:r>
              <a:rPr lang="cs-CZ" u="sng" dirty="0" smtClean="0"/>
              <a:t>Linguistische Kompetenz</a:t>
            </a:r>
          </a:p>
          <a:p>
            <a:pPr lvl="1"/>
            <a:r>
              <a:rPr lang="cs-CZ" dirty="0" smtClean="0"/>
              <a:t>sprachliche Korrektheit</a:t>
            </a:r>
          </a:p>
          <a:p>
            <a:r>
              <a:rPr lang="cs-CZ" u="sng" dirty="0" smtClean="0"/>
              <a:t>Soziolinguistische Kompetenz</a:t>
            </a:r>
          </a:p>
          <a:p>
            <a:pPr lvl="1"/>
            <a:r>
              <a:rPr lang="cs-CZ" dirty="0" smtClean="0"/>
              <a:t>Angemessenheit</a:t>
            </a:r>
          </a:p>
          <a:p>
            <a:pPr lvl="1"/>
            <a:r>
              <a:rPr lang="cs-CZ" dirty="0" smtClean="0"/>
              <a:t>sich einstellen auf Kommunikationssituation und –partner</a:t>
            </a:r>
          </a:p>
          <a:p>
            <a:pPr lvl="1"/>
            <a:r>
              <a:rPr lang="cs-CZ" dirty="0" smtClean="0"/>
              <a:t>Kommunikationsabsicht entwickeln</a:t>
            </a:r>
          </a:p>
          <a:p>
            <a:pPr lvl="1"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Sprechen stets verbunden mit Hören </a:t>
            </a:r>
            <a:r>
              <a:rPr lang="cs-CZ" dirty="0" smtClean="0"/>
              <a:t>und der Fähigkeit, sprachliche und nichtsprachliche Signale des Kommunikationspartners wahrzunehmen und zu interpretieren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Übergeordnetes Lernziel des Sprechunterrichts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/>
          <a:lstStyle/>
          <a:p>
            <a:r>
              <a:rPr lang="cs-CZ" dirty="0" smtClean="0"/>
              <a:t>„verständliches, flüssiges, spontanes (freies) Sprechen, das nicht unbedingt fehlerfrei sein muss, aber Korrektheit anstrebt“</a:t>
            </a:r>
          </a:p>
          <a:p>
            <a:pPr algn="r">
              <a:buNone/>
            </a:pPr>
            <a:r>
              <a:rPr lang="cs-CZ" sz="2000" i="1" dirty="0" smtClean="0"/>
              <a:t>(Neuf/Münkel/Roland 1994)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Linguistische Grundlagen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Komponenten von Sprechakten:</a:t>
            </a:r>
          </a:p>
          <a:p>
            <a:endParaRPr lang="cs-CZ" b="1" dirty="0" smtClean="0"/>
          </a:p>
          <a:p>
            <a:r>
              <a:rPr lang="cs-CZ" b="1" dirty="0" smtClean="0"/>
              <a:t>Sprechintention</a:t>
            </a:r>
          </a:p>
          <a:p>
            <a:r>
              <a:rPr lang="cs-CZ" b="1" dirty="0" smtClean="0"/>
              <a:t>Redemittel</a:t>
            </a:r>
          </a:p>
          <a:p>
            <a:r>
              <a:rPr lang="cs-CZ" dirty="0" smtClean="0"/>
              <a:t>Auswahl der </a:t>
            </a:r>
            <a:r>
              <a:rPr lang="cs-CZ" b="1" dirty="0" smtClean="0"/>
              <a:t>passenden Redemittel </a:t>
            </a:r>
            <a:r>
              <a:rPr lang="cs-CZ" dirty="0" smtClean="0"/>
              <a:t>in einer konkreten </a:t>
            </a:r>
            <a:r>
              <a:rPr lang="cs-CZ" b="1" dirty="0" smtClean="0"/>
              <a:t>Sprechsituation</a:t>
            </a:r>
          </a:p>
          <a:p>
            <a:r>
              <a:rPr lang="cs-CZ" dirty="0" smtClean="0"/>
              <a:t>Die beim Gesprächspartner ausgelöste </a:t>
            </a:r>
            <a:r>
              <a:rPr lang="cs-CZ" b="1" dirty="0" smtClean="0"/>
              <a:t>Wirkung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Wie verläuft Sprechen?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Phase 1:</a:t>
            </a:r>
            <a:r>
              <a:rPr lang="cs-CZ" dirty="0" smtClean="0"/>
              <a:t> </a:t>
            </a:r>
            <a:r>
              <a:rPr lang="cs-CZ" b="1" dirty="0" smtClean="0"/>
              <a:t>„Innere Etappe“</a:t>
            </a:r>
          </a:p>
          <a:p>
            <a:pPr>
              <a:buNone/>
            </a:pPr>
            <a:r>
              <a:rPr lang="cs-CZ" dirty="0" smtClean="0"/>
              <a:t>	Redekonzept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Phase 2:</a:t>
            </a:r>
            <a:r>
              <a:rPr lang="cs-CZ" dirty="0" smtClean="0"/>
              <a:t> </a:t>
            </a:r>
            <a:r>
              <a:rPr lang="cs-CZ" b="1" dirty="0" smtClean="0"/>
              <a:t>„Äußere Etappe“</a:t>
            </a:r>
          </a:p>
          <a:p>
            <a:pPr>
              <a:buNone/>
            </a:pPr>
            <a:r>
              <a:rPr lang="cs-CZ" dirty="0" smtClean="0"/>
              <a:t>	Sprachliche Formulierung und Verlautbarung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498080" cy="10849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Phase 1: „Innere Etappe“: </a:t>
            </a:r>
            <a:br>
              <a:rPr lang="cs-CZ" dirty="0" smtClean="0"/>
            </a:br>
            <a:r>
              <a:rPr lang="cs-CZ" dirty="0" smtClean="0"/>
              <a:t>	Redekonzept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lphaLcParenR"/>
            </a:pPr>
            <a:r>
              <a:rPr lang="cs-CZ" b="1" dirty="0" smtClean="0"/>
              <a:t>Konstruktion</a:t>
            </a:r>
          </a:p>
          <a:p>
            <a:pPr marL="870966" lvl="1" indent="-514350">
              <a:buFont typeface="Wingdings" pitchFamily="2" charset="2"/>
              <a:buChar char="§"/>
            </a:pPr>
            <a:r>
              <a:rPr lang="cs-CZ" dirty="0" smtClean="0"/>
              <a:t>Herausbildung der Sprechintention</a:t>
            </a:r>
          </a:p>
          <a:p>
            <a:pPr marL="870966" lvl="1" indent="-514350">
              <a:buFont typeface="Wingdings" pitchFamily="2" charset="2"/>
              <a:buChar char="§"/>
            </a:pPr>
            <a:r>
              <a:rPr lang="cs-CZ" dirty="0" smtClean="0"/>
              <a:t>Grober Inhaltsplan seiner Äußerung</a:t>
            </a:r>
          </a:p>
          <a:p>
            <a:pPr marL="596646" indent="-514350">
              <a:buAutoNum type="alphaLcParenR"/>
            </a:pPr>
            <a:r>
              <a:rPr lang="cs-CZ" b="1" dirty="0" smtClean="0"/>
              <a:t>Transformation</a:t>
            </a:r>
          </a:p>
          <a:p>
            <a:pPr marL="870966" lvl="1" indent="-514350">
              <a:buFont typeface="Wingdings" pitchFamily="2" charset="2"/>
              <a:buChar char="§"/>
            </a:pPr>
            <a:r>
              <a:rPr lang="cs-CZ" dirty="0" smtClean="0"/>
              <a:t>Auswahl von verbalen und non-verbalen Mitteln</a:t>
            </a:r>
          </a:p>
          <a:p>
            <a:pPr marL="870966" lvl="1" indent="-514350">
              <a:buFont typeface="Wingdings" pitchFamily="2" charset="2"/>
              <a:buChar char="§"/>
            </a:pPr>
            <a:r>
              <a:rPr lang="cs-CZ" dirty="0" smtClean="0"/>
              <a:t>Innersprachige semantisch-grammatikalische Realisierung der Äußerung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684</Words>
  <Application>Microsoft Office PowerPoint</Application>
  <PresentationFormat>Bildschirmpräsentation (4:3)</PresentationFormat>
  <Paragraphs>142</Paragraphs>
  <Slides>23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Nyad</vt:lpstr>
      <vt:lpstr>NJII_3343  PLANEN UND GESTALTEN VON UNTERRICHTS-EINHEITEN  Block 8: Fertigkeit Sprechen</vt:lpstr>
      <vt:lpstr>Wiederholung...    ... ist die Mutter der Weisheit. </vt:lpstr>
      <vt:lpstr>Ergebnisse der Reflexion:</vt:lpstr>
      <vt:lpstr>Was ist Sprechen? Wozu sprechen wir?</vt:lpstr>
      <vt:lpstr>Kommunikative Kompetenz</vt:lpstr>
      <vt:lpstr>Übergeordnetes Lernziel des Sprechunterrichts</vt:lpstr>
      <vt:lpstr>Linguistische Grundlagen</vt:lpstr>
      <vt:lpstr>Wie verläuft Sprechen?</vt:lpstr>
      <vt:lpstr>Phase 1: „Innere Etappe“:   Redekonzept </vt:lpstr>
      <vt:lpstr>Phase 2: „Äußere Etappe“:  Sprachliche Formulierung und Verlautbarung </vt:lpstr>
      <vt:lpstr>Wichtig zu wissen:</vt:lpstr>
      <vt:lpstr>Übungstypologie</vt:lpstr>
      <vt:lpstr>1. Vorbereitende Übungen </vt:lpstr>
      <vt:lpstr>2. Aufbauende Übungen </vt:lpstr>
      <vt:lpstr>3. Strukturierende Übungen </vt:lpstr>
      <vt:lpstr>4. Simulierende Übungen </vt:lpstr>
      <vt:lpstr>5. Übungen, die Kommunikation sind </vt:lpstr>
      <vt:lpstr>Wichtig zu wissen:</vt:lpstr>
      <vt:lpstr>Kreative Übungsvarianten</vt:lpstr>
      <vt:lpstr>Kreative Übungsvarianten</vt:lpstr>
      <vt:lpstr>Reflexion:</vt:lpstr>
      <vt:lpstr>Ergebnisse der Reflexion:</vt:lpstr>
      <vt:lpstr>Quellen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PLANEN UND GESTALTEN VON UNTERRICHTS-EINHEITEN</dc:title>
  <dc:creator>owner</dc:creator>
  <cp:lastModifiedBy>owner</cp:lastModifiedBy>
  <cp:revision>106</cp:revision>
  <dcterms:created xsi:type="dcterms:W3CDTF">2013-02-01T23:50:02Z</dcterms:created>
  <dcterms:modified xsi:type="dcterms:W3CDTF">2013-11-04T04:47:26Z</dcterms:modified>
</cp:coreProperties>
</file>