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294" r:id="rId4"/>
    <p:sldId id="288" r:id="rId5"/>
    <p:sldId id="289" r:id="rId6"/>
    <p:sldId id="293" r:id="rId7"/>
    <p:sldId id="292" r:id="rId8"/>
    <p:sldId id="295" r:id="rId9"/>
    <p:sldId id="290" r:id="rId10"/>
    <p:sldId id="296" r:id="rId11"/>
    <p:sldId id="297" r:id="rId12"/>
    <p:sldId id="298" r:id="rId13"/>
    <p:sldId id="299" r:id="rId14"/>
    <p:sldId id="302" r:id="rId15"/>
    <p:sldId id="303" r:id="rId16"/>
    <p:sldId id="291" r:id="rId17"/>
    <p:sldId id="300" r:id="rId18"/>
    <p:sldId id="283" r:id="rId19"/>
    <p:sldId id="287" r:id="rId20"/>
    <p:sldId id="28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21.11.2013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gun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11: Hilfsmittel und Medien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Do. </a:t>
            </a:r>
            <a:r>
              <a:rPr lang="cs-CZ" dirty="0" smtClean="0"/>
              <a:t>10.50-12.25 Uhr</a:t>
            </a:r>
          </a:p>
          <a:p>
            <a:r>
              <a:rPr lang="cs-CZ" dirty="0" smtClean="0"/>
              <a:t>G31</a:t>
            </a:r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Unterteilung von Medien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Audiovisuelle Medien</a:t>
            </a:r>
          </a:p>
          <a:p>
            <a:pPr lvl="1"/>
            <a:r>
              <a:rPr lang="cs-CZ" dirty="0" smtClean="0"/>
              <a:t>Auditive Medien</a:t>
            </a:r>
          </a:p>
          <a:p>
            <a:pPr lvl="2"/>
            <a:r>
              <a:rPr lang="cs-CZ" dirty="0" smtClean="0"/>
              <a:t>CD, Radio, MP3-Player...</a:t>
            </a:r>
          </a:p>
          <a:p>
            <a:pPr lvl="1"/>
            <a:r>
              <a:rPr lang="cs-CZ" dirty="0" smtClean="0"/>
              <a:t>Visuelle Medien</a:t>
            </a:r>
          </a:p>
          <a:p>
            <a:pPr lvl="2"/>
            <a:r>
              <a:rPr lang="cs-CZ" dirty="0" smtClean="0"/>
              <a:t>Bilder, Plakate, Fotos, Zeichnungen</a:t>
            </a:r>
          </a:p>
          <a:p>
            <a:pPr lvl="1"/>
            <a:r>
              <a:rPr lang="cs-CZ" dirty="0" smtClean="0"/>
              <a:t>Audiovisuelle Medien</a:t>
            </a:r>
          </a:p>
          <a:p>
            <a:pPr lvl="2"/>
            <a:r>
              <a:rPr lang="cs-CZ" dirty="0" smtClean="0"/>
              <a:t>Videos, Filme, kurze Szenen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Beispiel: Bild</a:t>
            </a:r>
            <a:endParaRPr lang="cs-CZ" dirty="0"/>
          </a:p>
        </p:txBody>
      </p:sp>
      <p:pic>
        <p:nvPicPr>
          <p:cNvPr id="4" name="Inhaltsplatzhalter 3" descr="Strei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6486" y="1447800"/>
            <a:ext cx="6396578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Arbeit mit einem Bild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W-Fragen</a:t>
            </a:r>
          </a:p>
          <a:p>
            <a:r>
              <a:rPr lang="cs-CZ" dirty="0" smtClean="0"/>
              <a:t>Thematische Einführung</a:t>
            </a:r>
          </a:p>
          <a:p>
            <a:r>
              <a:rPr lang="cs-CZ" dirty="0" smtClean="0"/>
              <a:t>Situation beschreiben</a:t>
            </a:r>
          </a:p>
          <a:p>
            <a:r>
              <a:rPr lang="cs-CZ" dirty="0" smtClean="0"/>
              <a:t>Nachspielen der Situation</a:t>
            </a:r>
          </a:p>
          <a:p>
            <a:r>
              <a:rPr lang="cs-CZ" dirty="0" smtClean="0"/>
              <a:t>Dialog ausdenken</a:t>
            </a:r>
          </a:p>
          <a:p>
            <a:r>
              <a:rPr lang="cs-CZ" dirty="0" smtClean="0"/>
              <a:t>Geschichte erfinden (was ist vorher passiert, was passiert danach?)</a:t>
            </a:r>
          </a:p>
          <a:p>
            <a:r>
              <a:rPr lang="cs-CZ" dirty="0" smtClean="0"/>
              <a:t>Zuordnen zu Text</a:t>
            </a:r>
          </a:p>
          <a:p>
            <a:r>
              <a:rPr lang="cs-CZ" dirty="0" smtClean="0"/>
              <a:t>Vorentlastung zum Lese-/Hörverstehen (Einbettung)</a:t>
            </a:r>
          </a:p>
          <a:p>
            <a:r>
              <a:rPr lang="cs-CZ" dirty="0" smtClean="0"/>
              <a:t>Impuls zu Schreibübungen</a:t>
            </a:r>
          </a:p>
          <a:p>
            <a:r>
              <a:rPr lang="cs-CZ" dirty="0" smtClean="0"/>
              <a:t>Assoziationen und Erfahrungen</a:t>
            </a:r>
          </a:p>
          <a:p>
            <a:r>
              <a:rPr lang="cs-CZ" dirty="0" smtClean="0"/>
              <a:t>Interkulturelle Aspekte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Arbeit mit Bildern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Bilder ordnen – Geschichte erfinden</a:t>
            </a:r>
          </a:p>
          <a:p>
            <a:r>
              <a:rPr lang="cs-CZ" dirty="0" smtClean="0"/>
              <a:t>Bilder raten</a:t>
            </a:r>
          </a:p>
          <a:p>
            <a:r>
              <a:rPr lang="cs-CZ" dirty="0" smtClean="0"/>
              <a:t>Bilder (Texten, Dialogen...) zuordnen</a:t>
            </a:r>
          </a:p>
          <a:p>
            <a:r>
              <a:rPr lang="cs-CZ" dirty="0" smtClean="0"/>
              <a:t>Bildfolge als Sprech-/Schreibimpuls</a:t>
            </a:r>
          </a:p>
          <a:p>
            <a:r>
              <a:rPr lang="cs-CZ" dirty="0" smtClean="0"/>
              <a:t>Thematische Einführung</a:t>
            </a:r>
          </a:p>
          <a:p>
            <a:r>
              <a:rPr lang="cs-CZ" dirty="0" smtClean="0"/>
              <a:t>Individuelle Bilderbearbeitung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36712"/>
          </a:xfrm>
        </p:spPr>
        <p:txBody>
          <a:bodyPr/>
          <a:lstStyle/>
          <a:p>
            <a:r>
              <a:rPr lang="cs-CZ" dirty="0" err="1" smtClean="0"/>
              <a:t>Didaktische</a:t>
            </a:r>
            <a:r>
              <a:rPr lang="cs-CZ" dirty="0" smtClean="0"/>
              <a:t> </a:t>
            </a:r>
            <a:r>
              <a:rPr lang="cs-CZ" dirty="0" err="1" smtClean="0"/>
              <a:t>Funktionen</a:t>
            </a:r>
            <a:r>
              <a:rPr lang="cs-CZ" dirty="0" smtClean="0"/>
              <a:t> - </a:t>
            </a:r>
            <a:r>
              <a:rPr lang="cs-CZ" dirty="0" err="1" smtClean="0"/>
              <a:t>Bild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764704"/>
            <a:ext cx="7858120" cy="6093296"/>
          </a:xfrm>
        </p:spPr>
        <p:txBody>
          <a:bodyPr>
            <a:normAutofit/>
          </a:bodyPr>
          <a:lstStyle/>
          <a:p>
            <a:r>
              <a:rPr lang="cs-CZ" dirty="0" smtClean="0"/>
              <a:t>Semantisierung </a:t>
            </a:r>
          </a:p>
          <a:p>
            <a:pPr lvl="1"/>
            <a:r>
              <a:rPr lang="cs-CZ" dirty="0" smtClean="0"/>
              <a:t>Visualisierung einer Wortbedeutung, eines Textinhalts...)</a:t>
            </a:r>
          </a:p>
          <a:p>
            <a:r>
              <a:rPr lang="cs-CZ" dirty="0" smtClean="0"/>
              <a:t>Gedächtnisstütze/Merkhilfe</a:t>
            </a:r>
          </a:p>
          <a:p>
            <a:r>
              <a:rPr lang="cs-CZ" dirty="0" smtClean="0"/>
              <a:t>Impuls zur Texterstellung</a:t>
            </a:r>
          </a:p>
          <a:p>
            <a:r>
              <a:rPr lang="cs-CZ" dirty="0" smtClean="0"/>
              <a:t>Verstehenshilfe und –kontrolle</a:t>
            </a:r>
          </a:p>
          <a:p>
            <a:r>
              <a:rPr lang="cs-CZ" dirty="0" err="1" smtClean="0"/>
              <a:t>Organisationshilfe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Bild</a:t>
            </a:r>
            <a:r>
              <a:rPr lang="cs-CZ" dirty="0" smtClean="0"/>
              <a:t> </a:t>
            </a:r>
            <a:r>
              <a:rPr lang="cs-CZ" dirty="0" smtClean="0"/>
              <a:t>als Kulisse)</a:t>
            </a:r>
          </a:p>
          <a:p>
            <a:r>
              <a:rPr lang="cs-CZ" dirty="0" smtClean="0"/>
              <a:t>Vorentlastung des Stoffes und Aktivierung des Vorwissens</a:t>
            </a:r>
          </a:p>
          <a:p>
            <a:r>
              <a:rPr lang="cs-CZ" dirty="0" smtClean="0"/>
              <a:t>Verdeutlichung von Lernerfahrung </a:t>
            </a:r>
          </a:p>
          <a:p>
            <a:pPr lvl="1"/>
            <a:r>
              <a:rPr lang="cs-CZ" dirty="0" smtClean="0"/>
              <a:t>Figuren als Unterrichtsbegleiter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Didaktische Funktionen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Förderung der emotionellen Dimension des Lernprozesses</a:t>
            </a:r>
          </a:p>
          <a:p>
            <a:pPr lvl="1"/>
            <a:r>
              <a:rPr lang="cs-CZ" dirty="0" smtClean="0"/>
              <a:t>Motivation, Neugier, Spannung... </a:t>
            </a:r>
          </a:p>
          <a:p>
            <a:r>
              <a:rPr lang="cs-CZ" dirty="0" smtClean="0"/>
              <a:t>Förderung der Fantasie und (Sprach-) Kreativität</a:t>
            </a:r>
          </a:p>
          <a:p>
            <a:r>
              <a:rPr lang="cs-CZ" dirty="0" smtClean="0"/>
              <a:t>Mittel zur Binnendifferenzierung im Unterricht</a:t>
            </a:r>
          </a:p>
          <a:p>
            <a:r>
              <a:rPr lang="cs-CZ" dirty="0" smtClean="0"/>
              <a:t>Leistungsmessung</a:t>
            </a:r>
          </a:p>
          <a:p>
            <a:r>
              <a:rPr lang="cs-CZ" dirty="0" smtClean="0"/>
              <a:t>Material für die Lernenden </a:t>
            </a:r>
          </a:p>
          <a:p>
            <a:pPr lvl="1"/>
            <a:r>
              <a:rPr lang="cs-CZ" dirty="0" smtClean="0"/>
              <a:t>Collagen, Poster... </a:t>
            </a:r>
          </a:p>
          <a:p>
            <a:r>
              <a:rPr lang="cs-CZ" dirty="0" smtClean="0"/>
              <a:t>Interkulturelles Verstehen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Übungen ausdenken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err="1"/>
              <a:t>Wie</a:t>
            </a:r>
            <a:r>
              <a:rPr lang="cs-CZ" b="1" dirty="0"/>
              <a:t> kann </a:t>
            </a:r>
            <a:r>
              <a:rPr lang="cs-CZ" b="1" dirty="0" err="1"/>
              <a:t>ich</a:t>
            </a:r>
            <a:r>
              <a:rPr lang="cs-CZ" b="1" dirty="0"/>
              <a:t> </a:t>
            </a:r>
            <a:r>
              <a:rPr lang="cs-CZ" b="1" dirty="0" smtClean="0"/>
              <a:t>... </a:t>
            </a:r>
            <a:r>
              <a:rPr lang="cs-CZ" b="1" dirty="0" err="1" smtClean="0"/>
              <a:t>im</a:t>
            </a:r>
            <a:r>
              <a:rPr lang="cs-CZ" b="1" dirty="0" smtClean="0"/>
              <a:t> </a:t>
            </a:r>
            <a:r>
              <a:rPr lang="cs-CZ" b="1" dirty="0"/>
              <a:t>FSU </a:t>
            </a:r>
            <a:r>
              <a:rPr lang="cs-CZ" b="1" dirty="0" err="1"/>
              <a:t>einsetzen</a:t>
            </a:r>
            <a:r>
              <a:rPr lang="cs-CZ" b="1" dirty="0"/>
              <a:t>?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err="1" smtClean="0"/>
              <a:t>Finden</a:t>
            </a:r>
            <a:r>
              <a:rPr lang="cs-CZ" i="1" dirty="0" smtClean="0"/>
              <a:t> </a:t>
            </a:r>
            <a:r>
              <a:rPr lang="cs-CZ" i="1" dirty="0" err="1" smtClean="0"/>
              <a:t>Sie</a:t>
            </a:r>
            <a:r>
              <a:rPr lang="cs-CZ" i="1" dirty="0" smtClean="0"/>
              <a:t> </a:t>
            </a:r>
            <a:r>
              <a:rPr lang="cs-CZ" i="1" dirty="0" err="1" smtClean="0"/>
              <a:t>Übungsvarianten</a:t>
            </a:r>
            <a:r>
              <a:rPr lang="cs-CZ" i="1" dirty="0" smtClean="0"/>
              <a:t> </a:t>
            </a:r>
            <a:r>
              <a:rPr lang="cs-CZ" i="1" dirty="0" smtClean="0"/>
              <a:t>für den </a:t>
            </a:r>
            <a:r>
              <a:rPr lang="cs-CZ" i="1" dirty="0" err="1" smtClean="0"/>
              <a:t>Einsatz</a:t>
            </a:r>
            <a:r>
              <a:rPr lang="cs-CZ" i="1" dirty="0" smtClean="0"/>
              <a:t> </a:t>
            </a:r>
            <a:r>
              <a:rPr lang="cs-CZ" i="1" dirty="0" smtClean="0"/>
              <a:t>des </a:t>
            </a:r>
            <a:r>
              <a:rPr lang="cs-CZ" i="1" dirty="0" err="1" smtClean="0"/>
              <a:t>jeweiligen</a:t>
            </a:r>
            <a:r>
              <a:rPr lang="cs-CZ" i="1" dirty="0" smtClean="0"/>
              <a:t> </a:t>
            </a:r>
            <a:r>
              <a:rPr lang="cs-CZ" i="1" dirty="0" err="1" smtClean="0"/>
              <a:t>Mediums</a:t>
            </a:r>
            <a:r>
              <a:rPr lang="cs-CZ" i="1" dirty="0" smtClean="0"/>
              <a:t> </a:t>
            </a:r>
            <a:r>
              <a:rPr lang="cs-CZ" i="1" dirty="0" smtClean="0"/>
              <a:t>im FSU!</a:t>
            </a:r>
          </a:p>
          <a:p>
            <a:endParaRPr lang="cs-CZ" dirty="0" smtClean="0"/>
          </a:p>
          <a:p>
            <a:r>
              <a:rPr lang="cs-CZ" dirty="0" err="1" smtClean="0"/>
              <a:t>Wörterbuch</a:t>
            </a:r>
            <a:endParaRPr lang="cs-CZ" dirty="0" smtClean="0"/>
          </a:p>
          <a:p>
            <a:r>
              <a:rPr lang="cs-CZ" dirty="0" err="1" smtClean="0"/>
              <a:t>Lied</a:t>
            </a:r>
            <a:endParaRPr lang="cs-CZ" dirty="0" smtClean="0"/>
          </a:p>
          <a:p>
            <a:r>
              <a:rPr lang="cs-CZ" dirty="0" err="1" smtClean="0"/>
              <a:t>Kurzer</a:t>
            </a:r>
            <a:r>
              <a:rPr lang="cs-CZ" dirty="0" smtClean="0"/>
              <a:t> Film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 finde ich gute Medien?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Internet (siehe Linkliste)</a:t>
            </a:r>
          </a:p>
          <a:p>
            <a:r>
              <a:rPr lang="cs-CZ" dirty="0" smtClean="0"/>
              <a:t>Printmedien:</a:t>
            </a:r>
          </a:p>
          <a:p>
            <a:pPr lvl="1"/>
            <a:r>
              <a:rPr lang="cs-CZ" dirty="0" smtClean="0"/>
              <a:t>Zeitungen/Zeitschriften aus DACH</a:t>
            </a:r>
          </a:p>
          <a:p>
            <a:r>
              <a:rPr lang="cs-CZ" dirty="0" smtClean="0"/>
              <a:t>DaF-Übungsmaterialien</a:t>
            </a:r>
          </a:p>
          <a:p>
            <a:pPr lvl="1"/>
            <a:r>
              <a:rPr lang="cs-CZ" dirty="0" smtClean="0"/>
              <a:t>Bibliotheken (MZK, Pedagogische Fakultät MU, Philosophische Fakultät)</a:t>
            </a:r>
          </a:p>
          <a:p>
            <a:pPr lvl="1"/>
            <a:r>
              <a:rPr lang="cs-CZ" dirty="0" smtClean="0"/>
              <a:t>Buchhandlungen</a:t>
            </a:r>
          </a:p>
          <a:p>
            <a:pPr lvl="2"/>
            <a:r>
              <a:rPr lang="cs-CZ" dirty="0" smtClean="0"/>
              <a:t>Oxford Bookshop Brno (Novobranská 1)</a:t>
            </a:r>
          </a:p>
          <a:p>
            <a:pPr lvl="2"/>
            <a:r>
              <a:rPr lang="cs-CZ" dirty="0" smtClean="0"/>
              <a:t>Academia (nám. Svobody 13)</a:t>
            </a:r>
          </a:p>
          <a:p>
            <a:pPr lvl="2"/>
            <a:r>
              <a:rPr lang="cs-CZ" dirty="0" smtClean="0"/>
              <a:t>Dobrovský (Joštova 6)</a:t>
            </a:r>
          </a:p>
          <a:p>
            <a:r>
              <a:rPr lang="cs-CZ" dirty="0" smtClean="0"/>
              <a:t>Deutschlehrerschulungen/-konferenzen</a:t>
            </a:r>
          </a:p>
          <a:p>
            <a:pPr lvl="2"/>
            <a:r>
              <a:rPr lang="cs-CZ" dirty="0" smtClean="0"/>
              <a:t>Deutschlehrertag (</a:t>
            </a:r>
            <a:r>
              <a:rPr lang="cs-CZ" dirty="0" smtClean="0">
                <a:hlinkClick r:id="rId2"/>
              </a:rPr>
              <a:t>http://www.sgun.cz/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gut </a:t>
            </a:r>
            <a:r>
              <a:rPr lang="cs-CZ" dirty="0" err="1" smtClean="0"/>
              <a:t>aufgepasst</a:t>
            </a:r>
            <a:r>
              <a:rPr lang="cs-CZ" dirty="0" smtClean="0"/>
              <a:t>???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Was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wurde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alles</a:t>
            </a:r>
            <a:r>
              <a:rPr lang="cs-CZ" dirty="0" smtClean="0">
                <a:sym typeface="Wingdings" pitchFamily="2" charset="2"/>
              </a:rPr>
              <a:t> in den 90 </a:t>
            </a:r>
            <a:r>
              <a:rPr lang="cs-CZ" dirty="0" err="1" smtClean="0">
                <a:sym typeface="Wingdings" pitchFamily="2" charset="2"/>
              </a:rPr>
              <a:t>Minuten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gemacht</a:t>
            </a:r>
            <a:r>
              <a:rPr lang="cs-CZ" dirty="0" smtClean="0">
                <a:sym typeface="Wingdings" pitchFamily="2" charset="2"/>
              </a:rPr>
              <a:t>?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Warum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wurde</a:t>
            </a:r>
            <a:r>
              <a:rPr lang="cs-CZ" dirty="0" smtClean="0">
                <a:sym typeface="Wingdings" pitchFamily="2" charset="2"/>
              </a:rPr>
              <a:t> es </a:t>
            </a:r>
            <a:r>
              <a:rPr lang="cs-CZ" dirty="0" err="1" smtClean="0">
                <a:sym typeface="Wingdings" pitchFamily="2" charset="2"/>
              </a:rPr>
              <a:t>so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gemacht</a:t>
            </a:r>
            <a:r>
              <a:rPr lang="cs-CZ" dirty="0" smtClean="0">
                <a:sym typeface="Wingdings" pitchFamily="2" charset="2"/>
              </a:rPr>
              <a:t>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Medien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Hilfsmittel</a:t>
            </a:r>
            <a:r>
              <a:rPr lang="cs-CZ" dirty="0"/>
              <a:t> </a:t>
            </a:r>
            <a:r>
              <a:rPr lang="cs-CZ" dirty="0" err="1"/>
              <a:t>ermöglichen</a:t>
            </a:r>
            <a:r>
              <a:rPr lang="cs-CZ" dirty="0"/>
              <a:t> </a:t>
            </a:r>
            <a:r>
              <a:rPr lang="cs-CZ" b="1" dirty="0" err="1"/>
              <a:t>interessanten</a:t>
            </a:r>
            <a:r>
              <a:rPr lang="cs-CZ" b="1" dirty="0"/>
              <a:t>, </a:t>
            </a:r>
            <a:r>
              <a:rPr lang="cs-CZ" b="1" dirty="0" err="1"/>
              <a:t>abwechslungsreichen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authentischen</a:t>
            </a:r>
            <a:r>
              <a:rPr lang="cs-CZ" b="1" smtClean="0"/>
              <a:t>/ authentizitätsnahen</a:t>
            </a:r>
            <a:r>
              <a:rPr lang="cs-CZ" b="1" dirty="0" smtClean="0"/>
              <a:t> </a:t>
            </a:r>
            <a:r>
              <a:rPr lang="cs-CZ" b="1" dirty="0" err="1"/>
              <a:t>Unterricht</a:t>
            </a:r>
            <a:r>
              <a:rPr lang="cs-CZ" dirty="0" smtClean="0"/>
              <a:t>.</a:t>
            </a:r>
          </a:p>
          <a:p>
            <a:r>
              <a:rPr lang="cs-CZ" dirty="0" smtClean="0"/>
              <a:t>Der </a:t>
            </a:r>
            <a:r>
              <a:rPr lang="cs-CZ" dirty="0" err="1" smtClean="0"/>
              <a:t>Unterrichtende</a:t>
            </a:r>
            <a:r>
              <a:rPr lang="cs-CZ" dirty="0" smtClean="0"/>
              <a:t>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b="1" dirty="0" err="1" smtClean="0"/>
              <a:t>kreativ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vielfältig</a:t>
            </a:r>
            <a:r>
              <a:rPr lang="cs-CZ" dirty="0" smtClean="0"/>
              <a:t> den </a:t>
            </a:r>
            <a:r>
              <a:rPr lang="cs-CZ" dirty="0" err="1" smtClean="0"/>
              <a:t>Unterricht</a:t>
            </a:r>
            <a:r>
              <a:rPr lang="cs-CZ" dirty="0" smtClean="0"/>
              <a:t> </a:t>
            </a:r>
            <a:r>
              <a:rPr lang="cs-CZ" dirty="0" err="1" smtClean="0"/>
              <a:t>gestalten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Lehrbuch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b="1" dirty="0" err="1" smtClean="0"/>
              <a:t>noch</a:t>
            </a:r>
            <a:r>
              <a:rPr lang="cs-CZ" b="1" dirty="0" smtClean="0"/>
              <a:t> </a:t>
            </a:r>
            <a:r>
              <a:rPr lang="cs-CZ" b="1" dirty="0" err="1" smtClean="0"/>
              <a:t>längst</a:t>
            </a:r>
            <a:r>
              <a:rPr lang="cs-CZ" b="1" dirty="0" smtClean="0"/>
              <a:t> </a:t>
            </a:r>
            <a:r>
              <a:rPr lang="cs-CZ" b="1" dirty="0" err="1" smtClean="0"/>
              <a:t>nicht</a:t>
            </a:r>
            <a:r>
              <a:rPr lang="cs-CZ" b="1" dirty="0" smtClean="0"/>
              <a:t> </a:t>
            </a:r>
            <a:r>
              <a:rPr lang="cs-CZ" b="1" dirty="0" err="1" smtClean="0"/>
              <a:t>alles</a:t>
            </a:r>
            <a:r>
              <a:rPr lang="cs-CZ" b="1" dirty="0" smtClean="0"/>
              <a:t>!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74642"/>
          </a:xfrm>
        </p:spPr>
        <p:txBody>
          <a:bodyPr>
            <a:normAutofit/>
          </a:bodyPr>
          <a:lstStyle/>
          <a:p>
            <a:r>
              <a:rPr lang="cs-CZ" dirty="0" smtClean="0"/>
              <a:t>Wiederholung...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... ist die Mutter der Weisheit.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 descr="C:\Users\owner\AppData\Local\Microsoft\Windows\Temporary Internet Files\Content.IE5\GIO1MP6Y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in Anlehnung an GNUTZMANN, Claus: Lehr- und Lernmaterialien als Lehr- und Forschungsgegenstand der Fremdsprachendidaktik in BAUSCH, Karl-Richard; CHRIST, Herbert; KÖNIGS, Frank G.; KRUMM, Hans-Jürgen (Hrsg.): </a:t>
            </a:r>
            <a:r>
              <a:rPr lang="de-DE" i="1" dirty="0" smtClean="0"/>
              <a:t>Die Erforschung von Lehr- und Lernmaterialien im Kontext des Lehrens und Lernens fremder Sprachen</a:t>
            </a:r>
            <a:r>
              <a:rPr lang="de-DE" dirty="0" smtClean="0"/>
              <a:t>. Tübingen: Gunter Narr Verlag, 1999, S.67f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Medien in der Fremdsprachendidaktik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Alle Lehr- und Lernmittel</a:t>
            </a:r>
          </a:p>
          <a:p>
            <a:endParaRPr lang="cs-CZ" dirty="0" smtClean="0"/>
          </a:p>
          <a:p>
            <a:r>
              <a:rPr lang="cs-CZ" i="1" dirty="0" smtClean="0"/>
              <a:t>Welche kennen Sie?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52128"/>
          </a:xfrm>
        </p:spPr>
        <p:txBody>
          <a:bodyPr>
            <a:normAutofit fontScale="90000"/>
          </a:bodyPr>
          <a:lstStyle/>
          <a:p>
            <a:r>
              <a:rPr lang="de-DE" u="sng" dirty="0" smtClean="0"/>
              <a:t>Lehrwerkabhängige Lehr- und Lernmaterialien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661248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de-DE" dirty="0" smtClean="0"/>
              <a:t>Lehrbuch/Lehrwerk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Lehrerhandbuch, Handreichungen für Lehrpersonen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Methodisch-didaktische Hinweise zum Lehrwerk/Handbuch/Kopiervorlagen für den Unterricht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Übungsheft zum Lehrwerk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Übungsheft zur Grammatik/zum Wortschatz im Lehrwerk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Vokabelheft zum Lehrwerk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Kassette/CD/CD-ROM zum Lehrwerk (für Lehrer und/oder Lerner)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de-DE" dirty="0" smtClean="0"/>
              <a:t>Online-Übungen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528880" cy="1143000"/>
          </a:xfrm>
        </p:spPr>
        <p:txBody>
          <a:bodyPr>
            <a:normAutofit fontScale="90000"/>
          </a:bodyPr>
          <a:lstStyle/>
          <a:p>
            <a:r>
              <a:rPr lang="de-DE" u="sng" dirty="0" smtClean="0"/>
              <a:t>Lehrwerkunabhängige/alternative Lehr- und Lernmaterialien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66124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de-DE" dirty="0" smtClean="0"/>
              <a:t>Grammatikübersichten, </a:t>
            </a:r>
            <a:r>
              <a:rPr lang="cs-CZ" dirty="0" smtClean="0"/>
              <a:t>-</a:t>
            </a:r>
            <a:r>
              <a:rPr lang="de-DE" dirty="0" smtClean="0"/>
              <a:t>tafeln, </a:t>
            </a:r>
            <a:r>
              <a:rPr lang="cs-CZ" dirty="0" smtClean="0"/>
              <a:t>-</a:t>
            </a:r>
            <a:r>
              <a:rPr lang="de-DE" dirty="0" err="1" smtClean="0"/>
              <a:t>übungen</a:t>
            </a:r>
            <a:endParaRPr lang="cs-CZ" dirty="0" smtClean="0"/>
          </a:p>
          <a:p>
            <a:pPr lvl="0"/>
            <a:r>
              <a:rPr lang="de-DE" dirty="0" smtClean="0"/>
              <a:t>Wortschatzübungsheft/Wortschatztrainingsbücher</a:t>
            </a:r>
            <a:endParaRPr lang="cs-CZ" dirty="0" smtClean="0"/>
          </a:p>
          <a:p>
            <a:pPr lvl="0"/>
            <a:r>
              <a:rPr lang="de-DE" dirty="0" smtClean="0"/>
              <a:t>landeskundliche informative Nachschlagewerke, Übungsheft zu landeskundlichen Themen</a:t>
            </a:r>
            <a:endParaRPr lang="cs-CZ" dirty="0" smtClean="0"/>
          </a:p>
          <a:p>
            <a:pPr lvl="0"/>
            <a:r>
              <a:rPr lang="de-DE" dirty="0" smtClean="0"/>
              <a:t>Bildmaterialien aus verschiedensten Quellen</a:t>
            </a:r>
            <a:endParaRPr lang="cs-CZ" dirty="0" smtClean="0"/>
          </a:p>
          <a:p>
            <a:pPr lvl="0"/>
            <a:r>
              <a:rPr lang="de-DE" dirty="0" smtClean="0"/>
              <a:t>(Overhead-)Folien</a:t>
            </a:r>
            <a:endParaRPr lang="cs-CZ" dirty="0" smtClean="0"/>
          </a:p>
          <a:p>
            <a:pPr lvl="0"/>
            <a:r>
              <a:rPr lang="de-DE" dirty="0" smtClean="0"/>
              <a:t>Kärtchen</a:t>
            </a:r>
            <a:endParaRPr lang="cs-CZ" dirty="0" smtClean="0"/>
          </a:p>
          <a:p>
            <a:pPr lvl="0"/>
            <a:r>
              <a:rPr lang="de-DE" dirty="0" smtClean="0"/>
              <a:t>Tafelbilder</a:t>
            </a:r>
            <a:r>
              <a:rPr lang="cs-CZ" dirty="0" smtClean="0"/>
              <a:t>, </a:t>
            </a:r>
            <a:r>
              <a:rPr lang="de-DE" dirty="0" smtClean="0"/>
              <a:t>Wandbilder</a:t>
            </a:r>
            <a:endParaRPr lang="cs-CZ" dirty="0" smtClean="0"/>
          </a:p>
          <a:p>
            <a:pPr lvl="0"/>
            <a:r>
              <a:rPr lang="de-DE" dirty="0" smtClean="0"/>
              <a:t>authentische, didaktisierte oder speziell für Lehrzwecke hergestellte Lehr- und Lernmaterialien (Broschüren, Zeitungen, Zeitschriften, Bücher, Fernsehen, Radio, Internet (Webseiten, E-Mail-Kommunikation, Chats, Newsgroups u. a.)</a:t>
            </a:r>
            <a:endParaRPr lang="cs-CZ" dirty="0" smtClean="0"/>
          </a:p>
          <a:p>
            <a:pPr lvl="0"/>
            <a:r>
              <a:rPr lang="de-DE" dirty="0" smtClean="0"/>
              <a:t>Gegenstände, die in den Unterricht mitgebracht werden</a:t>
            </a:r>
            <a:endParaRPr lang="cs-CZ" dirty="0" smtClean="0"/>
          </a:p>
          <a:p>
            <a:pPr lvl="0"/>
            <a:r>
              <a:rPr lang="de-DE" dirty="0" smtClean="0"/>
              <a:t>Sprachlabore, Sprachlernzentren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786528"/>
          </a:xfrm>
        </p:spPr>
        <p:txBody>
          <a:bodyPr>
            <a:normAutofit/>
          </a:bodyPr>
          <a:lstStyle/>
          <a:p>
            <a:r>
              <a:rPr lang="cs-CZ" dirty="0" smtClean="0"/>
              <a:t>Medien in der Fremdsprachendidaktik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844824"/>
            <a:ext cx="3657600" cy="4342616"/>
          </a:xfrm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b="1" dirty="0" smtClean="0"/>
              <a:t>AUTHENTISCHE MEDIEN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Informationstexte</a:t>
            </a:r>
          </a:p>
          <a:p>
            <a:pPr lvl="1"/>
            <a:r>
              <a:rPr lang="cs-CZ" dirty="0" smtClean="0"/>
              <a:t>Objekttexte</a:t>
            </a:r>
            <a:endParaRPr lang="cs-CZ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1844824"/>
            <a:ext cx="3857632" cy="4342616"/>
          </a:xfrm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b="1" dirty="0" smtClean="0"/>
              <a:t>ZU DIDAKTISCHEN ZWECKEN ERSTELLTE MEDIEN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Instrumentale Medientexte</a:t>
            </a:r>
          </a:p>
          <a:p>
            <a:pPr lvl="1"/>
            <a:endParaRPr lang="cs-CZ" dirty="0" smtClean="0"/>
          </a:p>
          <a:p>
            <a:pPr lvl="1" algn="r">
              <a:buNone/>
            </a:pPr>
            <a:r>
              <a:rPr lang="cs-CZ" sz="2000" i="1" dirty="0" smtClean="0"/>
              <a:t>(nach Faber 1981,1982)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Funktionen von Medien in der Fremdsprachendidaktik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Primäre Funktion:</a:t>
            </a:r>
          </a:p>
          <a:p>
            <a:pPr lvl="2"/>
            <a:r>
              <a:rPr lang="cs-CZ" dirty="0" smtClean="0"/>
              <a:t>Träger von Informationen</a:t>
            </a:r>
          </a:p>
          <a:p>
            <a:r>
              <a:rPr lang="cs-CZ" dirty="0" smtClean="0"/>
              <a:t>Sekundäre Funktion:</a:t>
            </a:r>
          </a:p>
          <a:p>
            <a:pPr lvl="2"/>
            <a:r>
              <a:rPr lang="cs-CZ" dirty="0" smtClean="0"/>
              <a:t>Hilfe zur Intensivierung von Lernprozessen</a:t>
            </a:r>
          </a:p>
          <a:p>
            <a:pPr algn="r">
              <a:buNone/>
            </a:pPr>
            <a:r>
              <a:rPr lang="cs-CZ" sz="2000" i="1" dirty="0" smtClean="0"/>
              <a:t>(nach: Edelhoff 1986)</a:t>
            </a:r>
            <a:endParaRPr lang="cs-CZ" dirty="0" smtClean="0"/>
          </a:p>
          <a:p>
            <a:r>
              <a:rPr lang="cs-CZ" dirty="0" smtClean="0"/>
              <a:t>Darbietungsfunktion:</a:t>
            </a:r>
          </a:p>
          <a:p>
            <a:pPr lvl="2"/>
            <a:r>
              <a:rPr lang="cs-CZ" dirty="0" smtClean="0"/>
              <a:t>Darbietung von Informationen</a:t>
            </a:r>
          </a:p>
          <a:p>
            <a:r>
              <a:rPr lang="cs-CZ" dirty="0" smtClean="0"/>
              <a:t>Steuerungsfunktion:</a:t>
            </a:r>
          </a:p>
          <a:p>
            <a:pPr lvl="2"/>
            <a:r>
              <a:rPr lang="cs-CZ" dirty="0" smtClean="0"/>
              <a:t>Steuerung von Lernprozessen</a:t>
            </a:r>
          </a:p>
          <a:p>
            <a:pPr lvl="2" algn="r">
              <a:buNone/>
            </a:pPr>
            <a:r>
              <a:rPr lang="cs-CZ" dirty="0" smtClean="0"/>
              <a:t>	</a:t>
            </a:r>
            <a:r>
              <a:rPr lang="cs-CZ" sz="2000" i="1" dirty="0" smtClean="0"/>
              <a:t>(nach: Mindt 1981)</a:t>
            </a:r>
          </a:p>
          <a:p>
            <a:pPr lvl="2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/>
          <a:lstStyle/>
          <a:p>
            <a:r>
              <a:rPr lang="cs-CZ" dirty="0" smtClean="0"/>
              <a:t>Medieneinsatz im FSU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692696"/>
            <a:ext cx="7890080" cy="6165304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 smtClean="0"/>
              <a:t>Warum sollten Medien im Fremdsprachenunterricht eingesetzt werden?</a:t>
            </a:r>
            <a:endParaRPr lang="cs-CZ" b="1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Medienvielfalt der heutigen Informationsgesellschaft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Einbringen von Sprechanlässen in den Unterricht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Fremdsprachliche Wirklichkeit in den FSU holen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reale Kommunikationsanlässe schaffen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nichtverbale Aspekte und sprachliche Kontexte außerunterrichtlicher Wirklichkeit in den Unterricht einbringen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cs-CZ" dirty="0" smtClean="0"/>
              <a:t>Sprache in ihren authentischen Erscheinungsweisen und typischen Verwendungssituationen zeigen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52736"/>
          </a:xfrm>
        </p:spPr>
        <p:txBody>
          <a:bodyPr/>
          <a:lstStyle/>
          <a:p>
            <a:r>
              <a:rPr lang="cs-CZ" dirty="0" smtClean="0"/>
              <a:t>Ziele des Medieneinsatzes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Elemente zur Optimierung des Unterrichtsprozesses</a:t>
            </a:r>
          </a:p>
          <a:p>
            <a:r>
              <a:rPr lang="cs-CZ" dirty="0" smtClean="0"/>
              <a:t>Unterrichtsführung erleichtern und vervollkommnen</a:t>
            </a:r>
          </a:p>
          <a:p>
            <a:r>
              <a:rPr lang="cs-CZ" dirty="0" smtClean="0"/>
              <a:t>Unterstützung zur Einsprachigkeit</a:t>
            </a:r>
          </a:p>
          <a:p>
            <a:r>
              <a:rPr lang="cs-CZ" dirty="0" smtClean="0"/>
              <a:t>Die Aufmerksamkeit der Lernenden wecken</a:t>
            </a:r>
          </a:p>
          <a:p>
            <a:r>
              <a:rPr lang="cs-CZ" dirty="0" smtClean="0"/>
              <a:t>Motivation zum Lernen und Lehren</a:t>
            </a:r>
          </a:p>
          <a:p>
            <a:r>
              <a:rPr lang="cs-CZ" dirty="0" smtClean="0"/>
              <a:t>Vernetzung des fremdsprachlichen Lernprozesses im Klassen-/Kursraum mit der Alltags- und Berufswelt </a:t>
            </a:r>
          </a:p>
          <a:p>
            <a:r>
              <a:rPr lang="cs-CZ" dirty="0" smtClean="0"/>
              <a:t>Abwechslungsreiche Übungsgestaltung</a:t>
            </a:r>
          </a:p>
          <a:p>
            <a:r>
              <a:rPr lang="cs-CZ" dirty="0" smtClean="0"/>
              <a:t>Individualisierung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674</Words>
  <Application>Microsoft Office PowerPoint</Application>
  <PresentationFormat>Předvádění na obrazovce (4:3)</PresentationFormat>
  <Paragraphs>152</Paragraphs>
  <Slides>20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Gill Sans MT</vt:lpstr>
      <vt:lpstr>Verdana</vt:lpstr>
      <vt:lpstr>Wingdings</vt:lpstr>
      <vt:lpstr>Wingdings 2</vt:lpstr>
      <vt:lpstr>Nyad</vt:lpstr>
      <vt:lpstr>NJII_3343  PLANEN UND GESTALTEN VON UNTERRICHTS-EINHEITEN  Block 11: Hilfsmittel und Medien</vt:lpstr>
      <vt:lpstr>Wiederholung...    ... ist die Mutter der Weisheit. </vt:lpstr>
      <vt:lpstr>Medien in der Fremdsprachendidaktik</vt:lpstr>
      <vt:lpstr>Lehrwerkabhängige Lehr- und Lernmaterialien</vt:lpstr>
      <vt:lpstr>Lehrwerkunabhängige/alternative Lehr- und Lernmaterialien </vt:lpstr>
      <vt:lpstr>Medien in der Fremdsprachendidaktik</vt:lpstr>
      <vt:lpstr>Funktionen von Medien in der Fremdsprachendidaktik</vt:lpstr>
      <vt:lpstr>Medieneinsatz im FSU</vt:lpstr>
      <vt:lpstr>Ziele des Medieneinsatzes</vt:lpstr>
      <vt:lpstr>Unterteilung von Medien</vt:lpstr>
      <vt:lpstr>Beispiel: Bild</vt:lpstr>
      <vt:lpstr>Arbeit mit einem Bild</vt:lpstr>
      <vt:lpstr>Arbeit mit Bildern</vt:lpstr>
      <vt:lpstr>Didaktische Funktionen - Bild</vt:lpstr>
      <vt:lpstr>Didaktische Funktionen</vt:lpstr>
      <vt:lpstr>Übungen ausdenken</vt:lpstr>
      <vt:lpstr>Wo finde ich gute Medien?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Andrea Eskisan</cp:lastModifiedBy>
  <cp:revision>105</cp:revision>
  <dcterms:created xsi:type="dcterms:W3CDTF">2013-02-01T23:50:02Z</dcterms:created>
  <dcterms:modified xsi:type="dcterms:W3CDTF">2013-11-21T12:24:31Z</dcterms:modified>
</cp:coreProperties>
</file>