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88" r:id="rId3"/>
    <p:sldId id="289" r:id="rId4"/>
    <p:sldId id="297" r:id="rId5"/>
    <p:sldId id="298" r:id="rId6"/>
    <p:sldId id="290" r:id="rId7"/>
    <p:sldId id="291" r:id="rId8"/>
    <p:sldId id="293" r:id="rId9"/>
    <p:sldId id="292" r:id="rId10"/>
    <p:sldId id="294" r:id="rId11"/>
    <p:sldId id="299" r:id="rId12"/>
    <p:sldId id="296" r:id="rId13"/>
    <p:sldId id="300" r:id="rId14"/>
    <p:sldId id="283" r:id="rId15"/>
    <p:sldId id="287" r:id="rId16"/>
    <p:sldId id="285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Styl s motivem 1 – zvýraznění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17" autoAdjust="0"/>
    <p:restoredTop sz="94660"/>
  </p:normalViewPr>
  <p:slideViewPr>
    <p:cSldViewPr>
      <p:cViewPr varScale="1">
        <p:scale>
          <a:sx n="110" d="100"/>
          <a:sy n="110" d="100"/>
        </p:scale>
        <p:origin x="1638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el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22" name="Untertitel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de-DE" smtClean="0"/>
              <a:t>Formatvorlage des Untertitelmasters durch Klicken bearbeiten</a:t>
            </a:r>
            <a:endParaRPr kumimoji="0" lang="en-US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3ABE1C-4D53-4814-A08E-2FAB79DF5288}" type="datetimeFigureOut">
              <a:rPr lang="cs-CZ" smtClean="0"/>
              <a:pPr/>
              <a:t>4.12.2013</a:t>
            </a:fld>
            <a:endParaRPr lang="cs-CZ"/>
          </a:p>
        </p:txBody>
      </p:sp>
      <p:sp>
        <p:nvSpPr>
          <p:cNvPr id="20" name="Fußzeilenplatzhalt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E39A70-C18B-4A15-951B-DA400726B9A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Ellipse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lipse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3ABE1C-4D53-4814-A08E-2FAB79DF5288}" type="datetimeFigureOut">
              <a:rPr lang="cs-CZ" smtClean="0"/>
              <a:pPr/>
              <a:t>4.12.2013</a:t>
            </a:fld>
            <a:endParaRPr lang="cs-CZ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E39A70-C18B-4A15-951B-DA400726B9A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3ABE1C-4D53-4814-A08E-2FAB79DF5288}" type="datetimeFigureOut">
              <a:rPr lang="cs-CZ" smtClean="0"/>
              <a:pPr/>
              <a:t>4.12.2013</a:t>
            </a:fld>
            <a:endParaRPr lang="cs-CZ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E39A70-C18B-4A15-951B-DA400726B9A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3ABE1C-4D53-4814-A08E-2FAB79DF5288}" type="datetimeFigureOut">
              <a:rPr lang="cs-CZ" smtClean="0"/>
              <a:pPr/>
              <a:t>4.12.2013</a:t>
            </a:fld>
            <a:endParaRPr lang="cs-CZ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E39A70-C18B-4A15-951B-DA400726B9A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3ABE1C-4D53-4814-A08E-2FAB79DF5288}" type="datetimeFigureOut">
              <a:rPr lang="cs-CZ" smtClean="0"/>
              <a:pPr/>
              <a:t>4.12.2013</a:t>
            </a:fld>
            <a:endParaRPr lang="cs-CZ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E39A70-C18B-4A15-951B-DA400726B9A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Rechteck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lipse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lipse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3ABE1C-4D53-4814-A08E-2FAB79DF5288}" type="datetimeFigureOut">
              <a:rPr lang="cs-CZ" smtClean="0"/>
              <a:pPr/>
              <a:t>4.12.2013</a:t>
            </a:fld>
            <a:endParaRPr lang="cs-CZ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E39A70-C18B-4A15-951B-DA400726B9A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5" name="Inhaltsplatzhalt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3ABE1C-4D53-4814-A08E-2FAB79DF5288}" type="datetimeFigureOut">
              <a:rPr lang="cs-CZ" smtClean="0"/>
              <a:pPr/>
              <a:t>4.12.2013</a:t>
            </a:fld>
            <a:endParaRPr lang="cs-CZ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E39A70-C18B-4A15-951B-DA400726B9A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3ABE1C-4D53-4814-A08E-2FAB79DF5288}" type="datetimeFigureOut">
              <a:rPr lang="cs-CZ" smtClean="0"/>
              <a:pPr/>
              <a:t>4.12.2013</a:t>
            </a:fld>
            <a:endParaRPr lang="cs-CZ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E39A70-C18B-4A15-951B-DA400726B9A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3ABE1C-4D53-4814-A08E-2FAB79DF5288}" type="datetimeFigureOut">
              <a:rPr lang="cs-CZ" smtClean="0"/>
              <a:pPr/>
              <a:t>4.12.2013</a:t>
            </a:fld>
            <a:endParaRPr lang="cs-CZ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E39A70-C18B-4A15-951B-DA400726B9A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Rechteck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3ABE1C-4D53-4814-A08E-2FAB79DF5288}" type="datetimeFigureOut">
              <a:rPr lang="cs-CZ" smtClean="0"/>
              <a:pPr/>
              <a:t>4.12.2013</a:t>
            </a:fld>
            <a:endParaRPr lang="cs-CZ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E39A70-C18B-4A15-951B-DA400726B9A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3ABE1C-4D53-4814-A08E-2FAB79DF5288}" type="datetimeFigureOut">
              <a:rPr lang="cs-CZ" smtClean="0"/>
              <a:pPr/>
              <a:t>4.12.2013</a:t>
            </a:fld>
            <a:endParaRPr lang="cs-CZ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E39A70-C18B-4A15-951B-DA400726B9A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Rechteck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de-DE" smtClean="0"/>
              <a:t>Bild durch Klicken auf Symbol hinzufügen</a:t>
            </a:r>
            <a:endParaRPr kumimoji="0" lang="en-US" dirty="0"/>
          </a:p>
        </p:txBody>
      </p:sp>
      <p:sp>
        <p:nvSpPr>
          <p:cNvPr id="9" name="Flussdiagramm: Proz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ussdiagramm: Proz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rt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lipse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ad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hteck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elplatzhalt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9" name="Textplatzhalt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  <a:p>
            <a:pPr lvl="1" eaLnBrk="1" latinLnBrk="0" hangingPunct="1"/>
            <a:r>
              <a:rPr kumimoji="0" lang="de-DE" smtClean="0"/>
              <a:t>Zweite Ebene</a:t>
            </a:r>
          </a:p>
          <a:p>
            <a:pPr lvl="2" eaLnBrk="1" latinLnBrk="0" hangingPunct="1"/>
            <a:r>
              <a:rPr kumimoji="0" lang="de-DE" smtClean="0"/>
              <a:t>Dritte Ebene</a:t>
            </a:r>
          </a:p>
          <a:p>
            <a:pPr lvl="3" eaLnBrk="1" latinLnBrk="0" hangingPunct="1"/>
            <a:r>
              <a:rPr kumimoji="0" lang="de-DE" smtClean="0"/>
              <a:t>Vierte Ebene</a:t>
            </a:r>
          </a:p>
          <a:p>
            <a:pPr lvl="4" eaLnBrk="1" latinLnBrk="0" hangingPunct="1"/>
            <a:r>
              <a:rPr kumimoji="0" lang="de-DE" smtClean="0"/>
              <a:t>Fünfte Ebene</a:t>
            </a:r>
            <a:endParaRPr kumimoji="0" lang="en-US"/>
          </a:p>
        </p:txBody>
      </p:sp>
      <p:sp>
        <p:nvSpPr>
          <p:cNvPr id="24" name="Datumsplatzhalt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C03ABE1C-4D53-4814-A08E-2FAB79DF5288}" type="datetimeFigureOut">
              <a:rPr lang="cs-CZ" smtClean="0"/>
              <a:pPr/>
              <a:t>4.12.2013</a:t>
            </a:fld>
            <a:endParaRPr lang="cs-CZ"/>
          </a:p>
        </p:txBody>
      </p:sp>
      <p:sp>
        <p:nvSpPr>
          <p:cNvPr id="10" name="Fußzeilenplatzhalt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cs-CZ"/>
          </a:p>
        </p:txBody>
      </p:sp>
      <p:sp>
        <p:nvSpPr>
          <p:cNvPr id="22" name="Foliennummernplatzhalt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C9E39A70-C18B-4A15-951B-DA400726B9A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5" name="Rechteck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univie.ac.at/iggerm/files/mitschriften/sose12/Einf%C3%BChrung_in_DaF_DaZ-SS12-Ringvorlesung.pdf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3861190"/>
          </a:xfrm>
        </p:spPr>
        <p:txBody>
          <a:bodyPr>
            <a:normAutofit fontScale="90000"/>
          </a:bodyPr>
          <a:lstStyle/>
          <a:p>
            <a:r>
              <a:rPr lang="de-DE" dirty="0" smtClean="0"/>
              <a:t>NJII_3343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b="1" dirty="0" smtClean="0"/>
              <a:t>PLANEN UND GESTALTEN VON UNTERRICHTS-EINHEITEN</a:t>
            </a:r>
            <a:br>
              <a:rPr lang="cs-CZ" b="1" dirty="0" smtClean="0"/>
            </a:b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dirty="0" err="1" smtClean="0"/>
              <a:t>Block</a:t>
            </a:r>
            <a:r>
              <a:rPr lang="cs-CZ" smtClean="0"/>
              <a:t> 12</a:t>
            </a:r>
            <a:endParaRPr lang="cs-CZ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403648" y="4437112"/>
            <a:ext cx="7406640" cy="1752600"/>
          </a:xfrm>
        </p:spPr>
        <p:txBody>
          <a:bodyPr/>
          <a:lstStyle/>
          <a:p>
            <a:r>
              <a:rPr lang="cs-CZ" dirty="0" smtClean="0"/>
              <a:t>Do. </a:t>
            </a:r>
            <a:r>
              <a:rPr lang="cs-CZ" dirty="0" smtClean="0"/>
              <a:t>10.50-12.25 Uhr</a:t>
            </a:r>
          </a:p>
          <a:p>
            <a:r>
              <a:rPr lang="cs-CZ" dirty="0" smtClean="0"/>
              <a:t>K12</a:t>
            </a:r>
            <a:endParaRPr lang="cs-CZ" dirty="0" smtClean="0"/>
          </a:p>
          <a:p>
            <a:r>
              <a:rPr lang="cs-CZ" dirty="0" smtClean="0"/>
              <a:t>Mgr. Andrea Eskisan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Interkulturelle Landeskunde</a:t>
            </a:r>
            <a:endParaRPr lang="cs-CZ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Interkulturaliät</a:t>
            </a:r>
          </a:p>
          <a:p>
            <a:endParaRPr lang="cs-CZ" dirty="0" smtClean="0"/>
          </a:p>
          <a:p>
            <a:pPr>
              <a:buNone/>
            </a:pPr>
            <a:r>
              <a:rPr lang="cs-CZ" dirty="0" smtClean="0">
                <a:latin typeface="Calibri"/>
              </a:rPr>
              <a:t>	= „die Fähigkeit, Verschiedenheit zu akzeptieren, mit Hilfe von Sprache </a:t>
            </a:r>
            <a:r>
              <a:rPr lang="cs-CZ" dirty="0" err="1" smtClean="0">
                <a:latin typeface="Calibri"/>
              </a:rPr>
              <a:t>eine</a:t>
            </a:r>
            <a:r>
              <a:rPr lang="cs-CZ" dirty="0" smtClean="0">
                <a:latin typeface="Calibri"/>
              </a:rPr>
              <a:t> </a:t>
            </a:r>
            <a:r>
              <a:rPr lang="cs-CZ" dirty="0" err="1" smtClean="0">
                <a:latin typeface="Calibri"/>
              </a:rPr>
              <a:t>neue</a:t>
            </a:r>
            <a:r>
              <a:rPr lang="cs-CZ" dirty="0" smtClean="0">
                <a:latin typeface="Calibri"/>
              </a:rPr>
              <a:t> </a:t>
            </a:r>
            <a:r>
              <a:rPr lang="cs-CZ" dirty="0" smtClean="0">
                <a:latin typeface="Calibri"/>
              </a:rPr>
              <a:t>Kultur zu entdecken und die eigene neu sehen zu lernen“ (Krumm 1994)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35608" y="0"/>
            <a:ext cx="7498080" cy="928670"/>
          </a:xfrm>
        </p:spPr>
        <p:txBody>
          <a:bodyPr/>
          <a:lstStyle/>
          <a:p>
            <a:r>
              <a:rPr lang="cs-CZ" dirty="0" smtClean="0"/>
              <a:t>Interkulturelle Landeskunde</a:t>
            </a:r>
            <a:endParaRPr lang="cs-CZ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435608" y="785794"/>
            <a:ext cx="7498080" cy="6072206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cs-CZ" u="sng" dirty="0" smtClean="0"/>
              <a:t>Merkmale:</a:t>
            </a:r>
          </a:p>
          <a:p>
            <a:r>
              <a:rPr lang="cs-CZ" dirty="0" smtClean="0"/>
              <a:t>plurinational und regional</a:t>
            </a:r>
          </a:p>
          <a:p>
            <a:r>
              <a:rPr lang="cs-CZ" dirty="0" smtClean="0"/>
              <a:t>exemplarisches Lernen/Dynamik und Prozesshaftigkeit</a:t>
            </a:r>
          </a:p>
          <a:p>
            <a:r>
              <a:rPr lang="cs-CZ" dirty="0" smtClean="0"/>
              <a:t>Gegenwartsbezug</a:t>
            </a:r>
          </a:p>
          <a:p>
            <a:r>
              <a:rPr lang="cs-CZ" dirty="0" smtClean="0"/>
              <a:t>Authentizität und Vielfalt der Quellen</a:t>
            </a:r>
          </a:p>
          <a:p>
            <a:r>
              <a:rPr lang="cs-CZ" dirty="0" smtClean="0"/>
              <a:t>kulturkontrastive Betrachtung</a:t>
            </a:r>
          </a:p>
          <a:p>
            <a:r>
              <a:rPr lang="cs-CZ" dirty="0" smtClean="0"/>
              <a:t>Gleichwertigkeit der Kulturen</a:t>
            </a:r>
          </a:p>
          <a:p>
            <a:r>
              <a:rPr lang="cs-CZ" dirty="0" smtClean="0"/>
              <a:t>Lernerorientierung</a:t>
            </a:r>
          </a:p>
          <a:p>
            <a:r>
              <a:rPr lang="cs-CZ" dirty="0" smtClean="0"/>
              <a:t>Lerneraktivierung/“Landeserkundung“</a:t>
            </a:r>
          </a:p>
          <a:p>
            <a:r>
              <a:rPr lang="cs-CZ" dirty="0" smtClean="0"/>
              <a:t>Integration von sprachlichem und kulturellem Lernen</a:t>
            </a:r>
          </a:p>
          <a:p>
            <a:r>
              <a:rPr lang="cs-CZ" dirty="0" smtClean="0"/>
              <a:t>kulturspezifische Bedeutungsvermittlung</a:t>
            </a:r>
          </a:p>
          <a:p>
            <a:pPr>
              <a:buNone/>
            </a:pPr>
            <a:endParaRPr lang="cs-CZ" dirty="0" smtClean="0"/>
          </a:p>
          <a:p>
            <a:pPr algn="r">
              <a:buNone/>
            </a:pPr>
            <a:r>
              <a:rPr lang="cs-CZ" dirty="0" smtClean="0"/>
              <a:t>(nach: Müller 1981, vgl. Heyd 1997)</a:t>
            </a:r>
          </a:p>
        </p:txBody>
      </p:sp>
    </p:spTree>
    <p:extLst>
      <p:ext uri="{BB962C8B-B14F-4D97-AF65-F5344CB8AC3E}">
        <p14:creationId xmlns:p14="http://schemas.microsoft.com/office/powerpoint/2010/main" val="2905292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Unterrichtsverfahren</a:t>
            </a:r>
            <a:endParaRPr lang="cs-CZ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Integratives Prinzip</a:t>
            </a:r>
          </a:p>
          <a:p>
            <a:pPr lvl="1"/>
            <a:r>
              <a:rPr lang="cs-CZ" dirty="0" smtClean="0"/>
              <a:t>Einheit von Fach-, Sprach-, Handlungsunterricht und Denkschulung</a:t>
            </a:r>
          </a:p>
          <a:p>
            <a:r>
              <a:rPr lang="cs-CZ" dirty="0" smtClean="0"/>
              <a:t>Fächerübergreifendes Prinzip</a:t>
            </a:r>
          </a:p>
          <a:p>
            <a:pPr lvl="1"/>
            <a:r>
              <a:rPr lang="cs-CZ" dirty="0" smtClean="0"/>
              <a:t>Erweiterter Kulturbegriff</a:t>
            </a:r>
          </a:p>
          <a:p>
            <a:pPr lvl="1"/>
            <a:r>
              <a:rPr lang="cs-CZ" dirty="0" smtClean="0"/>
              <a:t>Einbeziehung vielfältiger Bezugswissenschaften (Literatur, Geographie, Politologie, Kunstgeschichte, Ökonomie, Sprachgeschichte, Soziologie...)</a:t>
            </a:r>
          </a:p>
          <a:p>
            <a:r>
              <a:rPr lang="cs-CZ" dirty="0" smtClean="0"/>
              <a:t>Interkulturelles Prinzip und Binnenkontrastivität</a:t>
            </a:r>
          </a:p>
          <a:p>
            <a:pPr lvl="1"/>
            <a:r>
              <a:rPr lang="cs-CZ" dirty="0" smtClean="0"/>
              <a:t>Exemplarisches Lernen, kontrastiver Ansatz</a:t>
            </a:r>
          </a:p>
          <a:p>
            <a:r>
              <a:rPr lang="cs-CZ" dirty="0" smtClean="0"/>
              <a:t>Handlungsorientiertes Prinzip</a:t>
            </a:r>
          </a:p>
          <a:p>
            <a:pPr lvl="1"/>
            <a:r>
              <a:rPr lang="cs-CZ" dirty="0" smtClean="0"/>
              <a:t>Kreativität und Autonomie fördernde Arbeitsformen (z.B. </a:t>
            </a:r>
            <a:r>
              <a:rPr lang="cs-CZ" smtClean="0"/>
              <a:t>Projektorientier Unterricht)</a:t>
            </a:r>
            <a:endParaRPr lang="cs-CZ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Landeskundevermittlung</a:t>
            </a:r>
            <a:r>
              <a:rPr lang="cs-CZ" dirty="0" smtClean="0"/>
              <a:t> </a:t>
            </a:r>
            <a:r>
              <a:rPr lang="cs-CZ" dirty="0" err="1" smtClean="0"/>
              <a:t>im</a:t>
            </a:r>
            <a:r>
              <a:rPr lang="cs-CZ" dirty="0" smtClean="0"/>
              <a:t> </a:t>
            </a:r>
            <a:r>
              <a:rPr lang="cs-CZ" dirty="0" err="1" smtClean="0"/>
              <a:t>Unterricht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365576"/>
          </a:xfrm>
        </p:spPr>
        <p:txBody>
          <a:bodyPr>
            <a:normAutofit fontScale="77500" lnSpcReduction="20000"/>
          </a:bodyPr>
          <a:lstStyle/>
          <a:p>
            <a:r>
              <a:rPr lang="cs-CZ" dirty="0" err="1" smtClean="0"/>
              <a:t>Quiz</a:t>
            </a:r>
            <a:r>
              <a:rPr lang="cs-CZ" dirty="0" smtClean="0"/>
              <a:t> </a:t>
            </a:r>
            <a:r>
              <a:rPr lang="cs-CZ" dirty="0" err="1" smtClean="0"/>
              <a:t>zu</a:t>
            </a:r>
            <a:r>
              <a:rPr lang="cs-CZ" dirty="0" smtClean="0"/>
              <a:t> den DACH-</a:t>
            </a:r>
            <a:r>
              <a:rPr lang="cs-CZ" dirty="0" err="1" smtClean="0"/>
              <a:t>Ländern</a:t>
            </a:r>
            <a:endParaRPr lang="cs-CZ" dirty="0" smtClean="0"/>
          </a:p>
          <a:p>
            <a:r>
              <a:rPr lang="cs-CZ" dirty="0" smtClean="0"/>
              <a:t>Dialekte – </a:t>
            </a:r>
            <a:r>
              <a:rPr lang="cs-CZ" dirty="0" err="1" smtClean="0"/>
              <a:t>Beispiele</a:t>
            </a:r>
            <a:r>
              <a:rPr lang="cs-CZ" dirty="0" smtClean="0"/>
              <a:t> </a:t>
            </a:r>
            <a:r>
              <a:rPr lang="cs-CZ" dirty="0" err="1" smtClean="0"/>
              <a:t>vorspielen</a:t>
            </a:r>
            <a:r>
              <a:rPr lang="cs-CZ" dirty="0" smtClean="0"/>
              <a:t> (</a:t>
            </a:r>
            <a:r>
              <a:rPr lang="cs-CZ" dirty="0" err="1" smtClean="0"/>
              <a:t>aus</a:t>
            </a:r>
            <a:r>
              <a:rPr lang="cs-CZ" dirty="0" smtClean="0"/>
              <a:t> </a:t>
            </a:r>
            <a:r>
              <a:rPr lang="cs-CZ" dirty="0" err="1" smtClean="0"/>
              <a:t>Lehrwerken</a:t>
            </a:r>
            <a:r>
              <a:rPr lang="cs-CZ" dirty="0" smtClean="0"/>
              <a:t>, </a:t>
            </a:r>
            <a:r>
              <a:rPr lang="cs-CZ" dirty="0" err="1" smtClean="0"/>
              <a:t>youtube</a:t>
            </a:r>
            <a:r>
              <a:rPr lang="cs-CZ" dirty="0" smtClean="0"/>
              <a:t>...)</a:t>
            </a:r>
          </a:p>
          <a:p>
            <a:r>
              <a:rPr lang="cs-CZ" dirty="0" err="1" smtClean="0"/>
              <a:t>Informationen</a:t>
            </a:r>
            <a:r>
              <a:rPr lang="cs-CZ" dirty="0" smtClean="0"/>
              <a:t>/</a:t>
            </a:r>
            <a:r>
              <a:rPr lang="cs-CZ" dirty="0" err="1" smtClean="0"/>
              <a:t>Begriffe</a:t>
            </a:r>
            <a:r>
              <a:rPr lang="cs-CZ" dirty="0" smtClean="0"/>
              <a:t> den DACH-</a:t>
            </a:r>
            <a:r>
              <a:rPr lang="cs-CZ" dirty="0" err="1" smtClean="0"/>
              <a:t>Ländern</a:t>
            </a:r>
            <a:r>
              <a:rPr lang="cs-CZ" dirty="0" smtClean="0"/>
              <a:t> </a:t>
            </a:r>
            <a:r>
              <a:rPr lang="cs-CZ" dirty="0" err="1" smtClean="0"/>
              <a:t>zuordnen</a:t>
            </a:r>
            <a:r>
              <a:rPr lang="cs-CZ" dirty="0" smtClean="0"/>
              <a:t> </a:t>
            </a:r>
            <a:r>
              <a:rPr lang="cs-CZ" dirty="0" err="1" smtClean="0"/>
              <a:t>lassen</a:t>
            </a:r>
            <a:endParaRPr lang="cs-CZ" dirty="0" smtClean="0"/>
          </a:p>
          <a:p>
            <a:r>
              <a:rPr lang="cs-CZ" dirty="0" err="1" smtClean="0"/>
              <a:t>Persönlichkeiten</a:t>
            </a:r>
            <a:r>
              <a:rPr lang="cs-CZ" dirty="0" smtClean="0"/>
              <a:t> </a:t>
            </a:r>
            <a:r>
              <a:rPr lang="cs-CZ" dirty="0" err="1" smtClean="0"/>
              <a:t>aus</a:t>
            </a:r>
            <a:r>
              <a:rPr lang="cs-CZ" dirty="0" smtClean="0"/>
              <a:t> den </a:t>
            </a:r>
            <a:r>
              <a:rPr lang="cs-CZ" dirty="0" err="1" smtClean="0"/>
              <a:t>Ländern</a:t>
            </a:r>
            <a:r>
              <a:rPr lang="cs-CZ" dirty="0" smtClean="0"/>
              <a:t> </a:t>
            </a:r>
            <a:r>
              <a:rPr lang="cs-CZ" dirty="0" err="1" smtClean="0"/>
              <a:t>präsentieren</a:t>
            </a:r>
            <a:r>
              <a:rPr lang="cs-CZ" dirty="0" smtClean="0"/>
              <a:t> (</a:t>
            </a:r>
            <a:r>
              <a:rPr lang="cs-CZ" dirty="0" err="1" smtClean="0"/>
              <a:t>lassen</a:t>
            </a:r>
            <a:r>
              <a:rPr lang="cs-CZ" dirty="0" smtClean="0"/>
              <a:t>)</a:t>
            </a:r>
          </a:p>
          <a:p>
            <a:r>
              <a:rPr lang="cs-CZ" dirty="0" err="1" smtClean="0"/>
              <a:t>Wer</a:t>
            </a:r>
            <a:r>
              <a:rPr lang="cs-CZ" dirty="0" smtClean="0"/>
              <a:t> bin </a:t>
            </a:r>
            <a:r>
              <a:rPr lang="cs-CZ" dirty="0" err="1" smtClean="0"/>
              <a:t>ich</a:t>
            </a:r>
            <a:r>
              <a:rPr lang="cs-CZ" dirty="0" smtClean="0"/>
              <a:t>? </a:t>
            </a:r>
            <a:r>
              <a:rPr lang="cs-CZ" dirty="0" err="1" smtClean="0"/>
              <a:t>mit</a:t>
            </a:r>
            <a:r>
              <a:rPr lang="cs-CZ" dirty="0" smtClean="0"/>
              <a:t> DACH-</a:t>
            </a:r>
            <a:r>
              <a:rPr lang="cs-CZ" dirty="0" err="1" smtClean="0"/>
              <a:t>Persönlichkeiten</a:t>
            </a:r>
            <a:endParaRPr lang="cs-CZ" dirty="0" smtClean="0"/>
          </a:p>
          <a:p>
            <a:r>
              <a:rPr lang="cs-CZ" dirty="0" err="1"/>
              <a:t>d</a:t>
            </a:r>
            <a:r>
              <a:rPr lang="cs-CZ" dirty="0" err="1" smtClean="0"/>
              <a:t>eutschsprachige</a:t>
            </a:r>
            <a:r>
              <a:rPr lang="cs-CZ" dirty="0" smtClean="0"/>
              <a:t> Filme, </a:t>
            </a:r>
            <a:r>
              <a:rPr lang="cs-CZ" dirty="0" err="1" smtClean="0"/>
              <a:t>Lieder</a:t>
            </a:r>
            <a:r>
              <a:rPr lang="cs-CZ" dirty="0" smtClean="0"/>
              <a:t>, Literatur</a:t>
            </a:r>
          </a:p>
          <a:p>
            <a:r>
              <a:rPr lang="cs-CZ" dirty="0" smtClean="0"/>
              <a:t>DACH-</a:t>
            </a:r>
            <a:r>
              <a:rPr lang="cs-CZ" dirty="0" err="1" smtClean="0"/>
              <a:t>Länder</a:t>
            </a:r>
            <a:r>
              <a:rPr lang="cs-CZ" dirty="0" smtClean="0"/>
              <a:t> </a:t>
            </a:r>
            <a:r>
              <a:rPr lang="cs-CZ" dirty="0" err="1" smtClean="0"/>
              <a:t>basteln</a:t>
            </a:r>
            <a:endParaRPr lang="cs-CZ" dirty="0" smtClean="0"/>
          </a:p>
          <a:p>
            <a:r>
              <a:rPr lang="cs-CZ" dirty="0" err="1" smtClean="0"/>
              <a:t>Integrierte</a:t>
            </a:r>
            <a:r>
              <a:rPr lang="cs-CZ" dirty="0" smtClean="0"/>
              <a:t> </a:t>
            </a:r>
            <a:r>
              <a:rPr lang="cs-CZ" dirty="0" err="1" smtClean="0"/>
              <a:t>Landeskunde</a:t>
            </a:r>
            <a:r>
              <a:rPr lang="cs-CZ" dirty="0" smtClean="0"/>
              <a:t>:</a:t>
            </a:r>
          </a:p>
          <a:p>
            <a:pPr lvl="1"/>
            <a:r>
              <a:rPr lang="cs-CZ" dirty="0" err="1" smtClean="0"/>
              <a:t>Begrüßungen</a:t>
            </a:r>
            <a:endParaRPr lang="cs-CZ" dirty="0" smtClean="0"/>
          </a:p>
          <a:p>
            <a:pPr lvl="1"/>
            <a:r>
              <a:rPr lang="cs-CZ" dirty="0" smtClean="0"/>
              <a:t>Essen/</a:t>
            </a:r>
            <a:r>
              <a:rPr lang="cs-CZ" dirty="0" err="1" smtClean="0"/>
              <a:t>Lebensmittel</a:t>
            </a:r>
            <a:endParaRPr lang="cs-CZ" dirty="0" smtClean="0"/>
          </a:p>
          <a:p>
            <a:pPr lvl="1"/>
            <a:r>
              <a:rPr lang="cs-CZ" dirty="0" err="1" smtClean="0"/>
              <a:t>Feiertage</a:t>
            </a:r>
            <a:endParaRPr lang="cs-CZ" dirty="0" smtClean="0"/>
          </a:p>
          <a:p>
            <a:pPr lvl="1"/>
            <a:r>
              <a:rPr lang="cs-CZ" dirty="0" err="1" smtClean="0"/>
              <a:t>Schulsystem</a:t>
            </a:r>
            <a:r>
              <a:rPr lang="cs-CZ" dirty="0" smtClean="0"/>
              <a:t>...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34612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Reflexion</a:t>
            </a:r>
            <a:r>
              <a:rPr lang="cs-CZ" dirty="0" smtClean="0"/>
              <a:t>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err="1" smtClean="0"/>
              <a:t>Haben</a:t>
            </a:r>
            <a:r>
              <a:rPr lang="cs-CZ" dirty="0" smtClean="0"/>
              <a:t> </a:t>
            </a:r>
            <a:r>
              <a:rPr lang="cs-CZ" dirty="0" err="1" smtClean="0"/>
              <a:t>Sie</a:t>
            </a:r>
            <a:r>
              <a:rPr lang="cs-CZ" dirty="0" smtClean="0"/>
              <a:t> </a:t>
            </a:r>
            <a:r>
              <a:rPr lang="cs-CZ" dirty="0" err="1" smtClean="0"/>
              <a:t>heute</a:t>
            </a:r>
            <a:r>
              <a:rPr lang="cs-CZ" dirty="0" smtClean="0"/>
              <a:t> gut </a:t>
            </a:r>
            <a:r>
              <a:rPr lang="cs-CZ" dirty="0" err="1" smtClean="0"/>
              <a:t>aufgepasst</a:t>
            </a:r>
            <a:r>
              <a:rPr lang="cs-CZ" dirty="0" smtClean="0"/>
              <a:t>??? </a:t>
            </a:r>
            <a:r>
              <a:rPr lang="cs-CZ" dirty="0" smtClean="0">
                <a:sym typeface="Wingdings" pitchFamily="2" charset="2"/>
              </a:rPr>
              <a:t></a:t>
            </a:r>
          </a:p>
          <a:p>
            <a:pPr>
              <a:buNone/>
            </a:pPr>
            <a:endParaRPr lang="cs-CZ" dirty="0" smtClean="0">
              <a:sym typeface="Wingdings" pitchFamily="2" charset="2"/>
            </a:endParaRPr>
          </a:p>
          <a:p>
            <a:r>
              <a:rPr lang="cs-CZ" dirty="0" err="1" smtClean="0">
                <a:sym typeface="Wingdings" pitchFamily="2" charset="2"/>
              </a:rPr>
              <a:t>Was</a:t>
            </a:r>
            <a:r>
              <a:rPr lang="cs-CZ" dirty="0" smtClean="0">
                <a:sym typeface="Wingdings" pitchFamily="2" charset="2"/>
              </a:rPr>
              <a:t> </a:t>
            </a:r>
            <a:r>
              <a:rPr lang="cs-CZ" dirty="0" err="1" smtClean="0">
                <a:sym typeface="Wingdings" pitchFamily="2" charset="2"/>
              </a:rPr>
              <a:t>wurde</a:t>
            </a:r>
            <a:r>
              <a:rPr lang="cs-CZ" dirty="0" smtClean="0">
                <a:sym typeface="Wingdings" pitchFamily="2" charset="2"/>
              </a:rPr>
              <a:t> </a:t>
            </a:r>
            <a:r>
              <a:rPr lang="cs-CZ" dirty="0" err="1" smtClean="0">
                <a:sym typeface="Wingdings" pitchFamily="2" charset="2"/>
              </a:rPr>
              <a:t>alles</a:t>
            </a:r>
            <a:r>
              <a:rPr lang="cs-CZ" dirty="0" smtClean="0">
                <a:sym typeface="Wingdings" pitchFamily="2" charset="2"/>
              </a:rPr>
              <a:t> in den 90 </a:t>
            </a:r>
            <a:r>
              <a:rPr lang="cs-CZ" dirty="0" err="1" smtClean="0">
                <a:sym typeface="Wingdings" pitchFamily="2" charset="2"/>
              </a:rPr>
              <a:t>Minuten</a:t>
            </a:r>
            <a:r>
              <a:rPr lang="cs-CZ" dirty="0" smtClean="0">
                <a:sym typeface="Wingdings" pitchFamily="2" charset="2"/>
              </a:rPr>
              <a:t> </a:t>
            </a:r>
            <a:r>
              <a:rPr lang="cs-CZ" dirty="0" err="1" smtClean="0">
                <a:sym typeface="Wingdings" pitchFamily="2" charset="2"/>
              </a:rPr>
              <a:t>gemacht</a:t>
            </a:r>
            <a:r>
              <a:rPr lang="cs-CZ" dirty="0" smtClean="0">
                <a:sym typeface="Wingdings" pitchFamily="2" charset="2"/>
              </a:rPr>
              <a:t>?</a:t>
            </a:r>
          </a:p>
          <a:p>
            <a:pPr>
              <a:buNone/>
            </a:pPr>
            <a:endParaRPr lang="cs-CZ" dirty="0" smtClean="0">
              <a:sym typeface="Wingdings" pitchFamily="2" charset="2"/>
            </a:endParaRPr>
          </a:p>
          <a:p>
            <a:r>
              <a:rPr lang="cs-CZ" dirty="0" err="1" smtClean="0">
                <a:sym typeface="Wingdings" pitchFamily="2" charset="2"/>
              </a:rPr>
              <a:t>Warum</a:t>
            </a:r>
            <a:r>
              <a:rPr lang="cs-CZ" dirty="0" smtClean="0">
                <a:sym typeface="Wingdings" pitchFamily="2" charset="2"/>
              </a:rPr>
              <a:t> </a:t>
            </a:r>
            <a:r>
              <a:rPr lang="cs-CZ" dirty="0" err="1" smtClean="0">
                <a:sym typeface="Wingdings" pitchFamily="2" charset="2"/>
              </a:rPr>
              <a:t>wurde</a:t>
            </a:r>
            <a:r>
              <a:rPr lang="cs-CZ" dirty="0" smtClean="0">
                <a:sym typeface="Wingdings" pitchFamily="2" charset="2"/>
              </a:rPr>
              <a:t> es </a:t>
            </a:r>
            <a:r>
              <a:rPr lang="cs-CZ" dirty="0" err="1" smtClean="0">
                <a:sym typeface="Wingdings" pitchFamily="2" charset="2"/>
              </a:rPr>
              <a:t>so</a:t>
            </a:r>
            <a:r>
              <a:rPr lang="cs-CZ" dirty="0" smtClean="0">
                <a:sym typeface="Wingdings" pitchFamily="2" charset="2"/>
              </a:rPr>
              <a:t> </a:t>
            </a:r>
            <a:r>
              <a:rPr lang="cs-CZ" dirty="0" err="1" smtClean="0">
                <a:sym typeface="Wingdings" pitchFamily="2" charset="2"/>
              </a:rPr>
              <a:t>gemacht</a:t>
            </a:r>
            <a:r>
              <a:rPr lang="cs-CZ" dirty="0" smtClean="0">
                <a:sym typeface="Wingdings" pitchFamily="2" charset="2"/>
              </a:rPr>
              <a:t>?</a:t>
            </a:r>
          </a:p>
          <a:p>
            <a:endParaRPr lang="cs-CZ" dirty="0" smtClean="0">
              <a:sym typeface="Wingdings" pitchFamily="2" charset="2"/>
            </a:endParaRP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Ergebnisse</a:t>
            </a:r>
            <a:r>
              <a:rPr lang="cs-CZ" dirty="0" smtClean="0"/>
              <a:t> der </a:t>
            </a:r>
            <a:r>
              <a:rPr lang="cs-CZ" dirty="0" err="1" smtClean="0"/>
              <a:t>Reflexion</a:t>
            </a:r>
            <a:r>
              <a:rPr lang="cs-CZ" dirty="0" smtClean="0"/>
              <a:t>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err="1" smtClean="0"/>
              <a:t>Landeskundevermittlung</a:t>
            </a:r>
            <a:r>
              <a:rPr lang="cs-CZ" dirty="0" smtClean="0"/>
              <a:t> </a:t>
            </a:r>
            <a:r>
              <a:rPr lang="cs-CZ" dirty="0" err="1"/>
              <a:t>ist</a:t>
            </a:r>
            <a:r>
              <a:rPr lang="cs-CZ" dirty="0"/>
              <a:t> </a:t>
            </a:r>
            <a:r>
              <a:rPr lang="cs-CZ" dirty="0" err="1"/>
              <a:t>ein</a:t>
            </a:r>
            <a:r>
              <a:rPr lang="cs-CZ" dirty="0"/>
              <a:t> </a:t>
            </a:r>
            <a:r>
              <a:rPr lang="cs-CZ" b="1" dirty="0" err="1"/>
              <a:t>wichtiger</a:t>
            </a:r>
            <a:r>
              <a:rPr lang="cs-CZ" b="1" dirty="0"/>
              <a:t> </a:t>
            </a:r>
            <a:r>
              <a:rPr lang="cs-CZ" b="1" dirty="0" err="1"/>
              <a:t>Bestandteil</a:t>
            </a:r>
            <a:r>
              <a:rPr lang="cs-CZ" b="1" dirty="0"/>
              <a:t> </a:t>
            </a:r>
            <a:r>
              <a:rPr lang="cs-CZ" dirty="0" err="1"/>
              <a:t>eines</a:t>
            </a:r>
            <a:r>
              <a:rPr lang="cs-CZ" dirty="0"/>
              <a:t> jeden </a:t>
            </a:r>
            <a:r>
              <a:rPr lang="cs-CZ" dirty="0" err="1"/>
              <a:t>Fremdsprachenunterrichts</a:t>
            </a:r>
            <a:r>
              <a:rPr lang="cs-CZ" dirty="0"/>
              <a:t>.</a:t>
            </a:r>
          </a:p>
          <a:p>
            <a:endParaRPr lang="cs-CZ" dirty="0" smtClean="0"/>
          </a:p>
          <a:p>
            <a:r>
              <a:rPr lang="cs-CZ" dirty="0" err="1" smtClean="0"/>
              <a:t>Eine</a:t>
            </a:r>
            <a:r>
              <a:rPr lang="cs-CZ" dirty="0" smtClean="0"/>
              <a:t> </a:t>
            </a:r>
            <a:r>
              <a:rPr lang="cs-CZ" b="1" dirty="0" err="1" smtClean="0"/>
              <a:t>Sprache</a:t>
            </a:r>
            <a:r>
              <a:rPr lang="cs-CZ" dirty="0" smtClean="0"/>
              <a:t> </a:t>
            </a:r>
            <a:r>
              <a:rPr lang="cs-CZ" dirty="0" err="1" smtClean="0"/>
              <a:t>existiert</a:t>
            </a:r>
            <a:r>
              <a:rPr lang="cs-CZ" dirty="0" smtClean="0"/>
              <a:t> </a:t>
            </a:r>
            <a:r>
              <a:rPr lang="cs-CZ" dirty="0" err="1" smtClean="0"/>
              <a:t>nie</a:t>
            </a:r>
            <a:r>
              <a:rPr lang="cs-CZ" dirty="0" smtClean="0"/>
              <a:t> ohne </a:t>
            </a:r>
            <a:r>
              <a:rPr lang="cs-CZ" dirty="0" err="1" smtClean="0"/>
              <a:t>eine</a:t>
            </a:r>
            <a:r>
              <a:rPr lang="cs-CZ" dirty="0" smtClean="0"/>
              <a:t> </a:t>
            </a:r>
            <a:r>
              <a:rPr lang="cs-CZ" b="1" dirty="0" smtClean="0"/>
              <a:t>Kultur</a:t>
            </a:r>
            <a:r>
              <a:rPr lang="cs-CZ" dirty="0" smtClean="0"/>
              <a:t> </a:t>
            </a:r>
            <a:r>
              <a:rPr lang="cs-CZ" dirty="0" err="1" smtClean="0"/>
              <a:t>und</a:t>
            </a:r>
            <a:r>
              <a:rPr lang="cs-CZ" dirty="0" smtClean="0"/>
              <a:t> </a:t>
            </a:r>
            <a:r>
              <a:rPr lang="cs-CZ" dirty="0" err="1" smtClean="0"/>
              <a:t>umgekehrt</a:t>
            </a:r>
            <a:r>
              <a:rPr lang="cs-CZ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Quellen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hlinkClick r:id="rId2"/>
              </a:rPr>
              <a:t>http://www.univie.ac.at/iggerm/files/mitschriften/sose12/Einf%C3%BChrung_in_DaF_DaZ-SS12-Ringvorlesung.pdf</a:t>
            </a:r>
            <a:endParaRPr lang="cs-CZ" dirty="0" smtClean="0"/>
          </a:p>
          <a:p>
            <a:r>
              <a:rPr lang="cs-CZ" dirty="0" smtClean="0"/>
              <a:t>http://cornelia.siteware.ch/blog/wordpress/2009/06/06/abcd-thesen-zur-landeskunde-und-das-dachl-konzept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D-A-CH-Quiz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1840" y="2132856"/>
            <a:ext cx="2973211" cy="334486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30537" y="44624"/>
            <a:ext cx="7498080" cy="1143000"/>
          </a:xfrm>
        </p:spPr>
        <p:txBody>
          <a:bodyPr>
            <a:normAutofit/>
          </a:bodyPr>
          <a:lstStyle/>
          <a:p>
            <a:r>
              <a:rPr lang="cs-CZ" dirty="0" smtClean="0"/>
              <a:t>Was umfasst Landeskunde?</a:t>
            </a:r>
            <a:endParaRPr lang="cs-CZ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115616" y="980728"/>
            <a:ext cx="7818072" cy="5877272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70000"/>
              </a:lnSpc>
            </a:pPr>
            <a:r>
              <a:rPr lang="cs-CZ" dirty="0" smtClean="0"/>
              <a:t>Landeskunde als „Kontextwissen“</a:t>
            </a:r>
          </a:p>
          <a:p>
            <a:pPr>
              <a:lnSpc>
                <a:spcPct val="170000"/>
              </a:lnSpc>
            </a:pPr>
            <a:r>
              <a:rPr lang="cs-CZ" dirty="0" smtClean="0"/>
              <a:t>Sprachliche Äußerungen immer vor dem Hintergrund der jeweiligen Kultur</a:t>
            </a:r>
          </a:p>
          <a:p>
            <a:pPr>
              <a:lnSpc>
                <a:spcPct val="170000"/>
              </a:lnSpc>
            </a:pPr>
            <a:r>
              <a:rPr lang="cs-CZ" dirty="0" smtClean="0"/>
              <a:t>Bezugsbereiche: </a:t>
            </a:r>
          </a:p>
          <a:p>
            <a:pPr lvl="1">
              <a:lnSpc>
                <a:spcPct val="170000"/>
              </a:lnSpc>
            </a:pPr>
            <a:r>
              <a:rPr lang="cs-CZ" dirty="0" smtClean="0"/>
              <a:t>Geographie</a:t>
            </a:r>
          </a:p>
          <a:p>
            <a:pPr lvl="1">
              <a:lnSpc>
                <a:spcPct val="170000"/>
              </a:lnSpc>
            </a:pPr>
            <a:r>
              <a:rPr lang="cs-CZ" dirty="0" smtClean="0"/>
              <a:t>Soziologie</a:t>
            </a:r>
          </a:p>
          <a:p>
            <a:pPr lvl="1">
              <a:lnSpc>
                <a:spcPct val="170000"/>
              </a:lnSpc>
            </a:pPr>
            <a:r>
              <a:rPr lang="cs-CZ" dirty="0" smtClean="0"/>
              <a:t>Geschichte</a:t>
            </a:r>
          </a:p>
          <a:p>
            <a:pPr lvl="1">
              <a:lnSpc>
                <a:spcPct val="170000"/>
              </a:lnSpc>
            </a:pPr>
            <a:r>
              <a:rPr lang="cs-CZ" dirty="0" smtClean="0"/>
              <a:t>Anthropologie/Ethnologie</a:t>
            </a:r>
          </a:p>
          <a:p>
            <a:pPr lvl="1">
              <a:lnSpc>
                <a:spcPct val="170000"/>
              </a:lnSpc>
            </a:pPr>
            <a:r>
              <a:rPr lang="cs-CZ" dirty="0" smtClean="0"/>
              <a:t>Ökonomie</a:t>
            </a:r>
          </a:p>
          <a:p>
            <a:pPr lvl="1">
              <a:lnSpc>
                <a:spcPct val="170000"/>
              </a:lnSpc>
            </a:pPr>
            <a:r>
              <a:rPr lang="cs-CZ" dirty="0" smtClean="0"/>
              <a:t>Politologie</a:t>
            </a:r>
          </a:p>
          <a:p>
            <a:pPr lvl="1">
              <a:lnSpc>
                <a:spcPct val="170000"/>
              </a:lnSpc>
            </a:pPr>
            <a:r>
              <a:rPr lang="cs-CZ" dirty="0" smtClean="0"/>
              <a:t>Kulturgeschichte...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Warum ist Landeskunde so wichtig?</a:t>
            </a:r>
            <a:endParaRPr lang="cs-CZ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zeigt interkulturelle Unterschiede (Situationsadäquatheit)</a:t>
            </a:r>
          </a:p>
          <a:p>
            <a:pPr lvl="1"/>
            <a:r>
              <a:rPr lang="cs-CZ" dirty="0" smtClean="0"/>
              <a:t>z.B. Menthalität, Gestik/Mimik, Tabus, Humor, Alltag</a:t>
            </a:r>
          </a:p>
          <a:p>
            <a:r>
              <a:rPr lang="cs-CZ" dirty="0" smtClean="0"/>
              <a:t>weckt Interesse und Neugier</a:t>
            </a:r>
          </a:p>
          <a:p>
            <a:pPr lvl="1"/>
            <a:r>
              <a:rPr lang="cs-CZ" dirty="0" smtClean="0"/>
              <a:t>z.B. Sehenswürdigkeiten, Spezialitäten</a:t>
            </a:r>
          </a:p>
          <a:p>
            <a:r>
              <a:rPr lang="cs-CZ" dirty="0" smtClean="0"/>
              <a:t>gehört zum Allgemeinwissen</a:t>
            </a:r>
          </a:p>
          <a:p>
            <a:r>
              <a:rPr lang="cs-CZ" dirty="0" smtClean="0"/>
              <a:t>zeigt sich auch in der Sprache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58439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Warum ist Landeskunde so wichtig?</a:t>
            </a:r>
            <a:endParaRPr lang="cs-CZ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zeigt sich auch in der Sprache:</a:t>
            </a:r>
          </a:p>
          <a:p>
            <a:pPr algn="ctr">
              <a:buNone/>
            </a:pPr>
            <a:r>
              <a:rPr lang="cs-CZ" i="1" u="sng" dirty="0" smtClean="0"/>
              <a:t>Im Vergleich zum CZ:</a:t>
            </a:r>
          </a:p>
          <a:p>
            <a:pPr algn="ctr">
              <a:buNone/>
            </a:pPr>
            <a:r>
              <a:rPr lang="cs-CZ" dirty="0" smtClean="0"/>
              <a:t>siezen x duzen</a:t>
            </a:r>
          </a:p>
          <a:p>
            <a:pPr algn="ctr">
              <a:buNone/>
            </a:pPr>
            <a:r>
              <a:rPr lang="cs-CZ" dirty="0" smtClean="0"/>
              <a:t>Student x Schüler</a:t>
            </a:r>
          </a:p>
          <a:p>
            <a:pPr algn="ctr">
              <a:buNone/>
            </a:pPr>
            <a:r>
              <a:rPr lang="cs-CZ" dirty="0" smtClean="0"/>
              <a:t>rohlík x Hörnchen x Brötchen</a:t>
            </a:r>
          </a:p>
          <a:p>
            <a:pPr algn="ctr">
              <a:buNone/>
            </a:pPr>
            <a:r>
              <a:rPr lang="cs-CZ" dirty="0" smtClean="0"/>
              <a:t>slečna x Fräulein x Frau</a:t>
            </a:r>
          </a:p>
          <a:p>
            <a:pPr algn="ctr">
              <a:buNone/>
            </a:pPr>
            <a:endParaRPr lang="cs-CZ" dirty="0" smtClean="0"/>
          </a:p>
          <a:p>
            <a:pPr algn="ctr">
              <a:buNone/>
            </a:pPr>
            <a:r>
              <a:rPr lang="cs-CZ" i="1" u="sng" dirty="0" smtClean="0"/>
              <a:t>Dialekte/Varietäten:</a:t>
            </a:r>
          </a:p>
          <a:p>
            <a:pPr algn="ctr">
              <a:buNone/>
            </a:pPr>
            <a:r>
              <a:rPr lang="cs-CZ" dirty="0" smtClean="0"/>
              <a:t>e/s E-Mail</a:t>
            </a:r>
          </a:p>
          <a:p>
            <a:pPr algn="ctr">
              <a:buNone/>
            </a:pPr>
            <a:r>
              <a:rPr lang="cs-CZ" dirty="0" smtClean="0"/>
              <a:t>Abitur x Matura x Maturität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24092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Entwicklung der Landeskunde im FSU</a:t>
            </a:r>
            <a:endParaRPr lang="cs-CZ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mehr oder weniger im FSU vorhanden je nach methodischer Konzeption </a:t>
            </a:r>
          </a:p>
          <a:p>
            <a:r>
              <a:rPr lang="cs-CZ" u="sng" dirty="0"/>
              <a:t>v</a:t>
            </a:r>
            <a:r>
              <a:rPr lang="cs-CZ" u="sng" dirty="0" smtClean="0"/>
              <a:t>or</a:t>
            </a:r>
            <a:r>
              <a:rPr lang="cs-CZ" dirty="0" smtClean="0"/>
              <a:t> </a:t>
            </a:r>
            <a:r>
              <a:rPr lang="cs-CZ" dirty="0" smtClean="0"/>
              <a:t>der „kommunikativen Wende“: Vermittlung der „hohen Kultur“ </a:t>
            </a:r>
          </a:p>
          <a:p>
            <a:r>
              <a:rPr lang="cs-CZ" u="sng" dirty="0"/>
              <a:t>n</a:t>
            </a:r>
            <a:r>
              <a:rPr lang="cs-CZ" u="sng" dirty="0" smtClean="0"/>
              <a:t>ach</a:t>
            </a:r>
            <a:r>
              <a:rPr lang="cs-CZ" dirty="0" smtClean="0"/>
              <a:t> </a:t>
            </a:r>
            <a:r>
              <a:rPr lang="cs-CZ" dirty="0" smtClean="0"/>
              <a:t>der „kommunikativen Wende“:</a:t>
            </a:r>
          </a:p>
          <a:p>
            <a:pPr>
              <a:buNone/>
            </a:pPr>
            <a:r>
              <a:rPr lang="cs-CZ" dirty="0" smtClean="0"/>
              <a:t>	Vermittlung der „Alltagskultur“ oder auch „Leutekunde“</a:t>
            </a:r>
          </a:p>
          <a:p>
            <a:r>
              <a:rPr lang="cs-CZ" dirty="0" smtClean="0"/>
              <a:t>Verschiebung der Ziele vom </a:t>
            </a:r>
            <a:r>
              <a:rPr lang="cs-CZ" u="sng" dirty="0" smtClean="0"/>
              <a:t>faktischen Wissen</a:t>
            </a:r>
            <a:r>
              <a:rPr lang="cs-CZ" dirty="0" smtClean="0"/>
              <a:t> über das </a:t>
            </a:r>
            <a:r>
              <a:rPr lang="cs-CZ" u="sng" dirty="0" smtClean="0"/>
              <a:t>kommunikative Können </a:t>
            </a:r>
            <a:r>
              <a:rPr lang="cs-CZ" dirty="0" smtClean="0"/>
              <a:t>zum </a:t>
            </a:r>
            <a:r>
              <a:rPr lang="cs-CZ" u="sng" dirty="0" smtClean="0"/>
              <a:t>interkulturellen Verstehen</a:t>
            </a:r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03648" y="404664"/>
            <a:ext cx="7498080" cy="1282154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Landeskunde im FSU </a:t>
            </a:r>
            <a:br>
              <a:rPr lang="cs-CZ" dirty="0" smtClean="0"/>
            </a:br>
            <a:r>
              <a:rPr lang="cs-CZ" dirty="0" smtClean="0"/>
              <a:t>Die ABCD-Thesen:</a:t>
            </a:r>
            <a:r>
              <a:rPr lang="cs-CZ" u="sng" dirty="0" smtClean="0"/>
              <a:t/>
            </a:r>
            <a:br>
              <a:rPr lang="cs-CZ" u="sng" dirty="0" smtClean="0"/>
            </a:br>
            <a:endParaRPr lang="cs-CZ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115616" y="908720"/>
            <a:ext cx="7818072" cy="5949280"/>
          </a:xfrm>
        </p:spPr>
        <p:txBody>
          <a:bodyPr>
            <a:normAutofit lnSpcReduction="10000"/>
          </a:bodyPr>
          <a:lstStyle/>
          <a:p>
            <a:pPr lvl="1">
              <a:lnSpc>
                <a:spcPct val="150000"/>
              </a:lnSpc>
            </a:pPr>
            <a:endParaRPr lang="cs-CZ" dirty="0" smtClean="0"/>
          </a:p>
          <a:p>
            <a:pPr lvl="1">
              <a:lnSpc>
                <a:spcPct val="150000"/>
              </a:lnSpc>
            </a:pPr>
            <a:r>
              <a:rPr lang="cs-CZ" dirty="0" err="1" smtClean="0"/>
              <a:t>Entwickelt</a:t>
            </a:r>
            <a:r>
              <a:rPr lang="cs-CZ" dirty="0" smtClean="0"/>
              <a:t> </a:t>
            </a:r>
            <a:r>
              <a:rPr lang="cs-CZ" dirty="0" smtClean="0"/>
              <a:t>von einer Arbeitsgruppe mit Vertretern aus </a:t>
            </a:r>
            <a:r>
              <a:rPr lang="de-DE" dirty="0" smtClean="0"/>
              <a:t>Österreich (</a:t>
            </a:r>
            <a:r>
              <a:rPr lang="de-DE" b="1" dirty="0" smtClean="0"/>
              <a:t>A</a:t>
            </a:r>
            <a:r>
              <a:rPr lang="de-DE" dirty="0" smtClean="0"/>
              <a:t>ustria), </a:t>
            </a:r>
            <a:r>
              <a:rPr lang="cs-CZ" dirty="0" smtClean="0"/>
              <a:t>der</a:t>
            </a:r>
            <a:r>
              <a:rPr lang="de-DE" b="1" dirty="0" smtClean="0"/>
              <a:t>B</a:t>
            </a:r>
            <a:r>
              <a:rPr lang="de-DE" dirty="0" smtClean="0"/>
              <a:t>undesrepublik Deutschland, </a:t>
            </a:r>
            <a:r>
              <a:rPr lang="cs-CZ" dirty="0" smtClean="0"/>
              <a:t>der</a:t>
            </a:r>
            <a:r>
              <a:rPr lang="de-DE" dirty="0" smtClean="0"/>
              <a:t>Schweiz (</a:t>
            </a:r>
            <a:r>
              <a:rPr lang="de-DE" b="1" dirty="0" err="1" smtClean="0"/>
              <a:t>C</a:t>
            </a:r>
            <a:r>
              <a:rPr lang="de-DE" dirty="0" err="1" smtClean="0"/>
              <a:t>onfederation</a:t>
            </a:r>
            <a:r>
              <a:rPr lang="de-DE" dirty="0" smtClean="0"/>
              <a:t> </a:t>
            </a:r>
            <a:r>
              <a:rPr lang="de-DE" dirty="0" err="1" smtClean="0"/>
              <a:t>Helvetica</a:t>
            </a:r>
            <a:r>
              <a:rPr lang="de-DE" dirty="0" smtClean="0"/>
              <a:t>) und </a:t>
            </a:r>
            <a:r>
              <a:rPr lang="cs-CZ" dirty="0" smtClean="0"/>
              <a:t>der </a:t>
            </a:r>
            <a:r>
              <a:rPr lang="de-DE" b="1" dirty="0" smtClean="0"/>
              <a:t>D</a:t>
            </a:r>
            <a:r>
              <a:rPr lang="de-DE" dirty="0" smtClean="0"/>
              <a:t>DR</a:t>
            </a:r>
            <a:endParaRPr lang="cs-CZ" dirty="0" smtClean="0"/>
          </a:p>
          <a:p>
            <a:pPr lvl="1">
              <a:lnSpc>
                <a:spcPct val="150000"/>
              </a:lnSpc>
            </a:pPr>
            <a:endParaRPr lang="cs-CZ" dirty="0" smtClean="0"/>
          </a:p>
          <a:p>
            <a:pPr lvl="1">
              <a:lnSpc>
                <a:spcPct val="150000"/>
              </a:lnSpc>
            </a:pPr>
            <a:r>
              <a:rPr lang="cs-CZ" dirty="0" smtClean="0"/>
              <a:t>Forderung: </a:t>
            </a:r>
            <a:r>
              <a:rPr lang="de-DE" dirty="0" smtClean="0"/>
              <a:t>kulturelle Information</a:t>
            </a:r>
            <a:r>
              <a:rPr lang="cs-CZ" dirty="0" smtClean="0"/>
              <a:t>en sowie</a:t>
            </a:r>
            <a:r>
              <a:rPr lang="de-DE" dirty="0" smtClean="0"/>
              <a:t> Sensibilisierung für Fremdes und Sprachvermittlung sollen kombiniert werden</a:t>
            </a: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Landeskunde im FSU </a:t>
            </a:r>
            <a:br>
              <a:rPr lang="cs-CZ" dirty="0" smtClean="0"/>
            </a:br>
            <a:r>
              <a:rPr lang="cs-CZ" dirty="0" smtClean="0"/>
              <a:t>Die ABCD-Thesen:</a:t>
            </a:r>
            <a:endParaRPr lang="cs-CZ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5760" lvl="1" indent="-283464">
              <a:spcBef>
                <a:spcPts val="600"/>
              </a:spcBef>
              <a:buSzPct val="80000"/>
              <a:buNone/>
            </a:pPr>
            <a:r>
              <a:rPr lang="cs-CZ" u="sng" dirty="0" smtClean="0"/>
              <a:t>Forderungen: </a:t>
            </a:r>
          </a:p>
          <a:p>
            <a:pPr marL="365760" lvl="1" indent="-283464">
              <a:spcBef>
                <a:spcPts val="600"/>
              </a:spcBef>
              <a:buSzPct val="80000"/>
              <a:buFont typeface="Wingdings 2"/>
              <a:buChar char=""/>
            </a:pPr>
            <a:endParaRPr lang="cs-CZ" dirty="0" smtClean="0"/>
          </a:p>
          <a:p>
            <a:pPr marL="612648" lvl="2" indent="-283464">
              <a:spcBef>
                <a:spcPts val="600"/>
              </a:spcBef>
              <a:buSzPct val="80000"/>
              <a:buFont typeface="Wingdings 2"/>
              <a:buChar char=""/>
            </a:pPr>
            <a:r>
              <a:rPr lang="de-DE" dirty="0" smtClean="0"/>
              <a:t>kulturelle Information</a:t>
            </a:r>
            <a:r>
              <a:rPr lang="cs-CZ" dirty="0" smtClean="0"/>
              <a:t>en sowie</a:t>
            </a:r>
            <a:r>
              <a:rPr lang="de-DE" dirty="0" smtClean="0"/>
              <a:t> Sensibilisierung für Fremdes und Sprachvermittlung sollen kombiniert werden</a:t>
            </a:r>
            <a:endParaRPr lang="cs-CZ" dirty="0" smtClean="0"/>
          </a:p>
          <a:p>
            <a:pPr marL="612648" lvl="2" indent="-283464">
              <a:spcBef>
                <a:spcPts val="600"/>
              </a:spcBef>
              <a:buSzPct val="80000"/>
              <a:buFont typeface="Wingdings 2"/>
              <a:buChar char=""/>
            </a:pPr>
            <a:r>
              <a:rPr lang="cs-CZ" dirty="0" smtClean="0"/>
              <a:t>Berücksichtigung aller deutschsprachigen Länder</a:t>
            </a:r>
          </a:p>
          <a:p>
            <a:pPr marL="612648" lvl="2" indent="-283464">
              <a:spcBef>
                <a:spcPts val="600"/>
              </a:spcBef>
              <a:buSzPct val="80000"/>
              <a:buFont typeface="Wingdings 2"/>
              <a:buChar char=""/>
            </a:pPr>
            <a:r>
              <a:rPr lang="cs-CZ" dirty="0" smtClean="0"/>
              <a:t>Verwendung authentischer Materialien</a:t>
            </a:r>
          </a:p>
          <a:p>
            <a:pPr marL="612648" lvl="2" indent="-283464">
              <a:spcBef>
                <a:spcPts val="600"/>
              </a:spcBef>
              <a:buSzPct val="80000"/>
              <a:buFont typeface="Wingdings 2"/>
              <a:buChar char=""/>
            </a:pPr>
            <a:r>
              <a:rPr lang="cs-CZ" dirty="0" smtClean="0"/>
              <a:t>Verschiedene kulturbedingte Sichtweisen </a:t>
            </a:r>
            <a:r>
              <a:rPr lang="cs-CZ" dirty="0" err="1" smtClean="0"/>
              <a:t>aufzeigen</a:t>
            </a:r>
            <a:r>
              <a:rPr lang="cs-CZ" dirty="0" smtClean="0"/>
              <a:t> </a:t>
            </a:r>
            <a:endParaRPr lang="cs-CZ" dirty="0" smtClean="0"/>
          </a:p>
          <a:p>
            <a:pPr marL="329184" lvl="2" indent="0">
              <a:spcBef>
                <a:spcPts val="600"/>
              </a:spcBef>
              <a:buSzPct val="80000"/>
              <a:buNone/>
            </a:pPr>
            <a:r>
              <a:rPr lang="cs-CZ" dirty="0">
                <a:sym typeface="Wingdings"/>
              </a:rPr>
              <a:t>	</a:t>
            </a:r>
            <a:r>
              <a:rPr lang="cs-CZ" dirty="0" smtClean="0">
                <a:sym typeface="Wingdings"/>
              </a:rPr>
              <a:t> </a:t>
            </a:r>
            <a:r>
              <a:rPr lang="cs-CZ" dirty="0" smtClean="0">
                <a:sym typeface="Wingdings"/>
              </a:rPr>
              <a:t>ein „Bild“ des Landes entwickeln</a:t>
            </a:r>
            <a:endParaRPr lang="cs-CZ" dirty="0" smtClean="0"/>
          </a:p>
          <a:p>
            <a:pPr marL="612648" lvl="2" indent="-283464">
              <a:spcBef>
                <a:spcPts val="600"/>
              </a:spcBef>
              <a:buSzPct val="80000"/>
              <a:buFont typeface="Wingdings 2"/>
              <a:buChar char=""/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Landeskunde im FSU </a:t>
            </a:r>
            <a:br>
              <a:rPr lang="cs-CZ" dirty="0" smtClean="0"/>
            </a:br>
            <a:r>
              <a:rPr lang="cs-CZ" dirty="0" smtClean="0"/>
              <a:t>Das D-A-CH-Konzept:</a:t>
            </a:r>
            <a:endParaRPr lang="cs-CZ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435608" y="1556792"/>
            <a:ext cx="7498080" cy="4691608"/>
          </a:xfrm>
        </p:spPr>
        <p:txBody>
          <a:bodyPr>
            <a:normAutofit/>
          </a:bodyPr>
          <a:lstStyle/>
          <a:p>
            <a:pPr lvl="1"/>
            <a:r>
              <a:rPr lang="de-DE" dirty="0" smtClean="0"/>
              <a:t>nationenübergreifende Kooperation von Fachleuten aus </a:t>
            </a:r>
            <a:r>
              <a:rPr lang="cs-CZ" dirty="0" smtClean="0"/>
              <a:t>den </a:t>
            </a:r>
            <a:r>
              <a:rPr lang="de-DE" dirty="0" smtClean="0"/>
              <a:t>DA</a:t>
            </a:r>
            <a:r>
              <a:rPr lang="cs-CZ" dirty="0" smtClean="0"/>
              <a:t>CH-Länder</a:t>
            </a:r>
          </a:p>
          <a:p>
            <a:pPr lvl="1"/>
            <a:r>
              <a:rPr lang="cs-CZ" dirty="0" smtClean="0"/>
              <a:t>erlebte, integrierte Landeskunde </a:t>
            </a:r>
          </a:p>
          <a:p>
            <a:pPr lvl="1">
              <a:buNone/>
            </a:pPr>
            <a:endParaRPr lang="cs-CZ" dirty="0" smtClean="0"/>
          </a:p>
          <a:p>
            <a:pPr lvl="1">
              <a:buNone/>
            </a:pPr>
            <a:r>
              <a:rPr lang="cs-CZ" u="sng" dirty="0" smtClean="0"/>
              <a:t>Forderungen:</a:t>
            </a:r>
          </a:p>
          <a:p>
            <a:pPr lvl="2"/>
            <a:r>
              <a:rPr lang="cs-CZ" dirty="0" smtClean="0"/>
              <a:t>Plurizentrik</a:t>
            </a:r>
          </a:p>
          <a:p>
            <a:pPr lvl="2"/>
            <a:r>
              <a:rPr lang="de-DE" dirty="0" smtClean="0"/>
              <a:t>Projektarbeit </a:t>
            </a:r>
            <a:r>
              <a:rPr lang="cs-CZ" dirty="0" smtClean="0"/>
              <a:t>zu entsprechenden </a:t>
            </a:r>
            <a:r>
              <a:rPr lang="de-DE" dirty="0" smtClean="0"/>
              <a:t>Themen</a:t>
            </a:r>
            <a:endParaRPr lang="cs-CZ" dirty="0" smtClean="0"/>
          </a:p>
          <a:p>
            <a:pPr lvl="2"/>
            <a:r>
              <a:rPr lang="cs-CZ" dirty="0" smtClean="0"/>
              <a:t>Autonomieförderung </a:t>
            </a:r>
          </a:p>
          <a:p>
            <a:pPr lvl="2"/>
            <a:r>
              <a:rPr lang="cs-CZ" dirty="0" smtClean="0"/>
              <a:t>Berücksichtigung unterschiedliche Perspektiven </a:t>
            </a:r>
          </a:p>
          <a:p>
            <a:pPr lvl="2"/>
            <a:endParaRPr lang="cs-CZ" dirty="0" smtClean="0"/>
          </a:p>
          <a:p>
            <a:pPr lvl="2"/>
            <a:endParaRPr lang="de-DE" dirty="0" smtClean="0"/>
          </a:p>
          <a:p>
            <a:pPr lvl="2"/>
            <a:endParaRPr lang="cs-CZ" dirty="0" smtClean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yad">
  <a:themeElements>
    <a:clrScheme name="Iapetus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Nyad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Nyad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11</TotalTime>
  <Words>462</Words>
  <Application>Microsoft Office PowerPoint</Application>
  <PresentationFormat>Předvádění na obrazovce (4:3)</PresentationFormat>
  <Paragraphs>121</Paragraphs>
  <Slides>16</Slides>
  <Notes>0</Notes>
  <HiddenSlides>2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2" baseType="lpstr">
      <vt:lpstr>Calibri</vt:lpstr>
      <vt:lpstr>Gill Sans MT</vt:lpstr>
      <vt:lpstr>Verdana</vt:lpstr>
      <vt:lpstr>Wingdings</vt:lpstr>
      <vt:lpstr>Wingdings 2</vt:lpstr>
      <vt:lpstr>Nyad</vt:lpstr>
      <vt:lpstr>NJII_3343  PLANEN UND GESTALTEN VON UNTERRICHTS-EINHEITEN  Block 12</vt:lpstr>
      <vt:lpstr>D-A-CH-Quiz</vt:lpstr>
      <vt:lpstr>Was umfasst Landeskunde?</vt:lpstr>
      <vt:lpstr>Warum ist Landeskunde so wichtig?</vt:lpstr>
      <vt:lpstr>Warum ist Landeskunde so wichtig?</vt:lpstr>
      <vt:lpstr>Entwicklung der Landeskunde im FSU</vt:lpstr>
      <vt:lpstr>Landeskunde im FSU  Die ABCD-Thesen: </vt:lpstr>
      <vt:lpstr>Landeskunde im FSU  Die ABCD-Thesen:</vt:lpstr>
      <vt:lpstr>Landeskunde im FSU  Das D-A-CH-Konzept:</vt:lpstr>
      <vt:lpstr>Interkulturelle Landeskunde</vt:lpstr>
      <vt:lpstr>Interkulturelle Landeskunde</vt:lpstr>
      <vt:lpstr>Unterrichtsverfahren</vt:lpstr>
      <vt:lpstr>Landeskundevermittlung im Unterricht</vt:lpstr>
      <vt:lpstr>Reflexion:</vt:lpstr>
      <vt:lpstr>Ergebnisse der Reflexion:</vt:lpstr>
      <vt:lpstr>Quellen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PLANEN UND GESTALTEN VON UNTERRICHTS-EINHEITEN</dc:title>
  <dc:creator>owner</dc:creator>
  <cp:lastModifiedBy>Andrea Eskisan</cp:lastModifiedBy>
  <cp:revision>94</cp:revision>
  <dcterms:created xsi:type="dcterms:W3CDTF">2013-02-01T23:50:02Z</dcterms:created>
  <dcterms:modified xsi:type="dcterms:W3CDTF">2013-12-04T15:45:46Z</dcterms:modified>
</cp:coreProperties>
</file>