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0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6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F970-A9D2-4EE9-BA24-A00EEEA5E33D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Překladatelství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Dagmar </a:t>
            </a:r>
            <a:r>
              <a:rPr lang="cs-CZ" dirty="0" err="1" smtClean="0">
                <a:solidFill>
                  <a:schemeClr val="tx1"/>
                </a:solidFill>
              </a:rPr>
              <a:t>Knittlová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</a:p>
          <a:p>
            <a:r>
              <a:rPr lang="cs-CZ" i="1" dirty="0" smtClean="0">
                <a:solidFill>
                  <a:schemeClr val="tx1"/>
                </a:solidFill>
              </a:rPr>
              <a:t>Překlad a překládání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Olomouc: Univerzita Palackého 2010.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0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Převedení veškeré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výchozího jazyka (VJ)</a:t>
            </a:r>
          </a:p>
          <a:p>
            <a:r>
              <a:rPr lang="cs-CZ" dirty="0"/>
              <a:t>d</a:t>
            </a:r>
            <a:r>
              <a:rPr lang="cs-CZ" dirty="0" smtClean="0"/>
              <a:t>o cílového jazyka (CJ)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28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Aspekt funkční ekvivalence:</a:t>
            </a:r>
          </a:p>
          <a:p>
            <a:r>
              <a:rPr lang="cs-CZ" dirty="0" smtClean="0"/>
              <a:t>a/ Funkce sémantická (obsahová)</a:t>
            </a:r>
          </a:p>
          <a:p>
            <a:r>
              <a:rPr lang="cs-CZ" dirty="0"/>
              <a:t> </a:t>
            </a:r>
            <a:r>
              <a:rPr lang="cs-CZ" dirty="0" smtClean="0"/>
              <a:t>    zachování lexika, terminologie</a:t>
            </a:r>
          </a:p>
          <a:p>
            <a:r>
              <a:rPr lang="cs-CZ" dirty="0" smtClean="0"/>
              <a:t>b/ informace denotační (věcná, faktická situace</a:t>
            </a:r>
            <a:r>
              <a:rPr lang="cs-CZ" dirty="0" smtClean="0"/>
              <a:t>), NSB</a:t>
            </a:r>
            <a:endParaRPr lang="cs-CZ" dirty="0" smtClean="0"/>
          </a:p>
          <a:p>
            <a:r>
              <a:rPr lang="cs-CZ" dirty="0" smtClean="0"/>
              <a:t>c/ informace konotační (funkčně stylistická + expresivní část jazykového výrazu</a:t>
            </a:r>
            <a:r>
              <a:rPr lang="cs-CZ" dirty="0" smtClean="0"/>
              <a:t>), </a:t>
            </a:r>
            <a:r>
              <a:rPr lang="cs-CZ" dirty="0" err="1" smtClean="0"/>
              <a:t>faen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II. Aspekt pragmatický</a:t>
            </a:r>
          </a:p>
          <a:p>
            <a:r>
              <a:rPr lang="cs-CZ" dirty="0" smtClean="0"/>
              <a:t>Je dán vztahem mezi jazykovým výrazem a účastníky komunikačního aktu. Situace, vztah, zkušenost, zvyklost</a:t>
            </a:r>
            <a:r>
              <a:rPr lang="cs-CZ" smtClean="0"/>
              <a:t>, kontext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10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překladu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Interlineární překlad (</a:t>
            </a:r>
            <a:r>
              <a:rPr lang="cs-CZ" dirty="0" err="1" smtClean="0"/>
              <a:t>interlinear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) – extrémně doslovný překlad, zachovávající specificky lingvistickou situaci (generativní gramatika):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didn´t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hurt </a:t>
            </a:r>
            <a:r>
              <a:rPr lang="cs-CZ" dirty="0" err="1" smtClean="0"/>
              <a:t>you</a:t>
            </a:r>
            <a:r>
              <a:rPr lang="cs-CZ" dirty="0" smtClean="0"/>
              <a:t> – Já nechtěl ublížit ty/tobě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38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Doslovný překlad </a:t>
            </a:r>
            <a:r>
              <a:rPr lang="cs-CZ" sz="3600" dirty="0" smtClean="0"/>
              <a:t>(</a:t>
            </a:r>
            <a:r>
              <a:rPr lang="cs-CZ" sz="3600" dirty="0" err="1" smtClean="0"/>
              <a:t>literal</a:t>
            </a:r>
            <a:r>
              <a:rPr lang="cs-CZ" sz="3600" dirty="0" smtClean="0"/>
              <a:t> </a:t>
            </a:r>
            <a:r>
              <a:rPr lang="cs-CZ" sz="3600" dirty="0" err="1" smtClean="0"/>
              <a:t>translation</a:t>
            </a:r>
            <a:r>
              <a:rPr lang="cs-CZ" sz="3600" dirty="0" smtClean="0"/>
              <a:t>). Výsledný text může být gramaticky správný, ale výběr a spojení lexikálních jednotek má nádech nežádoucí cizosti</a:t>
            </a:r>
          </a:p>
          <a:p>
            <a:r>
              <a:rPr lang="cs-CZ" sz="3600" dirty="0" smtClean="0"/>
              <a:t>To </a:t>
            </a:r>
            <a:r>
              <a:rPr lang="cs-CZ" sz="3600" dirty="0" err="1" smtClean="0"/>
              <a:t>brush</a:t>
            </a:r>
            <a:r>
              <a:rPr lang="cs-CZ" sz="3600" dirty="0" smtClean="0"/>
              <a:t> his </a:t>
            </a:r>
            <a:r>
              <a:rPr lang="cs-CZ" sz="3600" dirty="0" err="1" smtClean="0"/>
              <a:t>teeth</a:t>
            </a:r>
            <a:r>
              <a:rPr lang="cs-CZ" sz="3600" dirty="0" smtClean="0"/>
              <a:t> – vykartáčovat si zuby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89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Volný překlad (free </a:t>
            </a:r>
            <a:r>
              <a:rPr lang="cs-CZ" dirty="0" err="1" smtClean="0"/>
              <a:t>translation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Informace podává nepřesně, opisuje je příliš volně nebo vynechává</a:t>
            </a:r>
          </a:p>
          <a:p>
            <a:r>
              <a:rPr lang="cs-CZ" dirty="0" smtClean="0"/>
              <a:t>Omluvitelné při tlumočení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85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Komunikativní překlad - 4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Komunikativní, dynamický, idiomatický překlad (</a:t>
            </a:r>
            <a:r>
              <a:rPr lang="cs-CZ" dirty="0" err="1" smtClean="0"/>
              <a:t>communicate</a:t>
            </a:r>
            <a:r>
              <a:rPr lang="cs-CZ" dirty="0" smtClean="0"/>
              <a:t>/</a:t>
            </a:r>
            <a:r>
              <a:rPr lang="cs-CZ" dirty="0" err="1" smtClean="0"/>
              <a:t>idiomatic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) bere v úvahu také pragmatický aspekt</a:t>
            </a:r>
          </a:p>
          <a:p>
            <a:r>
              <a:rPr lang="cs-CZ" dirty="0" smtClean="0"/>
              <a:t>Nemá znít jako překlad, ale jako originální dílo vytvořené v tom kterém jazyce jako by </a:t>
            </a:r>
            <a:r>
              <a:rPr lang="cs-CZ" smtClean="0"/>
              <a:t>byl výchozí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227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Překladatelství</vt:lpstr>
      <vt:lpstr>Převedení veškeré informace</vt:lpstr>
      <vt:lpstr>Základní aspekty</vt:lpstr>
      <vt:lpstr>.</vt:lpstr>
      <vt:lpstr>Typy překladu - 1</vt:lpstr>
      <vt:lpstr>Typy - 2</vt:lpstr>
      <vt:lpstr>Typy - 3</vt:lpstr>
      <vt:lpstr>Komunikativní překlad - 4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user</cp:lastModifiedBy>
  <cp:revision>5</cp:revision>
  <dcterms:created xsi:type="dcterms:W3CDTF">2013-09-25T20:25:35Z</dcterms:created>
  <dcterms:modified xsi:type="dcterms:W3CDTF">2013-09-26T05:51:04Z</dcterms:modified>
</cp:coreProperties>
</file>