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C22A-6D79-4728-BE4E-59664B649746}" type="datetimeFigureOut">
              <a:rPr lang="cs-CZ" smtClean="0"/>
              <a:t>15.10.2013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0C33C90-71E6-467A-9C44-51E1E91E15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C22A-6D79-4728-BE4E-59664B649746}" type="datetimeFigureOut">
              <a:rPr lang="cs-CZ" smtClean="0"/>
              <a:t>15.10.2013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3C90-71E6-467A-9C44-51E1E91E15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C22A-6D79-4728-BE4E-59664B649746}" type="datetimeFigureOut">
              <a:rPr lang="cs-CZ" smtClean="0"/>
              <a:t>15.10.2013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3C90-71E6-467A-9C44-51E1E91E15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C22A-6D79-4728-BE4E-59664B649746}" type="datetimeFigureOut">
              <a:rPr lang="cs-CZ" smtClean="0"/>
              <a:t>15.10.2013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0C33C90-71E6-467A-9C44-51E1E91E15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C22A-6D79-4728-BE4E-59664B649746}" type="datetimeFigureOut">
              <a:rPr lang="cs-CZ" smtClean="0"/>
              <a:t>15.10.2013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3C90-71E6-467A-9C44-51E1E91E156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C22A-6D79-4728-BE4E-59664B649746}" type="datetimeFigureOut">
              <a:rPr lang="cs-CZ" smtClean="0"/>
              <a:t>15.10.2013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3C90-71E6-467A-9C44-51E1E91E15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C22A-6D79-4728-BE4E-59664B649746}" type="datetimeFigureOut">
              <a:rPr lang="cs-CZ" smtClean="0"/>
              <a:t>15.10.2013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0C33C90-71E6-467A-9C44-51E1E91E156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C22A-6D79-4728-BE4E-59664B649746}" type="datetimeFigureOut">
              <a:rPr lang="cs-CZ" smtClean="0"/>
              <a:t>15.10.2013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3C90-71E6-467A-9C44-51E1E91E15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C22A-6D79-4728-BE4E-59664B649746}" type="datetimeFigureOut">
              <a:rPr lang="cs-CZ" smtClean="0"/>
              <a:t>15.10.2013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3C90-71E6-467A-9C44-51E1E91E15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C22A-6D79-4728-BE4E-59664B649746}" type="datetimeFigureOut">
              <a:rPr lang="cs-CZ" smtClean="0"/>
              <a:t>15.10.2013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3C90-71E6-467A-9C44-51E1E91E15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C22A-6D79-4728-BE4E-59664B649746}" type="datetimeFigureOut">
              <a:rPr lang="cs-CZ" smtClean="0"/>
              <a:t>15.10.2013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3C90-71E6-467A-9C44-51E1E91E156E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FDC22A-6D79-4728-BE4E-59664B649746}" type="datetimeFigureOut">
              <a:rPr lang="cs-CZ" smtClean="0"/>
              <a:t>15.10.2013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0C33C90-71E6-467A-9C44-51E1E91E156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Leddstilling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SYNTAKS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347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Skjema 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C00000"/>
                </a:solidFill>
              </a:rPr>
              <a:t>Leddsetninger</a:t>
            </a:r>
          </a:p>
          <a:p>
            <a:r>
              <a:rPr lang="nb-NO" dirty="0" smtClean="0"/>
              <a:t>Skjema B </a:t>
            </a:r>
            <a:r>
              <a:rPr lang="nb-NO" dirty="0" smtClean="0"/>
              <a:t>mangler </a:t>
            </a:r>
            <a:r>
              <a:rPr lang="nb-NO" dirty="0" smtClean="0">
                <a:solidFill>
                  <a:srgbClr val="C00000"/>
                </a:solidFill>
              </a:rPr>
              <a:t>forfelt</a:t>
            </a:r>
          </a:p>
          <a:p>
            <a:r>
              <a:rPr lang="nb-NO" dirty="0" smtClean="0"/>
              <a:t>Men har </a:t>
            </a:r>
            <a:r>
              <a:rPr lang="nb-NO" dirty="0" smtClean="0">
                <a:solidFill>
                  <a:srgbClr val="C00000"/>
                </a:solidFill>
              </a:rPr>
              <a:t>forbinderfelt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78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Skjema B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106848"/>
              </p:ext>
            </p:extLst>
          </p:nvPr>
        </p:nvGraphicFramePr>
        <p:xfrm>
          <a:off x="304800" y="1554163"/>
          <a:ext cx="8686800" cy="4683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850"/>
                <a:gridCol w="1085850"/>
                <a:gridCol w="1085850"/>
                <a:gridCol w="1085850"/>
                <a:gridCol w="1085850"/>
                <a:gridCol w="1085850"/>
                <a:gridCol w="1085850"/>
                <a:gridCol w="1085850"/>
              </a:tblGrid>
              <a:tr h="506685"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forbinderfelt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a1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a2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46725">
                <a:tc>
                  <a:txBody>
                    <a:bodyPr/>
                    <a:lstStyle/>
                    <a:p>
                      <a:r>
                        <a:rPr lang="nb-NO" dirty="0" smtClean="0"/>
                        <a:t>som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jeg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kjenner.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nb-NO" dirty="0" smtClean="0"/>
                        <a:t>som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jeg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ikke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kjenner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nb-NO" dirty="0" smtClean="0"/>
                        <a:t>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de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kommer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snart</a:t>
                      </a:r>
                    </a:p>
                    <a:p>
                      <a:r>
                        <a:rPr lang="nb-NO" dirty="0" smtClean="0"/>
                        <a:t>Igjen.</a:t>
                      </a:r>
                      <a:endParaRPr lang="cs-CZ" dirty="0"/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nb-NO" dirty="0" smtClean="0"/>
                        <a:t>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han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ikke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hadde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tatt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boka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med seg.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82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Tre</a:t>
            </a:r>
            <a:r>
              <a:rPr lang="cs-CZ" dirty="0" smtClean="0"/>
              <a:t> </a:t>
            </a:r>
            <a:r>
              <a:rPr lang="cs-CZ" dirty="0" err="1" smtClean="0"/>
              <a:t>faktorer</a:t>
            </a:r>
            <a:r>
              <a:rPr lang="cs-CZ" dirty="0" smtClean="0"/>
              <a:t> </a:t>
            </a:r>
            <a:r>
              <a:rPr lang="cs-CZ" dirty="0" err="1" smtClean="0"/>
              <a:t>som</a:t>
            </a:r>
            <a:r>
              <a:rPr lang="cs-CZ" dirty="0" smtClean="0"/>
              <a:t> </a:t>
            </a:r>
            <a:r>
              <a:rPr lang="cs-CZ" dirty="0" err="1" smtClean="0"/>
              <a:t>bestemmer</a:t>
            </a:r>
            <a:r>
              <a:rPr lang="cs-CZ" dirty="0" smtClean="0"/>
              <a:t> </a:t>
            </a:r>
            <a:r>
              <a:rPr lang="cs-CZ" dirty="0" err="1" smtClean="0"/>
              <a:t>rekkef</a:t>
            </a:r>
            <a:r>
              <a:rPr lang="nb-NO" dirty="0" smtClean="0"/>
              <a:t>ølgen</a:t>
            </a:r>
          </a:p>
          <a:p>
            <a:endParaRPr lang="nb-NO" dirty="0"/>
          </a:p>
          <a:p>
            <a:r>
              <a:rPr lang="nb-NO" dirty="0" smtClean="0"/>
              <a:t>1. Informasjonsstruktur</a:t>
            </a:r>
          </a:p>
          <a:p>
            <a:r>
              <a:rPr lang="nb-NO" dirty="0" smtClean="0"/>
              <a:t>2. Syntaktisk funksjon</a:t>
            </a:r>
          </a:p>
          <a:p>
            <a:r>
              <a:rPr lang="nb-NO" dirty="0" smtClean="0"/>
              <a:t>3. Trykk/vekt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569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Grunnregelen er :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Fra kjent informasjon til ny informasjon.</a:t>
            </a:r>
          </a:p>
          <a:p>
            <a:r>
              <a:rPr lang="nb-NO" dirty="0" smtClean="0"/>
              <a:t>A Hva vil du spise?</a:t>
            </a:r>
          </a:p>
          <a:p>
            <a:r>
              <a:rPr lang="nb-NO" dirty="0" smtClean="0"/>
              <a:t>B1: </a:t>
            </a:r>
            <a:r>
              <a:rPr lang="nb-NO" b="1" dirty="0" smtClean="0"/>
              <a:t>Jeg tar gjerne pasta?</a:t>
            </a:r>
          </a:p>
          <a:p>
            <a:r>
              <a:rPr lang="nb-NO" dirty="0" smtClean="0"/>
              <a:t>B2: Pasta tar jeg gjerne</a:t>
            </a:r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13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Syntaktisk funksjon: setningsskjema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087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Trykk:</a:t>
            </a:r>
          </a:p>
          <a:p>
            <a:r>
              <a:rPr lang="nb-NO" dirty="0" smtClean="0"/>
              <a:t>Trykklette (trykksvake) ledd kommer tidligere i setningen enn trykksterke.</a:t>
            </a:r>
          </a:p>
          <a:p>
            <a:endParaRPr lang="nb-NO" dirty="0"/>
          </a:p>
          <a:p>
            <a:r>
              <a:rPr lang="nb-NO" dirty="0" smtClean="0"/>
              <a:t>Hun har funnet fram gavene.</a:t>
            </a:r>
          </a:p>
          <a:p>
            <a:r>
              <a:rPr lang="nb-NO" dirty="0" smtClean="0"/>
              <a:t>Hun har funnet dem fram.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112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SKJEMA A - hovedsetning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1. det som kommer før det finitte verbet (FORFELT)</a:t>
            </a:r>
          </a:p>
          <a:p>
            <a:r>
              <a:rPr lang="nb-NO" dirty="0" smtClean="0"/>
              <a:t>2. det som kommer etter det finitte verbet, men før det </a:t>
            </a:r>
            <a:r>
              <a:rPr lang="nb-NO" dirty="0" smtClean="0"/>
              <a:t>infinit</a:t>
            </a:r>
            <a:r>
              <a:rPr lang="cs-CZ" dirty="0" smtClean="0"/>
              <a:t>t</a:t>
            </a:r>
            <a:r>
              <a:rPr lang="nb-NO" dirty="0" smtClean="0"/>
              <a:t>e </a:t>
            </a:r>
            <a:r>
              <a:rPr lang="nb-NO" dirty="0" smtClean="0"/>
              <a:t>(MIDTFELT)</a:t>
            </a:r>
          </a:p>
          <a:p>
            <a:r>
              <a:rPr lang="nb-NO" dirty="0" smtClean="0"/>
              <a:t>3. det som kommer etter det infinitte verbet (SLUTTFELT)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978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Skjema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Forfeltet: det er oftest subjekt eller adverbial, men også andre ledd.</a:t>
            </a:r>
          </a:p>
          <a:p>
            <a:r>
              <a:rPr lang="nb-NO" dirty="0" smtClean="0"/>
              <a:t>Sluttfeltet innledes av det infinitt verbet, så kommer objekter og de fleste adverbialene.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18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781282"/>
              </p:ext>
            </p:extLst>
          </p:nvPr>
        </p:nvGraphicFramePr>
        <p:xfrm>
          <a:off x="683568" y="1412776"/>
          <a:ext cx="7848872" cy="4133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109"/>
                <a:gridCol w="981109"/>
                <a:gridCol w="981109"/>
                <a:gridCol w="981109"/>
                <a:gridCol w="981109"/>
                <a:gridCol w="981109"/>
                <a:gridCol w="981109"/>
                <a:gridCol w="981109"/>
              </a:tblGrid>
              <a:tr h="504056">
                <a:tc>
                  <a:txBody>
                    <a:bodyPr/>
                    <a:lstStyle/>
                    <a:p>
                      <a:r>
                        <a:rPr lang="nb-NO" sz="20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cs-CZ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cs-CZ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 smtClean="0">
                          <a:solidFill>
                            <a:srgbClr val="FF0000"/>
                          </a:solidFill>
                        </a:rPr>
                        <a:t>a1</a:t>
                      </a:r>
                      <a:endParaRPr lang="cs-CZ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cs-CZ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 smtClean="0">
                          <a:solidFill>
                            <a:srgbClr val="FF0000"/>
                          </a:solidFill>
                        </a:rPr>
                        <a:t>a2</a:t>
                      </a:r>
                      <a:endParaRPr lang="cs-CZ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cs-CZ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cs-CZ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cs-CZ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25304"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Det</a:t>
                      </a:r>
                    </a:p>
                    <a:p>
                      <a:r>
                        <a:rPr lang="nb-NO" sz="2000" dirty="0" smtClean="0"/>
                        <a:t>Det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Er</a:t>
                      </a:r>
                    </a:p>
                    <a:p>
                      <a:r>
                        <a:rPr lang="nb-NO" sz="2000" dirty="0" smtClean="0"/>
                        <a:t>har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jo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000" dirty="0" smtClean="0"/>
                    </a:p>
                    <a:p>
                      <a:r>
                        <a:rPr lang="nb-NO" sz="2000" dirty="0" smtClean="0"/>
                        <a:t>jeg</a:t>
                      </a:r>
                    </a:p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klart.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000" dirty="0" smtClean="0"/>
                    </a:p>
                    <a:p>
                      <a:r>
                        <a:rPr lang="nb-NO" sz="2000" dirty="0" smtClean="0"/>
                        <a:t>sagt</a:t>
                      </a:r>
                    </a:p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000" dirty="0" smtClean="0"/>
                    </a:p>
                    <a:p>
                      <a:r>
                        <a:rPr lang="nb-NO" sz="2000" smtClean="0"/>
                        <a:t>mange ganger.</a:t>
                      </a:r>
                      <a:endParaRPr lang="cs-CZ" sz="2000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Du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blir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vel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med?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  <a:tr h="1285344"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Anne</a:t>
                      </a:r>
                    </a:p>
                    <a:p>
                      <a:endParaRPr lang="nb-NO" sz="2000" dirty="0" smtClean="0"/>
                    </a:p>
                    <a:p>
                      <a:r>
                        <a:rPr lang="nb-NO" sz="2000" dirty="0" smtClean="0">
                          <a:solidFill>
                            <a:srgbClr val="00B050"/>
                          </a:solidFill>
                        </a:rPr>
                        <a:t>Aldri</a:t>
                      </a:r>
                      <a:endParaRPr lang="cs-CZ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kom</a:t>
                      </a:r>
                    </a:p>
                    <a:p>
                      <a:endParaRPr lang="nb-NO" sz="2000" dirty="0" smtClean="0"/>
                    </a:p>
                    <a:p>
                      <a:r>
                        <a:rPr lang="nb-NO" sz="2000" dirty="0" smtClean="0">
                          <a:solidFill>
                            <a:srgbClr val="00B050"/>
                          </a:solidFill>
                        </a:rPr>
                        <a:t>kommer</a:t>
                      </a:r>
                      <a:endParaRPr lang="cs-CZ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000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nb-NO" sz="2000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nb-NO" sz="2000" dirty="0" smtClean="0">
                          <a:solidFill>
                            <a:srgbClr val="00B050"/>
                          </a:solidFill>
                        </a:rPr>
                        <a:t>han</a:t>
                      </a:r>
                      <a:endParaRPr lang="cs-CZ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i</a:t>
                      </a:r>
                      <a:r>
                        <a:rPr lang="nb-NO" sz="2000" baseline="0" dirty="0" smtClean="0"/>
                        <a:t> </a:t>
                      </a:r>
                      <a:r>
                        <a:rPr lang="nb-NO" sz="2000" dirty="0" smtClean="0"/>
                        <a:t>dag.</a:t>
                      </a:r>
                    </a:p>
                    <a:p>
                      <a:endParaRPr lang="nb-NO" sz="2000" dirty="0" smtClean="0"/>
                    </a:p>
                    <a:p>
                      <a:r>
                        <a:rPr lang="nb-NO" sz="2000" dirty="0" smtClean="0">
                          <a:solidFill>
                            <a:srgbClr val="00B050"/>
                          </a:solidFill>
                        </a:rPr>
                        <a:t>for sent</a:t>
                      </a:r>
                      <a:r>
                        <a:rPr lang="nb-NO" sz="2000" dirty="0" smtClean="0"/>
                        <a:t>.</a:t>
                      </a:r>
                    </a:p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024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801475"/>
              </p:ext>
            </p:extLst>
          </p:nvPr>
        </p:nvGraphicFramePr>
        <p:xfrm>
          <a:off x="899592" y="1412776"/>
          <a:ext cx="7560840" cy="329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936104"/>
                <a:gridCol w="576064"/>
                <a:gridCol w="792088"/>
                <a:gridCol w="648072"/>
                <a:gridCol w="864096"/>
                <a:gridCol w="1008112"/>
                <a:gridCol w="1080120"/>
                <a:gridCol w="432048"/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000" baseline="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cs-CZ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aseline="0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nb-NO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cs-CZ" sz="2000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baseline="0" dirty="0" smtClean="0">
                          <a:solidFill>
                            <a:srgbClr val="FF0000"/>
                          </a:solidFill>
                        </a:rPr>
                        <a:t>a1</a:t>
                      </a:r>
                      <a:endParaRPr lang="cs-CZ" sz="2000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baseline="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cs-CZ" sz="2000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baseline="0" dirty="0" smtClean="0">
                          <a:solidFill>
                            <a:srgbClr val="FF0000"/>
                          </a:solidFill>
                        </a:rPr>
                        <a:t>a2</a:t>
                      </a:r>
                      <a:endParaRPr lang="cs-CZ" sz="2000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baseline="0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cs-CZ" sz="2000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baseline="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cs-CZ" sz="2000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baseline="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cs-CZ" sz="2000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baseline="0" dirty="0" smtClean="0"/>
                        <a:t>I dag</a:t>
                      </a:r>
                      <a:endParaRPr lang="cs-CZ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baseline="0" dirty="0" smtClean="0"/>
                        <a:t>har</a:t>
                      </a:r>
                      <a:endParaRPr lang="cs-CZ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baseline="0" dirty="0" smtClean="0"/>
                        <a:t>jeg</a:t>
                      </a:r>
                      <a:endParaRPr lang="cs-CZ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baseline="0" dirty="0" smtClean="0"/>
                        <a:t>arbeidet</a:t>
                      </a:r>
                      <a:endParaRPr lang="cs-CZ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baseline="0" dirty="0" smtClean="0"/>
                        <a:t>mye.</a:t>
                      </a:r>
                      <a:endParaRPr lang="cs-CZ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baseline="0" dirty="0" smtClean="0"/>
                        <a:t>Derfor</a:t>
                      </a:r>
                      <a:endParaRPr lang="cs-CZ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baseline="0" dirty="0" smtClean="0"/>
                        <a:t>kan</a:t>
                      </a:r>
                      <a:endParaRPr lang="cs-CZ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baseline="0" dirty="0" smtClean="0"/>
                        <a:t>du</a:t>
                      </a:r>
                      <a:endParaRPr lang="cs-CZ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baseline="0" dirty="0" smtClean="0"/>
                        <a:t>ikke</a:t>
                      </a:r>
                      <a:endParaRPr lang="cs-CZ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baseline="0" dirty="0" smtClean="0"/>
                        <a:t>gjøre</a:t>
                      </a:r>
                      <a:endParaRPr lang="cs-CZ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baseline="0" dirty="0" smtClean="0"/>
                        <a:t>noe med det</a:t>
                      </a:r>
                      <a:endParaRPr lang="cs-CZ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94960">
                <a:tc>
                  <a:txBody>
                    <a:bodyPr/>
                    <a:lstStyle/>
                    <a:p>
                      <a:r>
                        <a:rPr lang="nb-NO" sz="2000" baseline="0" dirty="0" smtClean="0"/>
                        <a:t>Vi</a:t>
                      </a:r>
                      <a:endParaRPr lang="cs-CZ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baseline="0" dirty="0" smtClean="0"/>
                        <a:t>har</a:t>
                      </a:r>
                      <a:endParaRPr lang="cs-CZ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baseline="0" dirty="0" smtClean="0"/>
                        <a:t>jo</a:t>
                      </a:r>
                      <a:endParaRPr lang="cs-CZ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baseline="0" dirty="0" smtClean="0"/>
                        <a:t>sagt</a:t>
                      </a:r>
                      <a:endParaRPr lang="cs-CZ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baseline="0" dirty="0" smtClean="0"/>
                        <a:t>det </a:t>
                      </a:r>
                      <a:endParaRPr lang="cs-CZ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baseline="0" dirty="0" smtClean="0"/>
                        <a:t>før.</a:t>
                      </a:r>
                      <a:endParaRPr lang="cs-CZ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94960">
                <a:tc>
                  <a:txBody>
                    <a:bodyPr/>
                    <a:lstStyle/>
                    <a:p>
                      <a:r>
                        <a:rPr lang="nb-NO" sz="2000" baseline="0" dirty="0" smtClean="0"/>
                        <a:t>Henne</a:t>
                      </a:r>
                      <a:endParaRPr lang="cs-CZ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baseline="0" dirty="0" smtClean="0"/>
                        <a:t>ville</a:t>
                      </a:r>
                      <a:endParaRPr lang="cs-CZ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baseline="0" dirty="0" smtClean="0"/>
                        <a:t>han</a:t>
                      </a:r>
                      <a:endParaRPr lang="cs-CZ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baseline="0" dirty="0" smtClean="0"/>
                        <a:t>gi</a:t>
                      </a:r>
                      <a:endParaRPr lang="cs-CZ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baseline="0" dirty="0" smtClean="0"/>
                        <a:t>alt.</a:t>
                      </a:r>
                      <a:endParaRPr lang="cs-CZ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52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</TotalTime>
  <Words>276</Words>
  <Application>Microsoft Office PowerPoint</Application>
  <PresentationFormat>Předvádění na obrazovce (4:3)</PresentationFormat>
  <Paragraphs>127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Cesta</vt:lpstr>
      <vt:lpstr>Leddstilling</vt:lpstr>
      <vt:lpstr>.</vt:lpstr>
      <vt:lpstr>1. </vt:lpstr>
      <vt:lpstr>2</vt:lpstr>
      <vt:lpstr>3</vt:lpstr>
      <vt:lpstr>SKJEMA A - hovedsetning</vt:lpstr>
      <vt:lpstr>Skjema A</vt:lpstr>
      <vt:lpstr>Prezentace aplikace PowerPoint</vt:lpstr>
      <vt:lpstr>Prezentace aplikace PowerPoint</vt:lpstr>
      <vt:lpstr>Skjema B</vt:lpstr>
      <vt:lpstr>Skjema 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Leddstilling</dc:title>
  <dc:creator>user</dc:creator>
  <cp:lastModifiedBy>user</cp:lastModifiedBy>
  <cp:revision>9</cp:revision>
  <dcterms:created xsi:type="dcterms:W3CDTF">2013-10-15T12:09:55Z</dcterms:created>
  <dcterms:modified xsi:type="dcterms:W3CDTF">2013-10-15T19:25:43Z</dcterms:modified>
</cp:coreProperties>
</file>