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4" r:id="rId9"/>
    <p:sldId id="261" r:id="rId10"/>
    <p:sldId id="265" r:id="rId11"/>
    <p:sldId id="266" r:id="rId1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Nadpis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16" name="Zástupný symbol pro datum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DC22A-6D79-4728-BE4E-59664B649746}" type="datetimeFigureOut">
              <a:rPr lang="cs-CZ" smtClean="0"/>
              <a:t>15.10.2013</a:t>
            </a:fld>
            <a:endParaRPr lang="cs-CZ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5" name="Zástupný symbol pro číslo snímku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B0C33C90-71E6-467A-9C44-51E1E91E156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DC22A-6D79-4728-BE4E-59664B649746}" type="datetimeFigureOut">
              <a:rPr lang="cs-CZ" smtClean="0"/>
              <a:t>15.10.2013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33C90-71E6-467A-9C44-51E1E91E156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DC22A-6D79-4728-BE4E-59664B649746}" type="datetimeFigureOut">
              <a:rPr lang="cs-CZ" smtClean="0"/>
              <a:t>15.10.2013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33C90-71E6-467A-9C44-51E1E91E156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Nadpis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27" name="Zástupný symbol pro obsah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DC22A-6D79-4728-BE4E-59664B649746}" type="datetimeFigureOut">
              <a:rPr lang="cs-CZ" smtClean="0"/>
              <a:t>15.10.2013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cs-CZ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B0C33C90-71E6-467A-9C44-51E1E91E156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9" name="Zástupný symbol pro datum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DC22A-6D79-4728-BE4E-59664B649746}" type="datetimeFigureOut">
              <a:rPr lang="cs-CZ" smtClean="0"/>
              <a:t>15.10.2013</a:t>
            </a:fld>
            <a:endParaRPr lang="cs-CZ"/>
          </a:p>
        </p:txBody>
      </p:sp>
      <p:sp>
        <p:nvSpPr>
          <p:cNvPr id="11" name="Zástupný symbol pro zápatí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33C90-71E6-467A-9C44-51E1E91E156E}" type="slidenum">
              <a:rPr lang="cs-CZ" smtClean="0"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Nadpis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4" name="Zástupný symbol pro obsah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DC22A-6D79-4728-BE4E-59664B649746}" type="datetimeFigureOut">
              <a:rPr lang="cs-CZ" smtClean="0"/>
              <a:t>15.10.2013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1" name="Zástupný symbol pro číslo snímku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33C90-71E6-467A-9C44-51E1E91E156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Nadpis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25" name="Zástupný symbol pro text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8" name="Zástupný symbol pro obsah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DC22A-6D79-4728-BE4E-59664B649746}" type="datetimeFigureOut">
              <a:rPr lang="cs-CZ" smtClean="0"/>
              <a:t>15.10.2013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B0C33C90-71E6-467A-9C44-51E1E91E156E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Nadpis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2" name="Zástupný symbol pro datum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DC22A-6D79-4728-BE4E-59664B649746}" type="datetimeFigureOut">
              <a:rPr lang="cs-CZ" smtClean="0"/>
              <a:t>15.10.2013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33C90-71E6-467A-9C44-51E1E91E156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DC22A-6D79-4728-BE4E-59664B649746}" type="datetimeFigureOut">
              <a:rPr lang="cs-CZ" smtClean="0"/>
              <a:t>15.10.2013</a:t>
            </a:fld>
            <a:endParaRPr lang="cs-CZ"/>
          </a:p>
        </p:txBody>
      </p:sp>
      <p:sp>
        <p:nvSpPr>
          <p:cNvPr id="24" name="Zástupný symbol pro zápatí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33C90-71E6-467A-9C44-51E1E91E156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Nadpis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26" name="Zástupný symbol pro text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4" name="Zástupný symbol pro obsah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DC22A-6D79-4728-BE4E-59664B649746}" type="datetimeFigureOut">
              <a:rPr lang="cs-CZ" smtClean="0"/>
              <a:t>15.10.2013</a:t>
            </a:fld>
            <a:endParaRPr lang="cs-CZ"/>
          </a:p>
        </p:txBody>
      </p:sp>
      <p:sp>
        <p:nvSpPr>
          <p:cNvPr id="29" name="Zástupný symbol pro zápatí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33C90-71E6-467A-9C44-51E1E91E156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rázek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DC22A-6D79-4728-BE4E-59664B649746}" type="datetimeFigureOut">
              <a:rPr lang="cs-CZ" smtClean="0"/>
              <a:t>15.10.2013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1" name="Zástupný symbol pro číslo snímku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33C90-71E6-467A-9C44-51E1E91E156E}" type="slidenum">
              <a:rPr lang="cs-CZ" smtClean="0"/>
              <a:t>‹#›</a:t>
            </a:fld>
            <a:endParaRPr lang="cs-CZ"/>
          </a:p>
        </p:txBody>
      </p:sp>
      <p:sp>
        <p:nvSpPr>
          <p:cNvPr id="17" name="Nadpis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26" name="Zástupný symbol pro text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Zástupný symbol pro text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datum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DCFDC22A-6D79-4728-BE4E-59664B649746}" type="datetimeFigureOut">
              <a:rPr lang="cs-CZ" smtClean="0"/>
              <a:t>15.10.2013</a:t>
            </a:fld>
            <a:endParaRPr lang="cs-CZ"/>
          </a:p>
        </p:txBody>
      </p:sp>
      <p:sp>
        <p:nvSpPr>
          <p:cNvPr id="28" name="Zástupný symbol pro zápatí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B0C33C90-71E6-467A-9C44-51E1E91E156E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Zástupný symbol pro nadpis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Přímá spojnice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 smtClean="0"/>
              <a:t>Leddstilling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smtClean="0"/>
              <a:t>SYNTAKS 2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93472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Skjema B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>
                <a:solidFill>
                  <a:srgbClr val="C00000"/>
                </a:solidFill>
              </a:rPr>
              <a:t>Leddsetninger</a:t>
            </a:r>
          </a:p>
          <a:p>
            <a:r>
              <a:rPr lang="nb-NO" dirty="0" smtClean="0"/>
              <a:t>Skjema B </a:t>
            </a:r>
            <a:r>
              <a:rPr lang="nb-NO" dirty="0" smtClean="0"/>
              <a:t>mangler </a:t>
            </a:r>
            <a:r>
              <a:rPr lang="nb-NO" dirty="0" smtClean="0">
                <a:solidFill>
                  <a:srgbClr val="C00000"/>
                </a:solidFill>
              </a:rPr>
              <a:t>forfelt</a:t>
            </a:r>
          </a:p>
          <a:p>
            <a:r>
              <a:rPr lang="nb-NO" dirty="0" smtClean="0"/>
              <a:t>Men har </a:t>
            </a:r>
            <a:r>
              <a:rPr lang="nb-NO" dirty="0" smtClean="0">
                <a:solidFill>
                  <a:srgbClr val="C00000"/>
                </a:solidFill>
              </a:rPr>
              <a:t>forbinderfelt</a:t>
            </a:r>
            <a:endParaRPr lang="cs-CZ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1781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Skjema B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71106848"/>
              </p:ext>
            </p:extLst>
          </p:nvPr>
        </p:nvGraphicFramePr>
        <p:xfrm>
          <a:off x="304800" y="1554163"/>
          <a:ext cx="8686800" cy="468314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85850"/>
                <a:gridCol w="1085850"/>
                <a:gridCol w="1085850"/>
                <a:gridCol w="1085850"/>
                <a:gridCol w="1085850"/>
                <a:gridCol w="1085850"/>
                <a:gridCol w="1085850"/>
                <a:gridCol w="1085850"/>
              </a:tblGrid>
              <a:tr h="506685">
                <a:tc>
                  <a:txBody>
                    <a:bodyPr/>
                    <a:lstStyle/>
                    <a:p>
                      <a:r>
                        <a:rPr lang="nb-NO" dirty="0" smtClean="0">
                          <a:solidFill>
                            <a:srgbClr val="FF0000"/>
                          </a:solidFill>
                        </a:rPr>
                        <a:t>forbinderfelt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>
                          <a:solidFill>
                            <a:srgbClr val="FF0000"/>
                          </a:solidFill>
                        </a:rPr>
                        <a:t>a1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>
                          <a:solidFill>
                            <a:srgbClr val="FF0000"/>
                          </a:solidFill>
                        </a:rPr>
                        <a:t>n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>
                          <a:solidFill>
                            <a:srgbClr val="FF0000"/>
                          </a:solidFill>
                        </a:rPr>
                        <a:t>a2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>
                          <a:solidFill>
                            <a:srgbClr val="FF0000"/>
                          </a:solidFill>
                        </a:rPr>
                        <a:t>v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>
                          <a:solidFill>
                            <a:srgbClr val="FF0000"/>
                          </a:solidFill>
                        </a:rPr>
                        <a:t>V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>
                          <a:solidFill>
                            <a:srgbClr val="FF0000"/>
                          </a:solidFill>
                        </a:rPr>
                        <a:t>N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>
                          <a:solidFill>
                            <a:srgbClr val="FF0000"/>
                          </a:solidFill>
                        </a:rPr>
                        <a:t>A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946725">
                <a:tc>
                  <a:txBody>
                    <a:bodyPr/>
                    <a:lstStyle/>
                    <a:p>
                      <a:r>
                        <a:rPr lang="nb-NO" dirty="0" smtClean="0"/>
                        <a:t>som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jeg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kjenner.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864096">
                <a:tc>
                  <a:txBody>
                    <a:bodyPr/>
                    <a:lstStyle/>
                    <a:p>
                      <a:r>
                        <a:rPr lang="nb-NO" dirty="0" smtClean="0"/>
                        <a:t>som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jeg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ikke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kjenner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1008112">
                <a:tc>
                  <a:txBody>
                    <a:bodyPr/>
                    <a:lstStyle/>
                    <a:p>
                      <a:r>
                        <a:rPr lang="nb-NO" dirty="0" smtClean="0"/>
                        <a:t>at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de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kommer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snart</a:t>
                      </a:r>
                    </a:p>
                    <a:p>
                      <a:r>
                        <a:rPr lang="nb-NO" dirty="0" smtClean="0"/>
                        <a:t>Igjen.</a:t>
                      </a:r>
                      <a:endParaRPr lang="cs-CZ" dirty="0"/>
                    </a:p>
                  </a:txBody>
                  <a:tcPr/>
                </a:tc>
              </a:tr>
              <a:tr h="1224136">
                <a:tc>
                  <a:txBody>
                    <a:bodyPr/>
                    <a:lstStyle/>
                    <a:p>
                      <a:r>
                        <a:rPr lang="nb-NO" dirty="0" smtClean="0"/>
                        <a:t>at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han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ikke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hadde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tatt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boka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med seg.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33829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Tre</a:t>
            </a:r>
            <a:r>
              <a:rPr lang="cs-CZ" dirty="0" smtClean="0"/>
              <a:t> </a:t>
            </a:r>
            <a:r>
              <a:rPr lang="cs-CZ" dirty="0" err="1" smtClean="0"/>
              <a:t>faktorer</a:t>
            </a:r>
            <a:r>
              <a:rPr lang="cs-CZ" dirty="0" smtClean="0"/>
              <a:t> </a:t>
            </a:r>
            <a:r>
              <a:rPr lang="cs-CZ" dirty="0" err="1" smtClean="0"/>
              <a:t>som</a:t>
            </a:r>
            <a:r>
              <a:rPr lang="cs-CZ" dirty="0" smtClean="0"/>
              <a:t> </a:t>
            </a:r>
            <a:r>
              <a:rPr lang="cs-CZ" dirty="0" err="1" smtClean="0"/>
              <a:t>bestemmer</a:t>
            </a:r>
            <a:r>
              <a:rPr lang="cs-CZ" dirty="0" smtClean="0"/>
              <a:t> </a:t>
            </a:r>
            <a:r>
              <a:rPr lang="cs-CZ" dirty="0" err="1" smtClean="0"/>
              <a:t>rekkef</a:t>
            </a:r>
            <a:r>
              <a:rPr lang="nb-NO" dirty="0" smtClean="0"/>
              <a:t>ølgen</a:t>
            </a:r>
          </a:p>
          <a:p>
            <a:endParaRPr lang="nb-NO" dirty="0"/>
          </a:p>
          <a:p>
            <a:r>
              <a:rPr lang="nb-NO" dirty="0" smtClean="0"/>
              <a:t>1. Informasjonsstruktur</a:t>
            </a:r>
          </a:p>
          <a:p>
            <a:r>
              <a:rPr lang="nb-NO" dirty="0" smtClean="0"/>
              <a:t>2. Syntaktisk funksjon</a:t>
            </a:r>
          </a:p>
          <a:p>
            <a:r>
              <a:rPr lang="nb-NO" dirty="0" smtClean="0"/>
              <a:t>3. Trykk/vekt</a:t>
            </a: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15695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1.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Grunnregelen er :</a:t>
            </a:r>
          </a:p>
          <a:p>
            <a:r>
              <a:rPr lang="nb-NO" dirty="0" smtClean="0">
                <a:solidFill>
                  <a:srgbClr val="FF0000"/>
                </a:solidFill>
              </a:rPr>
              <a:t>Fra kjent informasjon til ny informasjon.</a:t>
            </a:r>
          </a:p>
          <a:p>
            <a:r>
              <a:rPr lang="nb-NO" dirty="0" smtClean="0"/>
              <a:t>A Hva vil du spise?</a:t>
            </a:r>
          </a:p>
          <a:p>
            <a:r>
              <a:rPr lang="nb-NO" dirty="0" smtClean="0"/>
              <a:t>B1: </a:t>
            </a:r>
            <a:r>
              <a:rPr lang="nb-NO" b="1" dirty="0" smtClean="0"/>
              <a:t>Jeg tar gjerne pasta?</a:t>
            </a:r>
          </a:p>
          <a:p>
            <a:r>
              <a:rPr lang="nb-NO" dirty="0" smtClean="0"/>
              <a:t>B2: Pasta tar jeg gjerne</a:t>
            </a:r>
          </a:p>
          <a:p>
            <a:endParaRPr lang="cs-CZ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8130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2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Syntaktisk funksjon: setningsskjema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30872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3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Trykk:</a:t>
            </a:r>
          </a:p>
          <a:p>
            <a:r>
              <a:rPr lang="nb-NO" dirty="0" smtClean="0"/>
              <a:t>Trykklette (trykksvake) ledd kommer tidligere i setningen enn trykksterke.</a:t>
            </a:r>
          </a:p>
          <a:p>
            <a:endParaRPr lang="nb-NO" dirty="0"/>
          </a:p>
          <a:p>
            <a:r>
              <a:rPr lang="nb-NO" dirty="0" smtClean="0"/>
              <a:t>Hun har funnet fram gavene.</a:t>
            </a:r>
          </a:p>
          <a:p>
            <a:r>
              <a:rPr lang="nb-NO" dirty="0" smtClean="0"/>
              <a:t>Hun har funnet dem fram.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61127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SKJEMA A - hovedsetning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1. det som kommer før det finitte verbet (FORFELT)</a:t>
            </a:r>
          </a:p>
          <a:p>
            <a:r>
              <a:rPr lang="nb-NO" dirty="0" smtClean="0"/>
              <a:t>2. det som kommer etter det finitte verbet, men før det </a:t>
            </a:r>
            <a:r>
              <a:rPr lang="nb-NO" dirty="0" smtClean="0"/>
              <a:t>infinit</a:t>
            </a:r>
            <a:r>
              <a:rPr lang="cs-CZ" dirty="0" smtClean="0"/>
              <a:t>t</a:t>
            </a:r>
            <a:r>
              <a:rPr lang="nb-NO" dirty="0" smtClean="0"/>
              <a:t>e </a:t>
            </a:r>
            <a:r>
              <a:rPr lang="nb-NO" dirty="0" smtClean="0"/>
              <a:t>(MIDTFELT)</a:t>
            </a:r>
          </a:p>
          <a:p>
            <a:r>
              <a:rPr lang="nb-NO" dirty="0" smtClean="0"/>
              <a:t>3. det som kommer etter det infinitte verbet (SLUTTFELT)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09783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Skjema 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Forfeltet: det er oftest subjekt eller adverbial, men også andre ledd.</a:t>
            </a:r>
          </a:p>
          <a:p>
            <a:r>
              <a:rPr lang="nb-NO" dirty="0" smtClean="0"/>
              <a:t>Sluttfeltet innledes av det infinitt verbet, så kommer objekter og de fleste adverbialene.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48186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ulk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25781282"/>
              </p:ext>
            </p:extLst>
          </p:nvPr>
        </p:nvGraphicFramePr>
        <p:xfrm>
          <a:off x="683568" y="1412776"/>
          <a:ext cx="7848872" cy="41334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81109"/>
                <a:gridCol w="981109"/>
                <a:gridCol w="981109"/>
                <a:gridCol w="981109"/>
                <a:gridCol w="981109"/>
                <a:gridCol w="981109"/>
                <a:gridCol w="981109"/>
                <a:gridCol w="981109"/>
              </a:tblGrid>
              <a:tr h="504056">
                <a:tc>
                  <a:txBody>
                    <a:bodyPr/>
                    <a:lstStyle/>
                    <a:p>
                      <a:r>
                        <a:rPr lang="nb-NO" sz="2000" dirty="0" smtClean="0">
                          <a:solidFill>
                            <a:srgbClr val="FF0000"/>
                          </a:solidFill>
                        </a:rPr>
                        <a:t>F</a:t>
                      </a:r>
                      <a:endParaRPr lang="cs-CZ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2000" dirty="0" smtClean="0">
                          <a:solidFill>
                            <a:srgbClr val="FF0000"/>
                          </a:solidFill>
                        </a:rPr>
                        <a:t>v</a:t>
                      </a:r>
                      <a:endParaRPr lang="cs-CZ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2000" dirty="0" smtClean="0">
                          <a:solidFill>
                            <a:srgbClr val="FF0000"/>
                          </a:solidFill>
                        </a:rPr>
                        <a:t>a1</a:t>
                      </a:r>
                      <a:endParaRPr lang="cs-CZ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2000" dirty="0" smtClean="0">
                          <a:solidFill>
                            <a:srgbClr val="FF0000"/>
                          </a:solidFill>
                        </a:rPr>
                        <a:t>n</a:t>
                      </a:r>
                      <a:endParaRPr lang="cs-CZ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2000" dirty="0" smtClean="0">
                          <a:solidFill>
                            <a:srgbClr val="FF0000"/>
                          </a:solidFill>
                        </a:rPr>
                        <a:t>a2</a:t>
                      </a:r>
                      <a:endParaRPr lang="cs-CZ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2000" dirty="0" smtClean="0">
                          <a:solidFill>
                            <a:srgbClr val="FF0000"/>
                          </a:solidFill>
                        </a:rPr>
                        <a:t>V</a:t>
                      </a:r>
                      <a:endParaRPr lang="cs-CZ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2000" dirty="0" smtClean="0">
                          <a:solidFill>
                            <a:srgbClr val="FF0000"/>
                          </a:solidFill>
                        </a:rPr>
                        <a:t>N</a:t>
                      </a:r>
                      <a:endParaRPr lang="cs-CZ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2000" dirty="0" smtClean="0">
                          <a:solidFill>
                            <a:srgbClr val="FF0000"/>
                          </a:solidFill>
                        </a:rPr>
                        <a:t>A</a:t>
                      </a:r>
                      <a:endParaRPr lang="cs-CZ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925304">
                <a:tc>
                  <a:txBody>
                    <a:bodyPr/>
                    <a:lstStyle/>
                    <a:p>
                      <a:r>
                        <a:rPr lang="nb-NO" sz="2000" dirty="0" smtClean="0"/>
                        <a:t>Det</a:t>
                      </a:r>
                    </a:p>
                    <a:p>
                      <a:r>
                        <a:rPr lang="nb-NO" sz="2000" dirty="0" smtClean="0"/>
                        <a:t>Det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2000" dirty="0" smtClean="0"/>
                        <a:t>Er</a:t>
                      </a:r>
                    </a:p>
                    <a:p>
                      <a:r>
                        <a:rPr lang="nb-NO" sz="2000" dirty="0" smtClean="0"/>
                        <a:t>har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2000" dirty="0" smtClean="0"/>
                        <a:t>jo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sz="2000" dirty="0" smtClean="0"/>
                    </a:p>
                    <a:p>
                      <a:r>
                        <a:rPr lang="nb-NO" sz="2000" dirty="0" smtClean="0"/>
                        <a:t>jeg</a:t>
                      </a:r>
                    </a:p>
                    <a:p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2000" dirty="0" smtClean="0"/>
                        <a:t>klart.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sz="2000" dirty="0" smtClean="0"/>
                    </a:p>
                    <a:p>
                      <a:r>
                        <a:rPr lang="nb-NO" sz="2000" dirty="0" smtClean="0"/>
                        <a:t>sagt</a:t>
                      </a:r>
                    </a:p>
                    <a:p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sz="2000" dirty="0" smtClean="0"/>
                    </a:p>
                    <a:p>
                      <a:r>
                        <a:rPr lang="nb-NO" sz="2000" smtClean="0"/>
                        <a:t>mange ganger.</a:t>
                      </a:r>
                      <a:endParaRPr lang="cs-CZ" sz="2000" dirty="0"/>
                    </a:p>
                  </a:txBody>
                  <a:tcPr/>
                </a:tc>
              </a:tr>
              <a:tr h="1008112">
                <a:tc>
                  <a:txBody>
                    <a:bodyPr/>
                    <a:lstStyle/>
                    <a:p>
                      <a:r>
                        <a:rPr lang="nb-NO" sz="2000" dirty="0" smtClean="0"/>
                        <a:t>Du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2000" dirty="0" smtClean="0"/>
                        <a:t>blir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2000" dirty="0" smtClean="0"/>
                        <a:t>vel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2000" dirty="0" smtClean="0"/>
                        <a:t>med?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2000" dirty="0"/>
                    </a:p>
                  </a:txBody>
                  <a:tcPr/>
                </a:tc>
              </a:tr>
              <a:tr h="1285344">
                <a:tc>
                  <a:txBody>
                    <a:bodyPr/>
                    <a:lstStyle/>
                    <a:p>
                      <a:r>
                        <a:rPr lang="nb-NO" sz="2000" dirty="0" smtClean="0"/>
                        <a:t>Anne</a:t>
                      </a:r>
                    </a:p>
                    <a:p>
                      <a:endParaRPr lang="nb-NO" sz="2000" dirty="0" smtClean="0"/>
                    </a:p>
                    <a:p>
                      <a:r>
                        <a:rPr lang="nb-NO" sz="2000" dirty="0" smtClean="0">
                          <a:solidFill>
                            <a:srgbClr val="00B050"/>
                          </a:solidFill>
                        </a:rPr>
                        <a:t>Aldri</a:t>
                      </a:r>
                      <a:endParaRPr lang="cs-CZ" sz="2000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2000" dirty="0" smtClean="0"/>
                        <a:t>kom</a:t>
                      </a:r>
                    </a:p>
                    <a:p>
                      <a:endParaRPr lang="nb-NO" sz="2000" dirty="0" smtClean="0"/>
                    </a:p>
                    <a:p>
                      <a:r>
                        <a:rPr lang="nb-NO" sz="2000" dirty="0" smtClean="0">
                          <a:solidFill>
                            <a:srgbClr val="00B050"/>
                          </a:solidFill>
                        </a:rPr>
                        <a:t>kommer</a:t>
                      </a:r>
                      <a:endParaRPr lang="cs-CZ" sz="2000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sz="2000" dirty="0" smtClean="0">
                        <a:solidFill>
                          <a:srgbClr val="00B050"/>
                        </a:solidFill>
                      </a:endParaRPr>
                    </a:p>
                    <a:p>
                      <a:endParaRPr lang="nb-NO" sz="2000" dirty="0" smtClean="0">
                        <a:solidFill>
                          <a:srgbClr val="00B050"/>
                        </a:solidFill>
                      </a:endParaRPr>
                    </a:p>
                    <a:p>
                      <a:r>
                        <a:rPr lang="nb-NO" sz="2000" dirty="0" smtClean="0">
                          <a:solidFill>
                            <a:srgbClr val="00B050"/>
                          </a:solidFill>
                        </a:rPr>
                        <a:t>han</a:t>
                      </a:r>
                      <a:endParaRPr lang="cs-CZ" sz="2000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2000" dirty="0" smtClean="0"/>
                        <a:t>i</a:t>
                      </a:r>
                      <a:r>
                        <a:rPr lang="nb-NO" sz="2000" baseline="0" dirty="0" smtClean="0"/>
                        <a:t> </a:t>
                      </a:r>
                      <a:r>
                        <a:rPr lang="nb-NO" sz="2000" dirty="0" smtClean="0"/>
                        <a:t>dag.</a:t>
                      </a:r>
                    </a:p>
                    <a:p>
                      <a:endParaRPr lang="nb-NO" sz="2000" dirty="0" smtClean="0"/>
                    </a:p>
                    <a:p>
                      <a:r>
                        <a:rPr lang="nb-NO" sz="2000" dirty="0" smtClean="0">
                          <a:solidFill>
                            <a:srgbClr val="00B050"/>
                          </a:solidFill>
                        </a:rPr>
                        <a:t>for sent</a:t>
                      </a:r>
                      <a:r>
                        <a:rPr lang="nb-NO" sz="2000" dirty="0" smtClean="0"/>
                        <a:t>.</a:t>
                      </a:r>
                    </a:p>
                    <a:p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20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00247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ulka 1"/>
          <p:cNvGraphicFramePr>
            <a:graphicFrameLocks noGrp="1"/>
          </p:cNvGraphicFramePr>
          <p:nvPr/>
        </p:nvGraphicFramePr>
        <p:xfrm>
          <a:off x="1524000" y="1397000"/>
          <a:ext cx="60960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62000"/>
                <a:gridCol w="762000"/>
                <a:gridCol w="762000"/>
                <a:gridCol w="762000"/>
                <a:gridCol w="762000"/>
                <a:gridCol w="762000"/>
                <a:gridCol w="762000"/>
                <a:gridCol w="762000"/>
              </a:tblGrid>
              <a:tr h="370840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3" name="Tabulk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63801475"/>
              </p:ext>
            </p:extLst>
          </p:nvPr>
        </p:nvGraphicFramePr>
        <p:xfrm>
          <a:off x="899592" y="1412776"/>
          <a:ext cx="7560840" cy="3293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24136"/>
                <a:gridCol w="936104"/>
                <a:gridCol w="576064"/>
                <a:gridCol w="792088"/>
                <a:gridCol w="648072"/>
                <a:gridCol w="864096"/>
                <a:gridCol w="1008112"/>
                <a:gridCol w="1080120"/>
                <a:gridCol w="432048"/>
              </a:tblGrid>
              <a:tr h="370840">
                <a:tc>
                  <a:txBody>
                    <a:bodyPr/>
                    <a:lstStyle/>
                    <a:p>
                      <a:r>
                        <a:rPr lang="nb-NO" sz="2000" baseline="0" dirty="0" smtClean="0">
                          <a:solidFill>
                            <a:srgbClr val="FF0000"/>
                          </a:solidFill>
                        </a:rPr>
                        <a:t>F</a:t>
                      </a:r>
                      <a:endParaRPr lang="cs-CZ" sz="20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000" baseline="0" dirty="0" smtClean="0">
                          <a:solidFill>
                            <a:srgbClr val="FF0000"/>
                          </a:solidFill>
                        </a:rPr>
                        <a:t>v</a:t>
                      </a:r>
                      <a:r>
                        <a:rPr lang="nb-NO" sz="2000" baseline="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endParaRPr lang="cs-CZ" sz="2000" baseline="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2000" baseline="0" dirty="0" smtClean="0">
                          <a:solidFill>
                            <a:srgbClr val="FF0000"/>
                          </a:solidFill>
                        </a:rPr>
                        <a:t>a1</a:t>
                      </a:r>
                      <a:endParaRPr lang="cs-CZ" sz="2000" baseline="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2000" baseline="0" dirty="0" smtClean="0">
                          <a:solidFill>
                            <a:srgbClr val="FF0000"/>
                          </a:solidFill>
                        </a:rPr>
                        <a:t>n</a:t>
                      </a:r>
                      <a:endParaRPr lang="cs-CZ" sz="2000" baseline="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2000" baseline="0" dirty="0" smtClean="0">
                          <a:solidFill>
                            <a:srgbClr val="FF0000"/>
                          </a:solidFill>
                        </a:rPr>
                        <a:t>a2</a:t>
                      </a:r>
                      <a:endParaRPr lang="cs-CZ" sz="2000" baseline="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2000" baseline="0" dirty="0" smtClean="0">
                          <a:solidFill>
                            <a:srgbClr val="FF0000"/>
                          </a:solidFill>
                        </a:rPr>
                        <a:t>V</a:t>
                      </a:r>
                      <a:endParaRPr lang="cs-CZ" sz="2000" baseline="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2000" baseline="0" dirty="0" smtClean="0">
                          <a:solidFill>
                            <a:srgbClr val="FF0000"/>
                          </a:solidFill>
                        </a:rPr>
                        <a:t>N</a:t>
                      </a:r>
                      <a:endParaRPr lang="cs-CZ" sz="2000" baseline="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2000" baseline="0" dirty="0" smtClean="0">
                          <a:solidFill>
                            <a:srgbClr val="FF0000"/>
                          </a:solidFill>
                        </a:rPr>
                        <a:t>A</a:t>
                      </a:r>
                      <a:endParaRPr lang="cs-CZ" sz="2000" baseline="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b-NO" sz="2000" baseline="0" dirty="0" smtClean="0"/>
                        <a:t>I dag</a:t>
                      </a:r>
                      <a:endParaRPr lang="cs-CZ" sz="20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2000" baseline="0" dirty="0" smtClean="0"/>
                        <a:t>har</a:t>
                      </a:r>
                      <a:endParaRPr lang="cs-CZ" sz="20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2000" baseline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2000" baseline="0" dirty="0" smtClean="0"/>
                        <a:t>jeg</a:t>
                      </a:r>
                      <a:endParaRPr lang="cs-CZ" sz="20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20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2000" baseline="0" dirty="0" smtClean="0"/>
                        <a:t>arbeidet</a:t>
                      </a:r>
                      <a:endParaRPr lang="cs-CZ" sz="20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20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2000" baseline="0" dirty="0" smtClean="0"/>
                        <a:t>mye.</a:t>
                      </a:r>
                      <a:endParaRPr lang="cs-CZ" sz="20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b-NO" sz="2000" baseline="0" dirty="0" smtClean="0"/>
                        <a:t>Derfor</a:t>
                      </a:r>
                      <a:endParaRPr lang="cs-CZ" sz="20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2000" baseline="0" dirty="0" smtClean="0"/>
                        <a:t>kan</a:t>
                      </a:r>
                      <a:endParaRPr lang="cs-CZ" sz="20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2000" baseline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2000" baseline="0" dirty="0" smtClean="0"/>
                        <a:t>du</a:t>
                      </a:r>
                      <a:endParaRPr lang="cs-CZ" sz="20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2000" baseline="0" dirty="0" smtClean="0"/>
                        <a:t>ikke</a:t>
                      </a:r>
                      <a:endParaRPr lang="cs-CZ" sz="20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2000" baseline="0" dirty="0" smtClean="0"/>
                        <a:t>gjøre</a:t>
                      </a:r>
                      <a:endParaRPr lang="cs-CZ" sz="20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2000" baseline="0" dirty="0" smtClean="0"/>
                        <a:t>noe med det</a:t>
                      </a:r>
                      <a:endParaRPr lang="cs-CZ" sz="20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20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594960">
                <a:tc>
                  <a:txBody>
                    <a:bodyPr/>
                    <a:lstStyle/>
                    <a:p>
                      <a:r>
                        <a:rPr lang="nb-NO" sz="2000" baseline="0" dirty="0" smtClean="0"/>
                        <a:t>Vi</a:t>
                      </a:r>
                      <a:endParaRPr lang="cs-CZ" sz="20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2000" baseline="0" dirty="0" smtClean="0"/>
                        <a:t>har</a:t>
                      </a:r>
                      <a:endParaRPr lang="cs-CZ" sz="20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2000" baseline="0" dirty="0" smtClean="0"/>
                        <a:t>jo</a:t>
                      </a:r>
                      <a:endParaRPr lang="cs-CZ" sz="20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20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2000" baseline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2000" baseline="0" dirty="0" smtClean="0"/>
                        <a:t>sagt</a:t>
                      </a:r>
                      <a:endParaRPr lang="cs-CZ" sz="20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2000" baseline="0" dirty="0" smtClean="0"/>
                        <a:t>det </a:t>
                      </a:r>
                      <a:endParaRPr lang="cs-CZ" sz="20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2000" baseline="0" dirty="0" smtClean="0"/>
                        <a:t>før.</a:t>
                      </a:r>
                      <a:endParaRPr lang="cs-CZ" sz="20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594960">
                <a:tc>
                  <a:txBody>
                    <a:bodyPr/>
                    <a:lstStyle/>
                    <a:p>
                      <a:r>
                        <a:rPr lang="nb-NO" sz="2000" baseline="0" dirty="0" smtClean="0"/>
                        <a:t>Henne</a:t>
                      </a:r>
                      <a:endParaRPr lang="cs-CZ" sz="20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2000" baseline="0" dirty="0" smtClean="0"/>
                        <a:t>ville</a:t>
                      </a:r>
                      <a:endParaRPr lang="cs-CZ" sz="20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20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2000" baseline="0" dirty="0" smtClean="0"/>
                        <a:t>han</a:t>
                      </a:r>
                      <a:endParaRPr lang="cs-CZ" sz="20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2000" baseline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2000" baseline="0" dirty="0" smtClean="0"/>
                        <a:t>gi</a:t>
                      </a:r>
                      <a:endParaRPr lang="cs-CZ" sz="20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2000" baseline="0" dirty="0" smtClean="0"/>
                        <a:t>alt.</a:t>
                      </a:r>
                      <a:endParaRPr lang="cs-CZ" sz="20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20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33525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sta">
  <a:themeElements>
    <a:clrScheme name="Cesta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Cesta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esta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62</TotalTime>
  <Words>276</Words>
  <Application>Microsoft Office PowerPoint</Application>
  <PresentationFormat>Předvádění na obrazovce (4:3)</PresentationFormat>
  <Paragraphs>127</Paragraphs>
  <Slides>11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2" baseType="lpstr">
      <vt:lpstr>Cesta</vt:lpstr>
      <vt:lpstr>Leddstilling</vt:lpstr>
      <vt:lpstr>.</vt:lpstr>
      <vt:lpstr>1. </vt:lpstr>
      <vt:lpstr>2</vt:lpstr>
      <vt:lpstr>3</vt:lpstr>
      <vt:lpstr>SKJEMA A - hovedsetning</vt:lpstr>
      <vt:lpstr>Skjema A</vt:lpstr>
      <vt:lpstr>Prezentace aplikace PowerPoint</vt:lpstr>
      <vt:lpstr>Prezentace aplikace PowerPoint</vt:lpstr>
      <vt:lpstr>Skjema B</vt:lpstr>
      <vt:lpstr>Skjema B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Leddstilling</dc:title>
  <dc:creator>user</dc:creator>
  <cp:lastModifiedBy>user</cp:lastModifiedBy>
  <cp:revision>9</cp:revision>
  <dcterms:created xsi:type="dcterms:W3CDTF">2013-10-15T12:09:55Z</dcterms:created>
  <dcterms:modified xsi:type="dcterms:W3CDTF">2013-10-15T19:25:43Z</dcterms:modified>
</cp:coreProperties>
</file>