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3" r:id="rId2"/>
    <p:sldId id="256" r:id="rId3"/>
    <p:sldId id="339" r:id="rId4"/>
    <p:sldId id="302" r:id="rId5"/>
    <p:sldId id="304" r:id="rId6"/>
    <p:sldId id="300" r:id="rId7"/>
    <p:sldId id="298" r:id="rId8"/>
    <p:sldId id="303" r:id="rId9"/>
    <p:sldId id="286" r:id="rId10"/>
    <p:sldId id="305" r:id="rId11"/>
    <p:sldId id="306" r:id="rId12"/>
    <p:sldId id="337" r:id="rId13"/>
    <p:sldId id="307" r:id="rId14"/>
    <p:sldId id="338" r:id="rId15"/>
    <p:sldId id="287" r:id="rId16"/>
    <p:sldId id="269" r:id="rId17"/>
    <p:sldId id="271" r:id="rId18"/>
    <p:sldId id="308" r:id="rId19"/>
    <p:sldId id="272" r:id="rId20"/>
    <p:sldId id="310" r:id="rId21"/>
    <p:sldId id="273" r:id="rId22"/>
    <p:sldId id="309" r:id="rId23"/>
    <p:sldId id="312" r:id="rId24"/>
    <p:sldId id="318" r:id="rId25"/>
    <p:sldId id="319" r:id="rId26"/>
    <p:sldId id="320" r:id="rId27"/>
    <p:sldId id="276" r:id="rId28"/>
    <p:sldId id="262" r:id="rId29"/>
    <p:sldId id="277" r:id="rId30"/>
    <p:sldId id="328" r:id="rId31"/>
    <p:sldId id="279" r:id="rId32"/>
    <p:sldId id="326" r:id="rId33"/>
    <p:sldId id="327" r:id="rId34"/>
    <p:sldId id="283" r:id="rId35"/>
    <p:sldId id="284" r:id="rId36"/>
    <p:sldId id="317" r:id="rId37"/>
    <p:sldId id="311" r:id="rId38"/>
    <p:sldId id="329" r:id="rId39"/>
    <p:sldId id="322" r:id="rId40"/>
    <p:sldId id="323" r:id="rId41"/>
    <p:sldId id="324" r:id="rId42"/>
    <p:sldId id="325" r:id="rId43"/>
    <p:sldId id="292" r:id="rId44"/>
    <p:sldId id="321" r:id="rId45"/>
    <p:sldId id="316" r:id="rId46"/>
    <p:sldId id="270" r:id="rId47"/>
    <p:sldId id="257" r:id="rId48"/>
    <p:sldId id="281" r:id="rId49"/>
    <p:sldId id="259" r:id="rId50"/>
    <p:sldId id="260" r:id="rId51"/>
    <p:sldId id="280" r:id="rId52"/>
    <p:sldId id="285" r:id="rId53"/>
    <p:sldId id="282" r:id="rId54"/>
    <p:sldId id="274" r:id="rId55"/>
    <p:sldId id="268" r:id="rId56"/>
    <p:sldId id="278" r:id="rId57"/>
    <p:sldId id="258" r:id="rId58"/>
    <p:sldId id="265" r:id="rId59"/>
    <p:sldId id="275" r:id="rId60"/>
    <p:sldId id="290" r:id="rId61"/>
    <p:sldId id="291" r:id="rId62"/>
    <p:sldId id="330" r:id="rId63"/>
    <p:sldId id="331" r:id="rId64"/>
    <p:sldId id="332" r:id="rId65"/>
    <p:sldId id="264" r:id="rId66"/>
    <p:sldId id="288" r:id="rId67"/>
    <p:sldId id="289" r:id="rId68"/>
    <p:sldId id="293" r:id="rId69"/>
    <p:sldId id="295" r:id="rId70"/>
    <p:sldId id="294" r:id="rId71"/>
    <p:sldId id="263" r:id="rId72"/>
    <p:sldId id="333" r:id="rId73"/>
    <p:sldId id="335" r:id="rId74"/>
    <p:sldId id="334" r:id="rId75"/>
    <p:sldId id="336" r:id="rId76"/>
  </p:sldIdLst>
  <p:sldSz cx="9144000" cy="6858000" type="screen4x3"/>
  <p:notesSz cx="6858000" cy="9144000"/>
  <p:photoAlbum/>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13" d="100"/>
          <a:sy n="113" d="100"/>
        </p:scale>
        <p:origin x="-966" y="-102"/>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FAD8404-4DF6-4ED1-A037-C3861A307153}" type="datetimeFigureOut">
              <a:rPr lang="en-US"/>
              <a:pPr>
                <a:defRPr/>
              </a:pPr>
              <a:t>10/1/2013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2201EA4-0381-4537-9796-3FCDB4F2BB78}"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00C74D7-75AD-45A3-903E-D18EED96FBB5}" type="datetimeFigureOut">
              <a:rPr lang="en-US"/>
              <a:pPr>
                <a:defRPr/>
              </a:pPr>
              <a:t>10/1/2013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79D2602-8D02-43A8-828D-3B27F40F7B21}"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07B2727-C392-48FB-A7DF-FB39F9710628}" type="datetimeFigureOut">
              <a:rPr lang="en-US"/>
              <a:pPr>
                <a:defRPr/>
              </a:pPr>
              <a:t>10/1/2013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349C269-FC2A-4D40-89A7-FC5CB377592A}"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52E0590-FEE4-4878-AED4-F0EBD0C4BAB3}" type="datetimeFigureOut">
              <a:rPr lang="en-US"/>
              <a:pPr>
                <a:defRPr/>
              </a:pPr>
              <a:t>10/1/2013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8FD4445-57B1-4542-8073-6AA928784BB6}"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83F42EA-B7DE-4074-9229-82B388CE309A}" type="datetimeFigureOut">
              <a:rPr lang="en-US"/>
              <a:pPr>
                <a:defRPr/>
              </a:pPr>
              <a:t>10/1/2013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995C084-3AC1-4E6C-8B9A-D4E373323CFF}"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9373644-F860-4201-87CF-DDF83973F95A}" type="datetimeFigureOut">
              <a:rPr lang="en-US"/>
              <a:pPr>
                <a:defRPr/>
              </a:pPr>
              <a:t>10/1/2013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D5C92CE-6EF0-4D23-9D55-8B31A9413AE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727C575-FA5F-4FC1-BA15-56CBF6531D61}" type="datetimeFigureOut">
              <a:rPr lang="en-US"/>
              <a:pPr>
                <a:defRPr/>
              </a:pPr>
              <a:t>10/1/2013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E009507-F426-4774-9ADA-E6D15B9427B9}"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3678CB9-72AB-493D-A67D-F8F16C9BA230}" type="datetimeFigureOut">
              <a:rPr lang="en-US"/>
              <a:pPr>
                <a:defRPr/>
              </a:pPr>
              <a:t>10/1/2013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9B5E776-FEC5-41D0-A366-793307BF2D7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47B9CF2-FCEB-4BBE-859F-0D76363BC498}" type="datetimeFigureOut">
              <a:rPr lang="en-US"/>
              <a:pPr>
                <a:defRPr/>
              </a:pPr>
              <a:t>10/1/2013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33D44A9-6F12-4AD4-8D09-96C4CBDB4876}"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35F3439-1A56-44DA-9EFB-90788A78CE48}" type="datetimeFigureOut">
              <a:rPr lang="en-US"/>
              <a:pPr>
                <a:defRPr/>
              </a:pPr>
              <a:t>10/1/2013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9CE6DFB-9210-4602-9C6F-48C7F905306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B2F17DF-7EB5-4949-86FD-BAE341BF9188}" type="datetimeFigureOut">
              <a:rPr lang="en-US"/>
              <a:pPr>
                <a:defRPr/>
              </a:pPr>
              <a:t>10/1/2013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E88DDF6-2DF1-42D9-AD1F-D7748A69196C}"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1AFA8CA0-A871-4043-A969-129C4F3AF0B4}" type="datetimeFigureOut">
              <a:rPr lang="en-US"/>
              <a:pPr>
                <a:defRPr/>
              </a:pPr>
              <a:t>10/1/2013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DD89316E-5712-4140-843C-CB13A363909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4" descr="Watson cover"/>
          <p:cNvPicPr>
            <a:picLocks noChangeAspect="1" noChangeArrowheads="1"/>
          </p:cNvPicPr>
          <p:nvPr/>
        </p:nvPicPr>
        <p:blipFill>
          <a:blip r:embed="rId2"/>
          <a:srcRect/>
          <a:stretch>
            <a:fillRect/>
          </a:stretch>
        </p:blipFill>
        <p:spPr bwMode="auto">
          <a:xfrm>
            <a:off x="0" y="0"/>
            <a:ext cx="5099050" cy="6400800"/>
          </a:xfrm>
          <a:prstGeom prst="rect">
            <a:avLst/>
          </a:prstGeom>
          <a:noFill/>
          <a:ln w="9525">
            <a:noFill/>
            <a:miter lim="800000"/>
            <a:headEnd/>
            <a:tailEnd/>
          </a:ln>
        </p:spPr>
      </p:pic>
      <p:pic>
        <p:nvPicPr>
          <p:cNvPr id="13314" name="Picture 5" descr="Expedition cover"/>
          <p:cNvPicPr>
            <a:picLocks noChangeAspect="1" noChangeArrowheads="1"/>
          </p:cNvPicPr>
          <p:nvPr/>
        </p:nvPicPr>
        <p:blipFill>
          <a:blip r:embed="rId3"/>
          <a:srcRect/>
          <a:stretch>
            <a:fillRect/>
          </a:stretch>
        </p:blipFill>
        <p:spPr bwMode="auto">
          <a:xfrm>
            <a:off x="4678363" y="0"/>
            <a:ext cx="4465637" cy="6026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4"/>
          <p:cNvSpPr>
            <a:spLocks noGrp="1"/>
          </p:cNvSpPr>
          <p:nvPr>
            <p:ph type="ctrTitle"/>
          </p:nvPr>
        </p:nvSpPr>
        <p:spPr>
          <a:xfrm>
            <a:off x="685800" y="457200"/>
            <a:ext cx="7772400" cy="1066800"/>
          </a:xfrm>
        </p:spPr>
        <p:txBody>
          <a:bodyPr/>
          <a:lstStyle/>
          <a:p>
            <a:pPr eaLnBrk="1" hangingPunct="1"/>
            <a:r>
              <a:rPr lang="en-US" smtClean="0"/>
              <a:t>The Village</a:t>
            </a:r>
          </a:p>
        </p:txBody>
      </p:sp>
      <p:sp>
        <p:nvSpPr>
          <p:cNvPr id="22530" name="Rectangle 5"/>
          <p:cNvSpPr>
            <a:spLocks noGrp="1"/>
          </p:cNvSpPr>
          <p:nvPr>
            <p:ph type="subTitle" idx="1"/>
          </p:nvPr>
        </p:nvSpPr>
        <p:spPr>
          <a:xfrm>
            <a:off x="1371600" y="1524000"/>
            <a:ext cx="6400800" cy="4572000"/>
          </a:xfrm>
        </p:spPr>
        <p:txBody>
          <a:bodyPr/>
          <a:lstStyle/>
          <a:p>
            <a:pPr algn="l" eaLnBrk="1" hangingPunct="1">
              <a:lnSpc>
                <a:spcPct val="80000"/>
              </a:lnSpc>
              <a:buFontTx/>
              <a:buChar char="•"/>
            </a:pPr>
            <a:r>
              <a:rPr lang="en-US" sz="2400" smtClean="0">
                <a:solidFill>
                  <a:schemeClr val="tx1"/>
                </a:solidFill>
              </a:rPr>
              <a:t>“Each household usually consists of an open court with the family’s quarters, animal stables, and storerooms opening off it.”  34</a:t>
            </a:r>
          </a:p>
          <a:p>
            <a:pPr algn="l" eaLnBrk="1" hangingPunct="1">
              <a:lnSpc>
                <a:spcPct val="80000"/>
              </a:lnSpc>
              <a:buFontTx/>
              <a:buChar char="•"/>
            </a:pPr>
            <a:r>
              <a:rPr lang="en-US" sz="2400" smtClean="0">
                <a:solidFill>
                  <a:schemeClr val="tx1"/>
                </a:solidFill>
              </a:rPr>
              <a:t>An irrigation canal </a:t>
            </a:r>
            <a:r>
              <a:rPr lang="en-US" sz="2400" i="1" smtClean="0">
                <a:solidFill>
                  <a:schemeClr val="tx1"/>
                </a:solidFill>
              </a:rPr>
              <a:t>jub</a:t>
            </a:r>
            <a:r>
              <a:rPr lang="en-US" sz="2400" smtClean="0">
                <a:solidFill>
                  <a:schemeClr val="tx1"/>
                </a:solidFill>
              </a:rPr>
              <a:t> crosses north end and irrigates fruit trees – apply, plum, mulberry, apricot and almond</a:t>
            </a:r>
          </a:p>
          <a:p>
            <a:pPr algn="l" eaLnBrk="1" hangingPunct="1">
              <a:lnSpc>
                <a:spcPct val="80000"/>
              </a:lnSpc>
              <a:buFontTx/>
              <a:buChar char="•"/>
            </a:pPr>
            <a:r>
              <a:rPr lang="en-US" sz="2400" smtClean="0">
                <a:solidFill>
                  <a:schemeClr val="tx1"/>
                </a:solidFill>
              </a:rPr>
              <a:t>Formerly several </a:t>
            </a:r>
            <a:r>
              <a:rPr lang="en-US" sz="2400" i="1" smtClean="0">
                <a:solidFill>
                  <a:schemeClr val="tx1"/>
                </a:solidFill>
              </a:rPr>
              <a:t>qanats</a:t>
            </a:r>
            <a:r>
              <a:rPr lang="en-US" sz="2400" smtClean="0">
                <a:solidFill>
                  <a:schemeClr val="tx1"/>
                </a:solidFill>
              </a:rPr>
              <a:t>, but only one not dried up.</a:t>
            </a:r>
          </a:p>
          <a:p>
            <a:pPr algn="l" eaLnBrk="1" hangingPunct="1">
              <a:lnSpc>
                <a:spcPct val="80000"/>
              </a:lnSpc>
              <a:buFontTx/>
              <a:buChar char="•"/>
            </a:pPr>
            <a:r>
              <a:rPr lang="en-US" sz="2400" smtClean="0">
                <a:solidFill>
                  <a:schemeClr val="tx1"/>
                </a:solidFill>
              </a:rPr>
              <a:t>Houses built of </a:t>
            </a:r>
            <a:r>
              <a:rPr lang="en-US" sz="2400" i="1" smtClean="0">
                <a:solidFill>
                  <a:schemeClr val="tx1"/>
                </a:solidFill>
              </a:rPr>
              <a:t>chineh, tauf </a:t>
            </a:r>
            <a:r>
              <a:rPr lang="en-US" sz="2400" smtClean="0">
                <a:solidFill>
                  <a:schemeClr val="tx1"/>
                </a:solidFill>
              </a:rPr>
              <a:t>in Arabic.  These are layers of mud dug from borrow pits</a:t>
            </a:r>
          </a:p>
          <a:p>
            <a:pPr algn="l" eaLnBrk="1" hangingPunct="1">
              <a:lnSpc>
                <a:spcPct val="80000"/>
              </a:lnSpc>
              <a:buFontTx/>
              <a:buChar char="•"/>
            </a:pPr>
            <a:r>
              <a:rPr lang="en-US" sz="2400" smtClean="0">
                <a:solidFill>
                  <a:schemeClr val="tx1"/>
                </a:solidFill>
              </a:rPr>
              <a:t>Hearths cleaned out every day and the ash dumped in middens, which hold all sorts of stuff from bones to pottery, cloth and old shoes</a:t>
            </a:r>
          </a:p>
          <a:p>
            <a:pPr algn="l" eaLnBrk="1" hangingPunct="1">
              <a:lnSpc>
                <a:spcPct val="80000"/>
              </a:lnSpc>
              <a:buFontTx/>
              <a:buChar char="•"/>
            </a:pPr>
            <a:r>
              <a:rPr lang="en-US" sz="2400" smtClean="0">
                <a:solidFill>
                  <a:schemeClr val="tx1"/>
                </a:solidFill>
              </a:rPr>
              <a:t>Dung is kept for making dung cakes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4" descr="Village plan-1"/>
          <p:cNvPicPr>
            <a:picLocks noChangeAspect="1" noChangeArrowheads="1"/>
          </p:cNvPicPr>
          <p:nvPr/>
        </p:nvPicPr>
        <p:blipFill>
          <a:blip r:embed="rId2"/>
          <a:srcRect/>
          <a:stretch>
            <a:fillRect/>
          </a:stretch>
        </p:blipFill>
        <p:spPr bwMode="auto">
          <a:xfrm>
            <a:off x="1581150" y="0"/>
            <a:ext cx="598328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p:cNvSpPr>
          <p:nvPr>
            <p:ph type="title"/>
          </p:nvPr>
        </p:nvSpPr>
        <p:spPr/>
        <p:txBody>
          <a:bodyPr/>
          <a:lstStyle/>
          <a:p>
            <a:pPr eaLnBrk="1" hangingPunct="1"/>
            <a:r>
              <a:rPr lang="en-US" smtClean="0"/>
              <a:t>Activity Areas</a:t>
            </a:r>
          </a:p>
        </p:txBody>
      </p:sp>
      <p:sp>
        <p:nvSpPr>
          <p:cNvPr id="24578" name="Rectangle 3"/>
          <p:cNvSpPr>
            <a:spLocks noGrp="1"/>
          </p:cNvSpPr>
          <p:nvPr>
            <p:ph type="body" idx="1"/>
          </p:nvPr>
        </p:nvSpPr>
        <p:spPr/>
        <p:txBody>
          <a:bodyPr/>
          <a:lstStyle/>
          <a:p>
            <a:pPr eaLnBrk="1" hangingPunct="1">
              <a:lnSpc>
                <a:spcPct val="90000"/>
              </a:lnSpc>
            </a:pPr>
            <a:r>
              <a:rPr lang="en-US" smtClean="0"/>
              <a:t>1.  middens</a:t>
            </a:r>
          </a:p>
          <a:p>
            <a:pPr eaLnBrk="1" hangingPunct="1">
              <a:lnSpc>
                <a:spcPct val="90000"/>
              </a:lnSpc>
            </a:pPr>
            <a:r>
              <a:rPr lang="en-US" smtClean="0"/>
              <a:t>2. Borrow pits</a:t>
            </a:r>
          </a:p>
          <a:p>
            <a:pPr eaLnBrk="1" hangingPunct="1">
              <a:lnSpc>
                <a:spcPct val="90000"/>
              </a:lnSpc>
            </a:pPr>
            <a:r>
              <a:rPr lang="en-US" smtClean="0"/>
              <a:t>3. Streets/lanes/latrines</a:t>
            </a:r>
          </a:p>
          <a:p>
            <a:pPr eaLnBrk="1" hangingPunct="1">
              <a:lnSpc>
                <a:spcPct val="90000"/>
              </a:lnSpc>
            </a:pPr>
            <a:r>
              <a:rPr lang="en-US" smtClean="0"/>
              <a:t>4. Common open area</a:t>
            </a:r>
          </a:p>
          <a:p>
            <a:pPr eaLnBrk="1" hangingPunct="1">
              <a:lnSpc>
                <a:spcPct val="90000"/>
              </a:lnSpc>
            </a:pPr>
            <a:r>
              <a:rPr lang="en-US" smtClean="0"/>
              <a:t>5. Courtyards for daily tasks, weaving, etc</a:t>
            </a:r>
          </a:p>
          <a:p>
            <a:pPr eaLnBrk="1" hangingPunct="1">
              <a:lnSpc>
                <a:spcPct val="90000"/>
              </a:lnSpc>
            </a:pPr>
            <a:r>
              <a:rPr lang="en-US" smtClean="0"/>
              <a:t>6. Threshing floors</a:t>
            </a:r>
          </a:p>
          <a:p>
            <a:pPr eaLnBrk="1" hangingPunct="1">
              <a:lnSpc>
                <a:spcPct val="90000"/>
              </a:lnSpc>
            </a:pPr>
            <a:r>
              <a:rPr lang="en-US" smtClean="0"/>
              <a:t>7. Springs to gather water, wash things</a:t>
            </a:r>
          </a:p>
          <a:p>
            <a:pPr eaLnBrk="1" hangingPunct="1">
              <a:lnSpc>
                <a:spcPct val="90000"/>
              </a:lnSpc>
            </a:pPr>
            <a:r>
              <a:rPr lang="en-US" smtClean="0"/>
              <a:t>8. Cemetery, apart from village.</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descr="Qala Poin"/>
          <p:cNvPicPr>
            <a:picLocks noGrp="1" noChangeAspect="1"/>
          </p:cNvPicPr>
          <p:nvPr isPhoto="1"/>
        </p:nvPicPr>
        <p:blipFill>
          <a:blip r:embed="rId2"/>
          <a:srcRect/>
          <a:stretch>
            <a:fillRect/>
          </a:stretch>
        </p:blipFill>
        <p:spPr bwMode="auto">
          <a:xfrm>
            <a:off x="0" y="347663"/>
            <a:ext cx="9144000" cy="6162675"/>
          </a:xfrm>
          <a:prstGeom prst="rect">
            <a:avLst/>
          </a:prstGeom>
          <a:noFill/>
          <a:ln w="9525">
            <a:noFill/>
            <a:miter lim="800000"/>
            <a:headEnd/>
            <a:tailEnd/>
          </a:ln>
        </p:spPr>
      </p:pic>
      <p:sp>
        <p:nvSpPr>
          <p:cNvPr id="25602" name="Text Box 3"/>
          <p:cNvSpPr txBox="1">
            <a:spLocks noChangeArrowheads="1"/>
          </p:cNvSpPr>
          <p:nvPr/>
        </p:nvSpPr>
        <p:spPr bwMode="auto">
          <a:xfrm>
            <a:off x="3276600" y="5249863"/>
            <a:ext cx="6096000" cy="457200"/>
          </a:xfrm>
          <a:prstGeom prst="rect">
            <a:avLst/>
          </a:prstGeom>
          <a:noFill/>
          <a:ln w="9525">
            <a:noFill/>
            <a:miter lim="800000"/>
            <a:headEnd/>
            <a:tailEnd/>
          </a:ln>
        </p:spPr>
        <p:txBody>
          <a:bodyPr>
            <a:spAutoFit/>
          </a:bodyPr>
          <a:lstStyle/>
          <a:p>
            <a:pPr>
              <a:spcBef>
                <a:spcPct val="50000"/>
              </a:spcBef>
            </a:pPr>
            <a:r>
              <a:rPr lang="en-US" sz="2400">
                <a:solidFill>
                  <a:schemeClr val="bg1"/>
                </a:solidFill>
              </a:rPr>
              <a:t>The Qala – old fort and headman’s house</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descr="Qala plan"/>
          <p:cNvPicPr>
            <a:picLocks noChangeAspect="1" noChangeArrowheads="1"/>
          </p:cNvPicPr>
          <p:nvPr/>
        </p:nvPicPr>
        <p:blipFill>
          <a:blip r:embed="rId2"/>
          <a:srcRect/>
          <a:stretch>
            <a:fillRect/>
          </a:stretch>
        </p:blipFill>
        <p:spPr bwMode="auto">
          <a:xfrm>
            <a:off x="228600" y="609600"/>
            <a:ext cx="8778875" cy="6010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descr="Qala near Borujerd"/>
          <p:cNvPicPr>
            <a:picLocks noGrp="1" noChangeAspect="1"/>
          </p:cNvPicPr>
          <p:nvPr isPhoto="1"/>
        </p:nvPicPr>
        <p:blipFill>
          <a:blip r:embed="rId2"/>
          <a:srcRect/>
          <a:stretch>
            <a:fillRect/>
          </a:stretch>
        </p:blipFill>
        <p:spPr bwMode="auto">
          <a:xfrm>
            <a:off x="0" y="312738"/>
            <a:ext cx="9144000" cy="6232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descr="Faraman midden area"/>
          <p:cNvPicPr>
            <a:picLocks noGrp="1" noChangeAspect="1"/>
          </p:cNvPicPr>
          <p:nvPr isPhoto="1"/>
        </p:nvPicPr>
        <p:blipFill>
          <a:blip r:embed="rId2"/>
          <a:srcRect/>
          <a:stretch>
            <a:fillRect/>
          </a:stretch>
        </p:blipFill>
        <p:spPr bwMode="auto">
          <a:xfrm>
            <a:off x="0" y="334963"/>
            <a:ext cx="9144000" cy="6188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descr="Faraman plowed field"/>
          <p:cNvPicPr>
            <a:picLocks noGrp="1" noChangeAspect="1"/>
          </p:cNvPicPr>
          <p:nvPr isPhoto="1"/>
        </p:nvPicPr>
        <p:blipFill>
          <a:blip r:embed="rId2"/>
          <a:srcRect/>
          <a:stretch>
            <a:fillRect/>
          </a:stretch>
        </p:blipFill>
        <p:spPr bwMode="auto">
          <a:xfrm>
            <a:off x="0" y="309563"/>
            <a:ext cx="9144000" cy="6238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4"/>
          <p:cNvSpPr>
            <a:spLocks noGrp="1"/>
          </p:cNvSpPr>
          <p:nvPr>
            <p:ph type="ctrTitle"/>
          </p:nvPr>
        </p:nvSpPr>
        <p:spPr>
          <a:xfrm>
            <a:off x="685800" y="762000"/>
            <a:ext cx="7772400" cy="1524000"/>
          </a:xfrm>
        </p:spPr>
        <p:txBody>
          <a:bodyPr/>
          <a:lstStyle/>
          <a:p>
            <a:pPr eaLnBrk="1" hangingPunct="1"/>
            <a:r>
              <a:rPr lang="en-US" smtClean="0"/>
              <a:t>House Construction</a:t>
            </a:r>
          </a:p>
        </p:txBody>
      </p:sp>
      <p:sp>
        <p:nvSpPr>
          <p:cNvPr id="30722" name="Rectangle 5"/>
          <p:cNvSpPr>
            <a:spLocks noGrp="1"/>
          </p:cNvSpPr>
          <p:nvPr>
            <p:ph type="subTitle" idx="1"/>
          </p:nvPr>
        </p:nvSpPr>
        <p:spPr>
          <a:xfrm>
            <a:off x="1371600" y="2362200"/>
            <a:ext cx="6400800" cy="3276600"/>
          </a:xfrm>
        </p:spPr>
        <p:txBody>
          <a:bodyPr/>
          <a:lstStyle/>
          <a:p>
            <a:pPr algn="l" eaLnBrk="1" hangingPunct="1">
              <a:lnSpc>
                <a:spcPct val="80000"/>
              </a:lnSpc>
              <a:buFontTx/>
              <a:buChar char="•"/>
            </a:pPr>
            <a:r>
              <a:rPr lang="en-US" sz="2800" smtClean="0">
                <a:solidFill>
                  <a:schemeClr val="tx1"/>
                </a:solidFill>
              </a:rPr>
              <a:t>Wall trench 90 cm x 60 cm deep.  Bottom course has rocks. </a:t>
            </a:r>
          </a:p>
          <a:p>
            <a:pPr algn="l" eaLnBrk="1" hangingPunct="1">
              <a:lnSpc>
                <a:spcPct val="80000"/>
              </a:lnSpc>
              <a:buFontTx/>
              <a:buChar char="•"/>
            </a:pPr>
            <a:r>
              <a:rPr lang="en-US" sz="2800" smtClean="0">
                <a:solidFill>
                  <a:schemeClr val="tx1"/>
                </a:solidFill>
              </a:rPr>
              <a:t> Each course of chineh is about 50cm thick.  </a:t>
            </a:r>
          </a:p>
          <a:p>
            <a:pPr algn="l" eaLnBrk="1" hangingPunct="1">
              <a:lnSpc>
                <a:spcPct val="80000"/>
              </a:lnSpc>
              <a:buFontTx/>
              <a:buChar char="•"/>
            </a:pPr>
            <a:r>
              <a:rPr lang="en-US" sz="2800" smtClean="0">
                <a:solidFill>
                  <a:schemeClr val="tx1"/>
                </a:solidFill>
              </a:rPr>
              <a:t>As wall gets higher it gets narrower .  Walls are about 2-2.5m high and .75-.50 wide at top. </a:t>
            </a:r>
          </a:p>
          <a:p>
            <a:pPr algn="l" eaLnBrk="1" hangingPunct="1">
              <a:lnSpc>
                <a:spcPct val="80000"/>
              </a:lnSpc>
              <a:buFontTx/>
              <a:buChar char="•"/>
            </a:pPr>
            <a:r>
              <a:rPr lang="en-US" sz="2800" smtClean="0">
                <a:solidFill>
                  <a:schemeClr val="tx1"/>
                </a:solidFill>
              </a:rPr>
              <a:t>Borrow pits everywhere and trash is often incorporated into mud.</a:t>
            </a:r>
          </a:p>
          <a:p>
            <a:pPr algn="l" eaLnBrk="1" hangingPunct="1">
              <a:lnSpc>
                <a:spcPct val="80000"/>
              </a:lnSpc>
              <a:buFontTx/>
              <a:buChar char="•"/>
            </a:pPr>
            <a:r>
              <a:rPr lang="en-US" sz="2800" smtClean="0">
                <a:solidFill>
                  <a:schemeClr val="tx1"/>
                </a:solidFill>
              </a:rPr>
              <a:t>Walls plastered inside and out with mud.</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descr="Faraman remodeling house"/>
          <p:cNvPicPr>
            <a:picLocks noGrp="1" noChangeAspect="1"/>
          </p:cNvPicPr>
          <p:nvPr isPhoto="1"/>
        </p:nvPicPr>
        <p:blipFill>
          <a:blip r:embed="rId2"/>
          <a:srcRect/>
          <a:stretch>
            <a:fillRect/>
          </a:stretch>
        </p:blipFill>
        <p:spPr bwMode="auto">
          <a:xfrm>
            <a:off x="0" y="322263"/>
            <a:ext cx="9144000" cy="62118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ctrTitle"/>
          </p:nvPr>
        </p:nvSpPr>
        <p:spPr>
          <a:xfrm>
            <a:off x="685800" y="152400"/>
            <a:ext cx="7772400" cy="1981200"/>
          </a:xfrm>
        </p:spPr>
        <p:txBody>
          <a:bodyPr/>
          <a:lstStyle/>
          <a:p>
            <a:pPr eaLnBrk="1" hangingPunct="1"/>
            <a:r>
              <a:rPr lang="en-US" smtClean="0"/>
              <a:t>CASE STUDY – Hasanabad (Faraman), Iran</a:t>
            </a:r>
          </a:p>
        </p:txBody>
      </p:sp>
      <p:sp>
        <p:nvSpPr>
          <p:cNvPr id="14338" name="Text Box 5"/>
          <p:cNvSpPr txBox="1">
            <a:spLocks noChangeArrowheads="1"/>
          </p:cNvSpPr>
          <p:nvPr/>
        </p:nvSpPr>
        <p:spPr bwMode="auto">
          <a:xfrm>
            <a:off x="1143000" y="2133600"/>
            <a:ext cx="7315200" cy="4362450"/>
          </a:xfrm>
          <a:prstGeom prst="rect">
            <a:avLst/>
          </a:prstGeom>
          <a:noFill/>
          <a:ln w="9525">
            <a:noFill/>
            <a:miter lim="800000"/>
            <a:headEnd/>
            <a:tailEnd/>
          </a:ln>
        </p:spPr>
        <p:txBody>
          <a:bodyPr>
            <a:spAutoFit/>
          </a:bodyPr>
          <a:lstStyle/>
          <a:p>
            <a:pPr>
              <a:buFontTx/>
              <a:buChar char="•"/>
            </a:pPr>
            <a:r>
              <a:rPr lang="en-US" sz="2800"/>
              <a:t>From September 1959-June 1960  (53 years ago)</a:t>
            </a:r>
          </a:p>
          <a:p>
            <a:pPr>
              <a:buFontTx/>
              <a:buChar char="•"/>
            </a:pPr>
            <a:r>
              <a:rPr lang="en-US" sz="2800"/>
              <a:t>Carried out by  Patty Jo Watson as PhD dissertation fieldwork, published as book in 1979</a:t>
            </a:r>
          </a:p>
          <a:p>
            <a:pPr>
              <a:buFontTx/>
              <a:buChar char="•"/>
            </a:pPr>
            <a:r>
              <a:rPr lang="en-US" sz="2800"/>
              <a:t>Part of Braidwood’s Iranian Prehistoric Project, which involved survey and excavation of Paleolithic and Neolithic sites.</a:t>
            </a:r>
          </a:p>
          <a:p>
            <a:pPr>
              <a:buFontTx/>
              <a:buChar char="•"/>
            </a:pPr>
            <a:r>
              <a:rPr lang="en-US" sz="2800"/>
              <a:t>One of the first explicitly ethnoarchaeological studies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5"/>
          <p:cNvSpPr>
            <a:spLocks noGrp="1"/>
          </p:cNvSpPr>
          <p:nvPr>
            <p:ph type="title"/>
          </p:nvPr>
        </p:nvSpPr>
        <p:spPr/>
        <p:txBody>
          <a:bodyPr/>
          <a:lstStyle/>
          <a:p>
            <a:pPr eaLnBrk="1" hangingPunct="1"/>
            <a:r>
              <a:rPr lang="en-US" smtClean="0"/>
              <a:t>Construction</a:t>
            </a:r>
          </a:p>
        </p:txBody>
      </p:sp>
      <p:sp>
        <p:nvSpPr>
          <p:cNvPr id="32770" name="Text Box 6"/>
          <p:cNvSpPr txBox="1">
            <a:spLocks noChangeArrowheads="1"/>
          </p:cNvSpPr>
          <p:nvPr/>
        </p:nvSpPr>
        <p:spPr bwMode="auto">
          <a:xfrm>
            <a:off x="1676400" y="1219200"/>
            <a:ext cx="6553200" cy="5203825"/>
          </a:xfrm>
          <a:prstGeom prst="rect">
            <a:avLst/>
          </a:prstGeom>
          <a:noFill/>
          <a:ln w="9525">
            <a:noFill/>
            <a:miter lim="800000"/>
            <a:headEnd/>
            <a:tailEnd/>
          </a:ln>
        </p:spPr>
        <p:txBody>
          <a:bodyPr>
            <a:spAutoFit/>
          </a:bodyPr>
          <a:lstStyle/>
          <a:p>
            <a:pPr>
              <a:buFontTx/>
              <a:buChar char="•"/>
            </a:pPr>
            <a:r>
              <a:rPr lang="en-US" sz="2400"/>
              <a:t>Roofs are wooden poles, usually poplar embed into upper course of chineh.</a:t>
            </a:r>
          </a:p>
          <a:p>
            <a:pPr>
              <a:buFontTx/>
              <a:buChar char="•"/>
            </a:pPr>
            <a:r>
              <a:rPr lang="en-US" sz="2400"/>
              <a:t>Smaller cross branches laid on the beams, then twigs, reeds, mud, dirt and then a layer of mud and chaff plaster on top.</a:t>
            </a:r>
          </a:p>
          <a:p>
            <a:pPr>
              <a:buFontTx/>
              <a:buChar char="•"/>
            </a:pPr>
            <a:r>
              <a:rPr lang="en-US" sz="2400"/>
              <a:t>Interior walls plastered to 3-4cm thick; sometimes with white topping – a natural source near the village.  Mixed with cattail fuzz and smeared on with a cloth by women and children.</a:t>
            </a:r>
          </a:p>
          <a:p>
            <a:pPr>
              <a:buFontTx/>
              <a:buChar char="•"/>
            </a:pPr>
            <a:r>
              <a:rPr lang="en-US" sz="2400"/>
              <a:t>Most houses have an entrance chamber, </a:t>
            </a:r>
            <a:r>
              <a:rPr lang="en-US" sz="2400" i="1"/>
              <a:t>avian</a:t>
            </a:r>
            <a:r>
              <a:rPr lang="en-US" sz="2400"/>
              <a:t> </a:t>
            </a:r>
          </a:p>
          <a:p>
            <a:pPr>
              <a:buFontTx/>
              <a:buChar char="•"/>
            </a:pPr>
            <a:r>
              <a:rPr lang="en-US" sz="2400"/>
              <a:t>Some wattle and daub used on doors; sometimes wattle and dung.</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descr="Faraman roof beams"/>
          <p:cNvPicPr>
            <a:picLocks noGrp="1" noChangeAspect="1"/>
          </p:cNvPicPr>
          <p:nvPr isPhoto="1"/>
        </p:nvPicPr>
        <p:blipFill>
          <a:blip r:embed="rId2"/>
          <a:srcRect/>
          <a:stretch>
            <a:fillRect/>
          </a:stretch>
        </p:blipFill>
        <p:spPr bwMode="auto">
          <a:xfrm>
            <a:off x="0" y="346075"/>
            <a:ext cx="9144000" cy="6165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4" descr="Chineh walls"/>
          <p:cNvPicPr>
            <a:picLocks noChangeAspect="1" noChangeArrowheads="1"/>
          </p:cNvPicPr>
          <p:nvPr/>
        </p:nvPicPr>
        <p:blipFill>
          <a:blip r:embed="rId2"/>
          <a:srcRect/>
          <a:stretch>
            <a:fillRect/>
          </a:stretch>
        </p:blipFill>
        <p:spPr bwMode="auto">
          <a:xfrm>
            <a:off x="228600" y="914400"/>
            <a:ext cx="6248400" cy="4327525"/>
          </a:xfrm>
          <a:prstGeom prst="rect">
            <a:avLst/>
          </a:prstGeom>
          <a:noFill/>
          <a:ln w="9525">
            <a:noFill/>
            <a:miter lim="800000"/>
            <a:headEnd/>
            <a:tailEnd/>
          </a:ln>
        </p:spPr>
      </p:pic>
      <p:pic>
        <p:nvPicPr>
          <p:cNvPr id="34818" name="Picture 6" descr="Wall trench"/>
          <p:cNvPicPr>
            <a:picLocks noChangeAspect="1" noChangeArrowheads="1"/>
          </p:cNvPicPr>
          <p:nvPr/>
        </p:nvPicPr>
        <p:blipFill>
          <a:blip r:embed="rId3"/>
          <a:srcRect/>
          <a:stretch>
            <a:fillRect/>
          </a:stretch>
        </p:blipFill>
        <p:spPr bwMode="auto">
          <a:xfrm>
            <a:off x="4800600" y="304800"/>
            <a:ext cx="4254500" cy="5940425"/>
          </a:xfrm>
          <a:prstGeom prst="rect">
            <a:avLst/>
          </a:prstGeom>
          <a:noFill/>
          <a:ln w="9525">
            <a:noFill/>
            <a:miter lim="800000"/>
            <a:headEnd/>
            <a:tailEnd/>
          </a:ln>
        </p:spPr>
      </p:pic>
      <p:sp>
        <p:nvSpPr>
          <p:cNvPr id="34819" name="Text Box 7"/>
          <p:cNvSpPr txBox="1">
            <a:spLocks noChangeArrowheads="1"/>
          </p:cNvSpPr>
          <p:nvPr/>
        </p:nvSpPr>
        <p:spPr bwMode="auto">
          <a:xfrm>
            <a:off x="990600" y="5334000"/>
            <a:ext cx="2895600" cy="457200"/>
          </a:xfrm>
          <a:prstGeom prst="rect">
            <a:avLst/>
          </a:prstGeom>
          <a:noFill/>
          <a:ln w="9525">
            <a:noFill/>
            <a:miter lim="800000"/>
            <a:headEnd/>
            <a:tailEnd/>
          </a:ln>
        </p:spPr>
        <p:txBody>
          <a:bodyPr>
            <a:spAutoFit/>
          </a:bodyPr>
          <a:lstStyle/>
          <a:p>
            <a:pPr>
              <a:spcBef>
                <a:spcPct val="50000"/>
              </a:spcBef>
            </a:pPr>
            <a:r>
              <a:rPr lang="en-US" sz="2400"/>
              <a:t>Chineh house walls</a:t>
            </a:r>
          </a:p>
        </p:txBody>
      </p:sp>
      <p:sp>
        <p:nvSpPr>
          <p:cNvPr id="34820" name="Text Box 8"/>
          <p:cNvSpPr txBox="1">
            <a:spLocks noChangeArrowheads="1"/>
          </p:cNvSpPr>
          <p:nvPr/>
        </p:nvSpPr>
        <p:spPr bwMode="auto">
          <a:xfrm>
            <a:off x="5638800" y="6324600"/>
            <a:ext cx="2895600" cy="457200"/>
          </a:xfrm>
          <a:prstGeom prst="rect">
            <a:avLst/>
          </a:prstGeom>
          <a:noFill/>
          <a:ln w="9525">
            <a:noFill/>
            <a:miter lim="800000"/>
            <a:headEnd/>
            <a:tailEnd/>
          </a:ln>
        </p:spPr>
        <p:txBody>
          <a:bodyPr>
            <a:spAutoFit/>
          </a:bodyPr>
          <a:lstStyle/>
          <a:p>
            <a:pPr>
              <a:spcBef>
                <a:spcPct val="50000"/>
              </a:spcBef>
            </a:pPr>
            <a:r>
              <a:rPr lang="en-US" sz="2400"/>
              <a:t>Footing trench</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p:cNvSpPr>
          <p:nvPr>
            <p:ph type="title"/>
          </p:nvPr>
        </p:nvSpPr>
        <p:spPr/>
        <p:txBody>
          <a:bodyPr/>
          <a:lstStyle/>
          <a:p>
            <a:pPr eaLnBrk="1" hangingPunct="1"/>
            <a:r>
              <a:rPr lang="en-US" smtClean="0"/>
              <a:t>Typical House</a:t>
            </a:r>
          </a:p>
        </p:txBody>
      </p:sp>
      <p:sp>
        <p:nvSpPr>
          <p:cNvPr id="35842" name="Rectangle 3"/>
          <p:cNvSpPr>
            <a:spLocks noGrp="1"/>
          </p:cNvSpPr>
          <p:nvPr>
            <p:ph type="body" idx="1"/>
          </p:nvPr>
        </p:nvSpPr>
        <p:spPr/>
        <p:txBody>
          <a:bodyPr/>
          <a:lstStyle/>
          <a:p>
            <a:pPr eaLnBrk="1" hangingPunct="1">
              <a:lnSpc>
                <a:spcPct val="90000"/>
              </a:lnSpc>
            </a:pPr>
            <a:r>
              <a:rPr lang="en-US" smtClean="0"/>
              <a:t>Walled courtyard in front.  </a:t>
            </a:r>
            <a:r>
              <a:rPr lang="en-US" i="1" smtClean="0"/>
              <a:t>Aivan</a:t>
            </a:r>
            <a:r>
              <a:rPr lang="en-US" smtClean="0"/>
              <a:t> opens into court.  Door from </a:t>
            </a:r>
            <a:r>
              <a:rPr lang="en-US" i="1" smtClean="0"/>
              <a:t>aivan</a:t>
            </a:r>
            <a:r>
              <a:rPr lang="en-US" smtClean="0"/>
              <a:t> leads to living room, the stables, storage rooms for straw and dung, and stables (both above and under ground).</a:t>
            </a:r>
          </a:p>
          <a:p>
            <a:pPr eaLnBrk="1" hangingPunct="1">
              <a:lnSpc>
                <a:spcPct val="90000"/>
              </a:lnSpc>
            </a:pPr>
            <a:r>
              <a:rPr lang="en-US" smtClean="0"/>
              <a:t>Courtyard walls typically 2-2.75m high.  A gateway leads to the street.  Most have pole bars to close at night.</a:t>
            </a:r>
          </a:p>
          <a:p>
            <a:pPr eaLnBrk="1" hangingPunct="1">
              <a:lnSpc>
                <a:spcPct val="90000"/>
              </a:lnSpc>
            </a:pPr>
            <a:r>
              <a:rPr lang="en-US" smtClean="0"/>
              <a:t>Houses can last 50+ years with maintenance.</a:t>
            </a:r>
          </a:p>
          <a:p>
            <a:pPr eaLnBrk="1" hangingPunct="1">
              <a:lnSpc>
                <a:spcPct val="90000"/>
              </a:lnSpc>
            </a:pPr>
            <a:endParaRPr lang="en-US"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4" descr="Kuli Sultan's plan"/>
          <p:cNvPicPr>
            <a:picLocks noChangeAspect="1" noChangeArrowheads="1"/>
          </p:cNvPicPr>
          <p:nvPr/>
        </p:nvPicPr>
        <p:blipFill>
          <a:blip r:embed="rId2"/>
          <a:srcRect/>
          <a:stretch>
            <a:fillRect/>
          </a:stretch>
        </p:blipFill>
        <p:spPr bwMode="auto">
          <a:xfrm>
            <a:off x="609600" y="304800"/>
            <a:ext cx="7924800" cy="65770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4" descr="Husein Reza's plan"/>
          <p:cNvPicPr>
            <a:picLocks noChangeAspect="1" noChangeArrowheads="1"/>
          </p:cNvPicPr>
          <p:nvPr/>
        </p:nvPicPr>
        <p:blipFill>
          <a:blip r:embed="rId2"/>
          <a:srcRect/>
          <a:stretch>
            <a:fillRect/>
          </a:stretch>
        </p:blipFill>
        <p:spPr bwMode="auto">
          <a:xfrm>
            <a:off x="304800" y="68263"/>
            <a:ext cx="8229600" cy="5499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4" descr="Hasan's plan"/>
          <p:cNvPicPr>
            <a:picLocks noChangeAspect="1" noChangeArrowheads="1"/>
          </p:cNvPicPr>
          <p:nvPr/>
        </p:nvPicPr>
        <p:blipFill>
          <a:blip r:embed="rId2"/>
          <a:srcRect/>
          <a:stretch>
            <a:fillRect/>
          </a:stretch>
        </p:blipFill>
        <p:spPr bwMode="auto">
          <a:xfrm>
            <a:off x="228600" y="560388"/>
            <a:ext cx="8763000" cy="5788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descr="Faraman Sharif Reza in courtyard"/>
          <p:cNvPicPr>
            <a:picLocks noGrp="1" noChangeAspect="1"/>
          </p:cNvPicPr>
          <p:nvPr isPhoto="1"/>
        </p:nvPicPr>
        <p:blipFill>
          <a:blip r:embed="rId2"/>
          <a:srcRect/>
          <a:stretch>
            <a:fillRect/>
          </a:stretch>
        </p:blipFill>
        <p:spPr bwMode="auto">
          <a:xfrm>
            <a:off x="0" y="334963"/>
            <a:ext cx="9144000" cy="6188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descr="Faraman fireplace with chimney"/>
          <p:cNvPicPr>
            <a:picLocks noGrp="1" noChangeAspect="1"/>
          </p:cNvPicPr>
          <p:nvPr isPhoto="1"/>
        </p:nvPicPr>
        <p:blipFill>
          <a:blip r:embed="rId2"/>
          <a:srcRect/>
          <a:stretch>
            <a:fillRect/>
          </a:stretch>
        </p:blipFill>
        <p:spPr bwMode="auto">
          <a:xfrm>
            <a:off x="2265363" y="0"/>
            <a:ext cx="46132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descr="Faraman Sharif Reza's door"/>
          <p:cNvPicPr>
            <a:picLocks noGrp="1" noChangeAspect="1"/>
          </p:cNvPicPr>
          <p:nvPr isPhoto="1"/>
        </p:nvPicPr>
        <p:blipFill>
          <a:blip r:embed="rId2"/>
          <a:srcRect/>
          <a:stretch>
            <a:fillRect/>
          </a:stretch>
        </p:blipFill>
        <p:spPr bwMode="auto">
          <a:xfrm>
            <a:off x="0" y="0"/>
            <a:ext cx="4613275" cy="6858000"/>
          </a:xfrm>
          <a:prstGeom prst="rect">
            <a:avLst/>
          </a:prstGeom>
          <a:noFill/>
          <a:ln w="9525">
            <a:noFill/>
            <a:miter lim="800000"/>
            <a:headEnd/>
            <a:tailEnd/>
          </a:ln>
        </p:spPr>
      </p:pic>
      <p:pic>
        <p:nvPicPr>
          <p:cNvPr id="41986" name="Picture 3" descr="Hasanabad doors"/>
          <p:cNvPicPr>
            <a:picLocks noChangeAspect="1" noChangeArrowheads="1"/>
          </p:cNvPicPr>
          <p:nvPr/>
        </p:nvPicPr>
        <p:blipFill>
          <a:blip r:embed="rId3"/>
          <a:srcRect/>
          <a:stretch>
            <a:fillRect/>
          </a:stretch>
        </p:blipFill>
        <p:spPr bwMode="auto">
          <a:xfrm>
            <a:off x="4760913" y="0"/>
            <a:ext cx="4383087" cy="6781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4" descr="PJW in garb"/>
          <p:cNvPicPr>
            <a:picLocks noChangeAspect="1" noChangeArrowheads="1"/>
          </p:cNvPicPr>
          <p:nvPr/>
        </p:nvPicPr>
        <p:blipFill>
          <a:blip r:embed="rId2"/>
          <a:srcRect/>
          <a:stretch>
            <a:fillRect/>
          </a:stretch>
        </p:blipFill>
        <p:spPr bwMode="auto">
          <a:xfrm>
            <a:off x="0" y="0"/>
            <a:ext cx="4740275" cy="6858000"/>
          </a:xfrm>
          <a:prstGeom prst="rect">
            <a:avLst/>
          </a:prstGeom>
          <a:noFill/>
          <a:ln w="9525">
            <a:noFill/>
            <a:miter lim="800000"/>
            <a:headEnd/>
            <a:tailEnd/>
          </a:ln>
        </p:spPr>
      </p:pic>
      <p:pic>
        <p:nvPicPr>
          <p:cNvPr id="15362" name="Picture 5" descr="PJW Kohl-1"/>
          <p:cNvPicPr>
            <a:picLocks noChangeAspect="1" noChangeArrowheads="1"/>
          </p:cNvPicPr>
          <p:nvPr/>
        </p:nvPicPr>
        <p:blipFill>
          <a:blip r:embed="rId3"/>
          <a:srcRect/>
          <a:stretch>
            <a:fillRect/>
          </a:stretch>
        </p:blipFill>
        <p:spPr bwMode="auto">
          <a:xfrm>
            <a:off x="4800600" y="457200"/>
            <a:ext cx="4075113" cy="5959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p:cNvSpPr>
          <p:nvPr>
            <p:ph type="title"/>
          </p:nvPr>
        </p:nvSpPr>
        <p:spPr/>
        <p:txBody>
          <a:bodyPr/>
          <a:lstStyle/>
          <a:p>
            <a:pPr eaLnBrk="1" hangingPunct="1"/>
            <a:r>
              <a:rPr lang="en-US" smtClean="0"/>
              <a:t>Courtyards</a:t>
            </a:r>
          </a:p>
        </p:txBody>
      </p:sp>
      <p:sp>
        <p:nvSpPr>
          <p:cNvPr id="43010" name="Rectangle 3"/>
          <p:cNvSpPr>
            <a:spLocks noGrp="1"/>
          </p:cNvSpPr>
          <p:nvPr>
            <p:ph type="body" idx="1"/>
          </p:nvPr>
        </p:nvSpPr>
        <p:spPr/>
        <p:txBody>
          <a:bodyPr/>
          <a:lstStyle/>
          <a:p>
            <a:pPr eaLnBrk="1" hangingPunct="1">
              <a:lnSpc>
                <a:spcPct val="90000"/>
              </a:lnSpc>
              <a:buFont typeface="Arial" charset="0"/>
              <a:buNone/>
            </a:pPr>
            <a:endParaRPr lang="en-US" sz="2400" smtClean="0"/>
          </a:p>
          <a:p>
            <a:pPr eaLnBrk="1" hangingPunct="1">
              <a:lnSpc>
                <a:spcPct val="90000"/>
              </a:lnSpc>
            </a:pPr>
            <a:r>
              <a:rPr lang="en-US" sz="2400" smtClean="0"/>
              <a:t>Not paved but hard from use.  May have rock “paving” but rare in Faraman.  In spring and summer is often covered with dung and urine because animals are now above ground.  Dung cleaned out daily, as it is from underground stables.  Women load it onto their skirts.</a:t>
            </a:r>
          </a:p>
          <a:p>
            <a:pPr eaLnBrk="1" hangingPunct="1">
              <a:lnSpc>
                <a:spcPct val="90000"/>
              </a:lnSpc>
            </a:pPr>
            <a:r>
              <a:rPr lang="en-US" sz="2400" smtClean="0"/>
              <a:t>Features in courtyards: grain pits, wooden troughs for dogs, limestone slabs on which salt is spread for the animals, hearths for outdoor cooking, agricultural implements, brooms, rocks platform for water bags, mangers, “trees”</a:t>
            </a:r>
          </a:p>
          <a:p>
            <a:pPr eaLnBrk="1" hangingPunct="1">
              <a:lnSpc>
                <a:spcPct val="90000"/>
              </a:lnSpc>
            </a:pPr>
            <a:r>
              <a:rPr lang="en-US" sz="2400" smtClean="0"/>
              <a:t>A few have kulas, leafy bowers over summer hearths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 descr="Faraman stringing warp for rug"/>
          <p:cNvPicPr>
            <a:picLocks noGrp="1" noChangeAspect="1"/>
          </p:cNvPicPr>
          <p:nvPr isPhoto="1"/>
        </p:nvPicPr>
        <p:blipFill>
          <a:blip r:embed="rId2"/>
          <a:srcRect/>
          <a:stretch>
            <a:fillRect/>
          </a:stretch>
        </p:blipFill>
        <p:spPr bwMode="auto">
          <a:xfrm>
            <a:off x="0" y="320675"/>
            <a:ext cx="9144000" cy="6216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4" descr="Balakhaneh"/>
          <p:cNvPicPr>
            <a:picLocks noChangeAspect="1" noChangeArrowheads="1"/>
          </p:cNvPicPr>
          <p:nvPr/>
        </p:nvPicPr>
        <p:blipFill>
          <a:blip r:embed="rId2"/>
          <a:srcRect/>
          <a:stretch>
            <a:fillRect/>
          </a:stretch>
        </p:blipFill>
        <p:spPr bwMode="auto">
          <a:xfrm>
            <a:off x="0" y="-381000"/>
            <a:ext cx="8915400" cy="69008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4" descr="Balakhaneh plan"/>
          <p:cNvPicPr>
            <a:picLocks noChangeAspect="1" noChangeArrowheads="1"/>
          </p:cNvPicPr>
          <p:nvPr/>
        </p:nvPicPr>
        <p:blipFill>
          <a:blip r:embed="rId2"/>
          <a:srcRect/>
          <a:stretch>
            <a:fillRect/>
          </a:stretch>
        </p:blipFill>
        <p:spPr bwMode="auto">
          <a:xfrm>
            <a:off x="76200" y="381000"/>
            <a:ext cx="8991600" cy="6340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1" descr="Faraman weaving goat hair tent cloth"/>
          <p:cNvPicPr>
            <a:picLocks noGrp="1" noChangeAspect="1"/>
          </p:cNvPicPr>
          <p:nvPr isPhoto="1"/>
        </p:nvPicPr>
        <p:blipFill>
          <a:blip r:embed="rId2"/>
          <a:srcRect/>
          <a:stretch>
            <a:fillRect/>
          </a:stretch>
        </p:blipFill>
        <p:spPr bwMode="auto">
          <a:xfrm>
            <a:off x="0" y="349250"/>
            <a:ext cx="9144000" cy="61579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descr="Faraman weaving goat hair tent cloth-1"/>
          <p:cNvPicPr>
            <a:picLocks noGrp="1" noChangeAspect="1"/>
          </p:cNvPicPr>
          <p:nvPr isPhoto="1"/>
        </p:nvPicPr>
        <p:blipFill>
          <a:blip r:embed="rId2"/>
          <a:srcRect/>
          <a:stretch>
            <a:fillRect/>
          </a:stretch>
        </p:blipFill>
        <p:spPr bwMode="auto">
          <a:xfrm>
            <a:off x="0" y="354013"/>
            <a:ext cx="9144000" cy="6149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4" descr="Horizontal loom"/>
          <p:cNvPicPr>
            <a:picLocks noChangeAspect="1" noChangeArrowheads="1"/>
          </p:cNvPicPr>
          <p:nvPr/>
        </p:nvPicPr>
        <p:blipFill>
          <a:blip r:embed="rId2"/>
          <a:srcRect/>
          <a:stretch>
            <a:fillRect/>
          </a:stretch>
        </p:blipFill>
        <p:spPr bwMode="auto">
          <a:xfrm>
            <a:off x="76200" y="76200"/>
            <a:ext cx="4487863" cy="6553200"/>
          </a:xfrm>
          <a:prstGeom prst="rect">
            <a:avLst/>
          </a:prstGeom>
          <a:noFill/>
          <a:ln w="9525">
            <a:noFill/>
            <a:miter lim="800000"/>
            <a:headEnd/>
            <a:tailEnd/>
          </a:ln>
        </p:spPr>
      </p:pic>
      <p:pic>
        <p:nvPicPr>
          <p:cNvPr id="49154" name="Picture 5" descr="Vertical loom"/>
          <p:cNvPicPr>
            <a:picLocks noChangeAspect="1" noChangeArrowheads="1"/>
          </p:cNvPicPr>
          <p:nvPr/>
        </p:nvPicPr>
        <p:blipFill>
          <a:blip r:embed="rId3"/>
          <a:srcRect/>
          <a:stretch>
            <a:fillRect/>
          </a:stretch>
        </p:blipFill>
        <p:spPr bwMode="auto">
          <a:xfrm>
            <a:off x="4443413" y="381000"/>
            <a:ext cx="4700587"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4"/>
          <p:cNvSpPr>
            <a:spLocks noGrp="1"/>
          </p:cNvSpPr>
          <p:nvPr>
            <p:ph type="title"/>
          </p:nvPr>
        </p:nvSpPr>
        <p:spPr/>
        <p:txBody>
          <a:bodyPr/>
          <a:lstStyle/>
          <a:p>
            <a:pPr eaLnBrk="1" hangingPunct="1"/>
            <a:r>
              <a:rPr lang="en-US" smtClean="0"/>
              <a:t>Living Rooms</a:t>
            </a:r>
          </a:p>
        </p:txBody>
      </p:sp>
      <p:sp>
        <p:nvSpPr>
          <p:cNvPr id="50178" name="Text Box 5"/>
          <p:cNvSpPr txBox="1">
            <a:spLocks noChangeArrowheads="1"/>
          </p:cNvSpPr>
          <p:nvPr/>
        </p:nvSpPr>
        <p:spPr bwMode="auto">
          <a:xfrm>
            <a:off x="1143000" y="1524000"/>
            <a:ext cx="7543800" cy="3935413"/>
          </a:xfrm>
          <a:prstGeom prst="rect">
            <a:avLst/>
          </a:prstGeom>
          <a:noFill/>
          <a:ln w="9525">
            <a:noFill/>
            <a:miter lim="800000"/>
            <a:headEnd/>
            <a:tailEnd/>
          </a:ln>
        </p:spPr>
        <p:txBody>
          <a:bodyPr>
            <a:spAutoFit/>
          </a:bodyPr>
          <a:lstStyle/>
          <a:p>
            <a:pPr>
              <a:buFontTx/>
              <a:buChar char="•"/>
            </a:pPr>
            <a:r>
              <a:rPr lang="en-US" sz="2800"/>
              <a:t>Open hearths toward centers of room, simply stone-lined.</a:t>
            </a:r>
          </a:p>
          <a:p>
            <a:pPr>
              <a:buFontTx/>
              <a:buChar char="•"/>
            </a:pPr>
            <a:r>
              <a:rPr lang="en-US" sz="2800"/>
              <a:t>Niches in walls to store items.</a:t>
            </a:r>
          </a:p>
          <a:p>
            <a:pPr>
              <a:buFontTx/>
              <a:buChar char="•"/>
            </a:pPr>
            <a:r>
              <a:rPr lang="en-US" sz="2800"/>
              <a:t>Grain pit may be in corner of living room.  Usually bell-shaped about 1m deep and at opening.  May also have these in the courtyard.</a:t>
            </a:r>
          </a:p>
          <a:p>
            <a:pPr>
              <a:buFontTx/>
              <a:buChar char="•"/>
            </a:pPr>
            <a:r>
              <a:rPr lang="en-US" sz="2800"/>
              <a:t>Chicken coops in some living rooms and courtyards.</a:t>
            </a:r>
            <a:endParaRPr lang="en-US" sz="2800" b="1"/>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5"/>
          <p:cNvSpPr>
            <a:spLocks noGrp="1"/>
          </p:cNvSpPr>
          <p:nvPr>
            <p:ph type="title"/>
          </p:nvPr>
        </p:nvSpPr>
        <p:spPr/>
        <p:txBody>
          <a:bodyPr/>
          <a:lstStyle/>
          <a:p>
            <a:pPr eaLnBrk="1" hangingPunct="1"/>
            <a:r>
              <a:rPr lang="en-US" smtClean="0"/>
              <a:t>Domestic Equipment</a:t>
            </a:r>
          </a:p>
        </p:txBody>
      </p:sp>
      <p:sp>
        <p:nvSpPr>
          <p:cNvPr id="51202" name="Rectangle 6"/>
          <p:cNvSpPr>
            <a:spLocks noGrp="1"/>
          </p:cNvSpPr>
          <p:nvPr>
            <p:ph type="body" idx="1"/>
          </p:nvPr>
        </p:nvSpPr>
        <p:spPr/>
        <p:txBody>
          <a:bodyPr/>
          <a:lstStyle/>
          <a:p>
            <a:pPr eaLnBrk="1" hangingPunct="1">
              <a:lnSpc>
                <a:spcPct val="90000"/>
              </a:lnSpc>
            </a:pPr>
            <a:r>
              <a:rPr lang="en-US" sz="2800" i="1" smtClean="0"/>
              <a:t>Saj</a:t>
            </a:r>
            <a:r>
              <a:rPr lang="en-US" sz="2800" smtClean="0"/>
              <a:t>, flour sifter, bread board, mixing pan, tongs or poker, small tripod, pot lids, metal bowls, tablespoon, wooden spoon, tea kettle and tea pot, sugar bowl and adze, basketry tray for cleaning rice, flour chest.</a:t>
            </a:r>
          </a:p>
          <a:p>
            <a:pPr eaLnBrk="1" hangingPunct="1">
              <a:lnSpc>
                <a:spcPct val="90000"/>
              </a:lnSpc>
            </a:pPr>
            <a:r>
              <a:rPr lang="en-US" sz="2800" smtClean="0"/>
              <a:t>A few mortars and pestles and even querns.</a:t>
            </a:r>
          </a:p>
          <a:p>
            <a:pPr eaLnBrk="1" hangingPunct="1">
              <a:lnSpc>
                <a:spcPct val="90000"/>
              </a:lnSpc>
            </a:pPr>
            <a:r>
              <a:rPr lang="en-US" sz="2800" smtClean="0"/>
              <a:t>All houses have a chest in which valuables can be locked.</a:t>
            </a:r>
          </a:p>
          <a:p>
            <a:pPr eaLnBrk="1" hangingPunct="1">
              <a:lnSpc>
                <a:spcPct val="90000"/>
              </a:lnSpc>
            </a:pPr>
            <a:r>
              <a:rPr lang="en-US" sz="2800" smtClean="0"/>
              <a:t>Vertical loom for kilims.  Horizontal loom for tent covers.</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4" descr="Flour storage-1"/>
          <p:cNvPicPr>
            <a:picLocks noChangeAspect="1" noChangeArrowheads="1"/>
          </p:cNvPicPr>
          <p:nvPr/>
        </p:nvPicPr>
        <p:blipFill>
          <a:blip r:embed="rId2"/>
          <a:srcRect/>
          <a:stretch>
            <a:fillRect/>
          </a:stretch>
        </p:blipFill>
        <p:spPr bwMode="auto">
          <a:xfrm>
            <a:off x="152400" y="0"/>
            <a:ext cx="4446588" cy="5970588"/>
          </a:xfrm>
          <a:prstGeom prst="rect">
            <a:avLst/>
          </a:prstGeom>
          <a:noFill/>
          <a:ln w="9525">
            <a:noFill/>
            <a:miter lim="800000"/>
            <a:headEnd/>
            <a:tailEnd/>
          </a:ln>
        </p:spPr>
      </p:pic>
      <p:pic>
        <p:nvPicPr>
          <p:cNvPr id="52226" name="Picture 5" descr="Flour storage"/>
          <p:cNvPicPr>
            <a:picLocks noChangeAspect="1" noChangeArrowheads="1"/>
          </p:cNvPicPr>
          <p:nvPr/>
        </p:nvPicPr>
        <p:blipFill>
          <a:blip r:embed="rId3"/>
          <a:srcRect/>
          <a:stretch>
            <a:fillRect/>
          </a:stretch>
        </p:blipFill>
        <p:spPr bwMode="auto">
          <a:xfrm>
            <a:off x="4876800" y="304800"/>
            <a:ext cx="3740150" cy="5440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descr="Faraman looking N"/>
          <p:cNvPicPr>
            <a:picLocks noGrp="1" noChangeAspect="1"/>
          </p:cNvPicPr>
          <p:nvPr isPhoto="1"/>
        </p:nvPicPr>
        <p:blipFill>
          <a:blip r:embed="rId2"/>
          <a:srcRect/>
          <a:stretch>
            <a:fillRect/>
          </a:stretch>
        </p:blipFill>
        <p:spPr bwMode="auto">
          <a:xfrm>
            <a:off x="0" y="322263"/>
            <a:ext cx="9144000" cy="62118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4" descr="Grain pit"/>
          <p:cNvPicPr>
            <a:picLocks noChangeAspect="1" noChangeArrowheads="1"/>
          </p:cNvPicPr>
          <p:nvPr/>
        </p:nvPicPr>
        <p:blipFill>
          <a:blip r:embed="rId2"/>
          <a:srcRect/>
          <a:stretch>
            <a:fillRect/>
          </a:stretch>
        </p:blipFill>
        <p:spPr bwMode="auto">
          <a:xfrm>
            <a:off x="381000" y="1377950"/>
            <a:ext cx="4495800" cy="2916238"/>
          </a:xfrm>
          <a:prstGeom prst="rect">
            <a:avLst/>
          </a:prstGeom>
          <a:noFill/>
          <a:ln w="9525">
            <a:noFill/>
            <a:miter lim="800000"/>
            <a:headEnd/>
            <a:tailEnd/>
          </a:ln>
        </p:spPr>
      </p:pic>
      <p:pic>
        <p:nvPicPr>
          <p:cNvPr id="53250" name="Picture 6" descr="Grave section"/>
          <p:cNvPicPr>
            <a:picLocks noChangeAspect="1" noChangeArrowheads="1"/>
          </p:cNvPicPr>
          <p:nvPr/>
        </p:nvPicPr>
        <p:blipFill>
          <a:blip r:embed="rId3"/>
          <a:srcRect/>
          <a:stretch>
            <a:fillRect/>
          </a:stretch>
        </p:blipFill>
        <p:spPr bwMode="auto">
          <a:xfrm>
            <a:off x="4864100" y="1905000"/>
            <a:ext cx="4279900" cy="3303588"/>
          </a:xfrm>
          <a:prstGeom prst="rect">
            <a:avLst/>
          </a:prstGeom>
          <a:noFill/>
          <a:ln w="9525">
            <a:noFill/>
            <a:miter lim="800000"/>
            <a:headEnd/>
            <a:tailEnd/>
          </a:ln>
        </p:spPr>
      </p:pic>
      <p:sp>
        <p:nvSpPr>
          <p:cNvPr id="53251" name="Text Box 7"/>
          <p:cNvSpPr txBox="1">
            <a:spLocks noChangeArrowheads="1"/>
          </p:cNvSpPr>
          <p:nvPr/>
        </p:nvSpPr>
        <p:spPr bwMode="auto">
          <a:xfrm>
            <a:off x="914400" y="4572000"/>
            <a:ext cx="2971800" cy="457200"/>
          </a:xfrm>
          <a:prstGeom prst="rect">
            <a:avLst/>
          </a:prstGeom>
          <a:noFill/>
          <a:ln w="9525">
            <a:noFill/>
            <a:miter lim="800000"/>
            <a:headEnd/>
            <a:tailEnd/>
          </a:ln>
        </p:spPr>
        <p:txBody>
          <a:bodyPr>
            <a:spAutoFit/>
          </a:bodyPr>
          <a:lstStyle/>
          <a:p>
            <a:pPr>
              <a:spcBef>
                <a:spcPct val="50000"/>
              </a:spcBef>
            </a:pPr>
            <a:r>
              <a:rPr lang="en-US" sz="2400"/>
              <a:t>Grain Storage pit</a:t>
            </a:r>
          </a:p>
        </p:txBody>
      </p:sp>
      <p:sp>
        <p:nvSpPr>
          <p:cNvPr id="53252" name="Text Box 8"/>
          <p:cNvSpPr txBox="1">
            <a:spLocks noChangeArrowheads="1"/>
          </p:cNvSpPr>
          <p:nvPr/>
        </p:nvSpPr>
        <p:spPr bwMode="auto">
          <a:xfrm>
            <a:off x="5943600" y="5249863"/>
            <a:ext cx="2514600" cy="457200"/>
          </a:xfrm>
          <a:prstGeom prst="rect">
            <a:avLst/>
          </a:prstGeom>
          <a:noFill/>
          <a:ln w="9525">
            <a:noFill/>
            <a:miter lim="800000"/>
            <a:headEnd/>
            <a:tailEnd/>
          </a:ln>
        </p:spPr>
        <p:txBody>
          <a:bodyPr>
            <a:spAutoFit/>
          </a:bodyPr>
          <a:lstStyle/>
          <a:p>
            <a:pPr>
              <a:spcBef>
                <a:spcPct val="50000"/>
              </a:spcBef>
            </a:pPr>
            <a:r>
              <a:rPr lang="en-US" sz="2400"/>
              <a:t>Typical grave</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4" descr="Cook utensils"/>
          <p:cNvPicPr>
            <a:picLocks noChangeAspect="1" noChangeArrowheads="1"/>
          </p:cNvPicPr>
          <p:nvPr/>
        </p:nvPicPr>
        <p:blipFill>
          <a:blip r:embed="rId2"/>
          <a:srcRect/>
          <a:stretch>
            <a:fillRect/>
          </a:stretch>
        </p:blipFill>
        <p:spPr bwMode="auto">
          <a:xfrm>
            <a:off x="76200" y="152400"/>
            <a:ext cx="3505200" cy="5257800"/>
          </a:xfrm>
          <a:prstGeom prst="rect">
            <a:avLst/>
          </a:prstGeom>
          <a:noFill/>
          <a:ln w="9525">
            <a:noFill/>
            <a:miter lim="800000"/>
            <a:headEnd/>
            <a:tailEnd/>
          </a:ln>
        </p:spPr>
      </p:pic>
      <p:pic>
        <p:nvPicPr>
          <p:cNvPr id="54274" name="Picture 5" descr="Mortars"/>
          <p:cNvPicPr>
            <a:picLocks noChangeAspect="1" noChangeArrowheads="1"/>
          </p:cNvPicPr>
          <p:nvPr/>
        </p:nvPicPr>
        <p:blipFill>
          <a:blip r:embed="rId3"/>
          <a:srcRect/>
          <a:stretch>
            <a:fillRect/>
          </a:stretch>
        </p:blipFill>
        <p:spPr bwMode="auto">
          <a:xfrm>
            <a:off x="5949950" y="381000"/>
            <a:ext cx="2905125" cy="4572000"/>
          </a:xfrm>
          <a:prstGeom prst="rect">
            <a:avLst/>
          </a:prstGeom>
          <a:noFill/>
          <a:ln w="9525">
            <a:noFill/>
            <a:miter lim="800000"/>
            <a:headEnd/>
            <a:tailEnd/>
          </a:ln>
        </p:spPr>
      </p:pic>
      <p:pic>
        <p:nvPicPr>
          <p:cNvPr id="54275" name="Picture 6" descr="Rotary quern"/>
          <p:cNvPicPr>
            <a:picLocks noChangeAspect="1" noChangeArrowheads="1"/>
          </p:cNvPicPr>
          <p:nvPr/>
        </p:nvPicPr>
        <p:blipFill>
          <a:blip r:embed="rId4"/>
          <a:srcRect/>
          <a:stretch>
            <a:fillRect/>
          </a:stretch>
        </p:blipFill>
        <p:spPr bwMode="auto">
          <a:xfrm>
            <a:off x="3187700" y="2743200"/>
            <a:ext cx="3213100" cy="3429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4" descr="Saj"/>
          <p:cNvPicPr>
            <a:picLocks noChangeAspect="1" noChangeArrowheads="1"/>
          </p:cNvPicPr>
          <p:nvPr/>
        </p:nvPicPr>
        <p:blipFill>
          <a:blip r:embed="rId2"/>
          <a:srcRect/>
          <a:stretch>
            <a:fillRect/>
          </a:stretch>
        </p:blipFill>
        <p:spPr bwMode="auto">
          <a:xfrm>
            <a:off x="76200" y="0"/>
            <a:ext cx="2835275" cy="3319463"/>
          </a:xfrm>
          <a:prstGeom prst="rect">
            <a:avLst/>
          </a:prstGeom>
          <a:noFill/>
          <a:ln w="9525">
            <a:noFill/>
            <a:miter lim="800000"/>
            <a:headEnd/>
            <a:tailEnd/>
          </a:ln>
        </p:spPr>
      </p:pic>
      <p:pic>
        <p:nvPicPr>
          <p:cNvPr id="55298" name="Picture 5" descr="Sugar adzes"/>
          <p:cNvPicPr>
            <a:picLocks noChangeAspect="1" noChangeArrowheads="1"/>
          </p:cNvPicPr>
          <p:nvPr/>
        </p:nvPicPr>
        <p:blipFill>
          <a:blip r:embed="rId3"/>
          <a:srcRect/>
          <a:stretch>
            <a:fillRect/>
          </a:stretch>
        </p:blipFill>
        <p:spPr bwMode="auto">
          <a:xfrm>
            <a:off x="152400" y="3743325"/>
            <a:ext cx="3810000" cy="2622550"/>
          </a:xfrm>
          <a:prstGeom prst="rect">
            <a:avLst/>
          </a:prstGeom>
          <a:noFill/>
          <a:ln w="9525">
            <a:noFill/>
            <a:miter lim="800000"/>
            <a:headEnd/>
            <a:tailEnd/>
          </a:ln>
        </p:spPr>
      </p:pic>
      <p:pic>
        <p:nvPicPr>
          <p:cNvPr id="55299" name="Picture 6" descr="Sugar bowl"/>
          <p:cNvPicPr>
            <a:picLocks noChangeAspect="1" noChangeArrowheads="1"/>
          </p:cNvPicPr>
          <p:nvPr/>
        </p:nvPicPr>
        <p:blipFill>
          <a:blip r:embed="rId4"/>
          <a:srcRect/>
          <a:stretch>
            <a:fillRect/>
          </a:stretch>
        </p:blipFill>
        <p:spPr bwMode="auto">
          <a:xfrm>
            <a:off x="6019800" y="2286000"/>
            <a:ext cx="2787650" cy="3733800"/>
          </a:xfrm>
          <a:prstGeom prst="rect">
            <a:avLst/>
          </a:prstGeom>
          <a:noFill/>
          <a:ln w="9525">
            <a:noFill/>
            <a:miter lim="800000"/>
            <a:headEnd/>
            <a:tailEnd/>
          </a:ln>
        </p:spPr>
      </p:pic>
      <p:pic>
        <p:nvPicPr>
          <p:cNvPr id="55300" name="Picture 7" descr="hshld tools-"/>
          <p:cNvPicPr>
            <a:picLocks noChangeAspect="1" noChangeArrowheads="1"/>
          </p:cNvPicPr>
          <p:nvPr/>
        </p:nvPicPr>
        <p:blipFill>
          <a:blip r:embed="rId5"/>
          <a:srcRect/>
          <a:stretch>
            <a:fillRect/>
          </a:stretch>
        </p:blipFill>
        <p:spPr bwMode="auto">
          <a:xfrm>
            <a:off x="3352800" y="0"/>
            <a:ext cx="2392363" cy="3886200"/>
          </a:xfrm>
          <a:prstGeom prst="rect">
            <a:avLst/>
          </a:prstGeom>
          <a:noFill/>
          <a:ln w="9525">
            <a:noFill/>
            <a:miter lim="800000"/>
            <a:headEnd/>
            <a:tailEnd/>
          </a:ln>
        </p:spPr>
      </p:pic>
      <p:sp>
        <p:nvSpPr>
          <p:cNvPr id="55301" name="Text Box 8"/>
          <p:cNvSpPr txBox="1">
            <a:spLocks noChangeArrowheads="1"/>
          </p:cNvSpPr>
          <p:nvPr/>
        </p:nvSpPr>
        <p:spPr bwMode="auto">
          <a:xfrm>
            <a:off x="4191000" y="4648200"/>
            <a:ext cx="1828800" cy="822325"/>
          </a:xfrm>
          <a:prstGeom prst="rect">
            <a:avLst/>
          </a:prstGeom>
          <a:noFill/>
          <a:ln w="9525">
            <a:noFill/>
            <a:miter lim="800000"/>
            <a:headEnd/>
            <a:tailEnd/>
          </a:ln>
        </p:spPr>
        <p:txBody>
          <a:bodyPr>
            <a:spAutoFit/>
          </a:bodyPr>
          <a:lstStyle/>
          <a:p>
            <a:pPr>
              <a:spcBef>
                <a:spcPct val="50000"/>
              </a:spcBef>
            </a:pPr>
            <a:r>
              <a:rPr lang="en-US" sz="2400"/>
              <a:t>Household utensils</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1" descr="Qala Poin sh-gts"/>
          <p:cNvPicPr>
            <a:picLocks noGrp="1" noChangeAspect="1"/>
          </p:cNvPicPr>
          <p:nvPr isPhoto="1"/>
        </p:nvPicPr>
        <p:blipFill>
          <a:blip r:embed="rId2"/>
          <a:srcRect/>
          <a:stretch>
            <a:fillRect/>
          </a:stretch>
        </p:blipFill>
        <p:spPr bwMode="auto">
          <a:xfrm>
            <a:off x="0" y="322263"/>
            <a:ext cx="9144000" cy="62118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4" descr="Amir's stable"/>
          <p:cNvPicPr>
            <a:picLocks noChangeAspect="1" noChangeArrowheads="1"/>
          </p:cNvPicPr>
          <p:nvPr/>
        </p:nvPicPr>
        <p:blipFill>
          <a:blip r:embed="rId2"/>
          <a:srcRect/>
          <a:stretch>
            <a:fillRect/>
          </a:stretch>
        </p:blipFill>
        <p:spPr bwMode="auto">
          <a:xfrm>
            <a:off x="1752600" y="381000"/>
            <a:ext cx="5132388" cy="632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1" descr="Faraman dung cakes drying"/>
          <p:cNvPicPr>
            <a:picLocks noGrp="1" noChangeAspect="1"/>
          </p:cNvPicPr>
          <p:nvPr isPhoto="1"/>
        </p:nvPicPr>
        <p:blipFill>
          <a:blip r:embed="rId2"/>
          <a:srcRect/>
          <a:stretch>
            <a:fillRect/>
          </a:stretch>
        </p:blipFill>
        <p:spPr bwMode="auto">
          <a:xfrm>
            <a:off x="0" y="342900"/>
            <a:ext cx="9144000" cy="617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1" descr="Faraman midden"/>
          <p:cNvPicPr>
            <a:picLocks noGrp="1" noChangeAspect="1"/>
          </p:cNvPicPr>
          <p:nvPr isPhoto="1"/>
        </p:nvPicPr>
        <p:blipFill>
          <a:blip r:embed="rId2"/>
          <a:srcRect/>
          <a:stretch>
            <a:fillRect/>
          </a:stretch>
        </p:blipFill>
        <p:spPr bwMode="auto">
          <a:xfrm>
            <a:off x="0" y="334963"/>
            <a:ext cx="9144000" cy="6188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descr="Faraman churning dugh"/>
          <p:cNvPicPr>
            <a:picLocks noGrp="1" noChangeAspect="1"/>
          </p:cNvPicPr>
          <p:nvPr isPhoto="1"/>
        </p:nvPicPr>
        <p:blipFill>
          <a:blip r:embed="rId2"/>
          <a:srcRect/>
          <a:stretch>
            <a:fillRect/>
          </a:stretch>
        </p:blipFill>
        <p:spPr bwMode="auto">
          <a:xfrm>
            <a:off x="0" y="330200"/>
            <a:ext cx="9144000" cy="61960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1" descr="Faraman two-man shovel"/>
          <p:cNvPicPr>
            <a:picLocks noGrp="1" noChangeAspect="1"/>
          </p:cNvPicPr>
          <p:nvPr isPhoto="1"/>
        </p:nvPicPr>
        <p:blipFill>
          <a:blip r:embed="rId2"/>
          <a:srcRect/>
          <a:stretch>
            <a:fillRect/>
          </a:stretch>
        </p:blipFill>
        <p:spPr bwMode="auto">
          <a:xfrm>
            <a:off x="0" y="334963"/>
            <a:ext cx="9144000" cy="6188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 descr="Faraman cutting barley"/>
          <p:cNvPicPr>
            <a:picLocks noGrp="1" noChangeAspect="1"/>
          </p:cNvPicPr>
          <p:nvPr isPhoto="1"/>
        </p:nvPicPr>
        <p:blipFill>
          <a:blip r:embed="rId2"/>
          <a:srcRect/>
          <a:stretch>
            <a:fillRect/>
          </a:stretch>
        </p:blipFill>
        <p:spPr bwMode="auto">
          <a:xfrm>
            <a:off x="0" y="334963"/>
            <a:ext cx="9144000" cy="6188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4"/>
          <p:cNvSpPr>
            <a:spLocks noGrp="1"/>
          </p:cNvSpPr>
          <p:nvPr>
            <p:ph type="title"/>
          </p:nvPr>
        </p:nvSpPr>
        <p:spPr/>
        <p:txBody>
          <a:bodyPr/>
          <a:lstStyle/>
          <a:p>
            <a:pPr eaLnBrk="1" hangingPunct="1"/>
            <a:r>
              <a:rPr lang="en-US" smtClean="0"/>
              <a:t>Faraman Village</a:t>
            </a:r>
          </a:p>
        </p:txBody>
      </p:sp>
      <p:sp>
        <p:nvSpPr>
          <p:cNvPr id="17410" name="Text Box 5"/>
          <p:cNvSpPr txBox="1">
            <a:spLocks noChangeArrowheads="1"/>
          </p:cNvSpPr>
          <p:nvPr/>
        </p:nvSpPr>
        <p:spPr bwMode="auto">
          <a:xfrm>
            <a:off x="685800" y="1295400"/>
            <a:ext cx="7543800" cy="5216525"/>
          </a:xfrm>
          <a:prstGeom prst="rect">
            <a:avLst/>
          </a:prstGeom>
          <a:noFill/>
          <a:ln w="9525">
            <a:noFill/>
            <a:miter lim="800000"/>
            <a:headEnd/>
            <a:tailEnd/>
          </a:ln>
        </p:spPr>
        <p:txBody>
          <a:bodyPr>
            <a:spAutoFit/>
          </a:bodyPr>
          <a:lstStyle/>
          <a:p>
            <a:pPr>
              <a:buFontTx/>
              <a:buChar char="•"/>
            </a:pPr>
            <a:r>
              <a:rPr lang="en-US" sz="2800"/>
              <a:t>200 people, mud houses, with fields nearby</a:t>
            </a:r>
          </a:p>
          <a:p>
            <a:pPr>
              <a:buFontTx/>
              <a:buChar char="•"/>
            </a:pPr>
            <a:r>
              <a:rPr lang="en-US" sz="2800"/>
              <a:t>The setting is along a seasonal tributary to a permanent river, at the edge of hills, in a valley flanked by high mountains.</a:t>
            </a:r>
          </a:p>
          <a:p>
            <a:pPr>
              <a:buFontTx/>
              <a:buChar char="•"/>
            </a:pPr>
            <a:r>
              <a:rPr lang="en-US" sz="2800"/>
              <a:t>Drinking water is from a nearby spring</a:t>
            </a:r>
          </a:p>
          <a:p>
            <a:pPr>
              <a:buFontTx/>
              <a:buChar char="•"/>
            </a:pPr>
            <a:r>
              <a:rPr lang="en-US" sz="2800"/>
              <a:t>Mountains are now deforested, but trees along the river</a:t>
            </a:r>
          </a:p>
          <a:p>
            <a:pPr>
              <a:buFontTx/>
              <a:buChar char="•"/>
            </a:pPr>
            <a:r>
              <a:rPr lang="en-US" sz="2800"/>
              <a:t>In winter, travel is difficult because of snow and mud</a:t>
            </a:r>
          </a:p>
          <a:p>
            <a:pPr>
              <a:buFontTx/>
              <a:buChar char="•"/>
            </a:pPr>
            <a:r>
              <a:rPr lang="en-US" sz="2800"/>
              <a:t>Wild sheep and goats commonly seen; wolves come to the village; bears in the mountains </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1" descr="Faraman cutting barley-1"/>
          <p:cNvPicPr>
            <a:picLocks noGrp="1" noChangeAspect="1"/>
          </p:cNvPicPr>
          <p:nvPr isPhoto="1"/>
        </p:nvPicPr>
        <p:blipFill>
          <a:blip r:embed="rId2"/>
          <a:srcRect/>
          <a:stretch>
            <a:fillRect/>
          </a:stretch>
        </p:blipFill>
        <p:spPr bwMode="auto">
          <a:xfrm>
            <a:off x="0" y="334963"/>
            <a:ext cx="9144000" cy="6188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1" descr="Faraman threshing"/>
          <p:cNvPicPr>
            <a:picLocks noGrp="1" noChangeAspect="1"/>
          </p:cNvPicPr>
          <p:nvPr isPhoto="1"/>
        </p:nvPicPr>
        <p:blipFill>
          <a:blip r:embed="rId2"/>
          <a:srcRect/>
          <a:stretch>
            <a:fillRect/>
          </a:stretch>
        </p:blipFill>
        <p:spPr bwMode="auto">
          <a:xfrm>
            <a:off x="0" y="334963"/>
            <a:ext cx="9144000" cy="6188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1" descr="Faraman winnowing barley"/>
          <p:cNvPicPr>
            <a:picLocks noGrp="1" noChangeAspect="1"/>
          </p:cNvPicPr>
          <p:nvPr isPhoto="1"/>
        </p:nvPicPr>
        <p:blipFill>
          <a:blip r:embed="rId2"/>
          <a:srcRect/>
          <a:stretch>
            <a:fillRect/>
          </a:stretch>
        </p:blipFill>
        <p:spPr bwMode="auto">
          <a:xfrm>
            <a:off x="0" y="327025"/>
            <a:ext cx="9144000" cy="6203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1" descr="Faraman watering chaff"/>
          <p:cNvPicPr>
            <a:picLocks noGrp="1" noChangeAspect="1"/>
          </p:cNvPicPr>
          <p:nvPr isPhoto="1"/>
        </p:nvPicPr>
        <p:blipFill>
          <a:blip r:embed="rId2"/>
          <a:srcRect/>
          <a:stretch>
            <a:fillRect/>
          </a:stretch>
        </p:blipFill>
        <p:spPr bwMode="auto">
          <a:xfrm>
            <a:off x="0" y="347663"/>
            <a:ext cx="9144000" cy="6162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1" descr="Faraman rotary quern"/>
          <p:cNvPicPr>
            <a:picLocks noGrp="1" noChangeAspect="1"/>
          </p:cNvPicPr>
          <p:nvPr isPhoto="1"/>
        </p:nvPicPr>
        <p:blipFill>
          <a:blip r:embed="rId2"/>
          <a:srcRect/>
          <a:stretch>
            <a:fillRect/>
          </a:stretch>
        </p:blipFill>
        <p:spPr bwMode="auto">
          <a:xfrm>
            <a:off x="0" y="342900"/>
            <a:ext cx="9144000" cy="617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1" descr="Faraman man making giva"/>
          <p:cNvPicPr>
            <a:picLocks noGrp="1" noChangeAspect="1"/>
          </p:cNvPicPr>
          <p:nvPr isPhoto="1"/>
        </p:nvPicPr>
        <p:blipFill>
          <a:blip r:embed="rId2"/>
          <a:srcRect/>
          <a:stretch>
            <a:fillRect/>
          </a:stretch>
        </p:blipFill>
        <p:spPr bwMode="auto">
          <a:xfrm>
            <a:off x="0" y="334963"/>
            <a:ext cx="9144000" cy="6188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 descr="Faraman spinning goat hair"/>
          <p:cNvPicPr>
            <a:picLocks noGrp="1" noChangeAspect="1"/>
          </p:cNvPicPr>
          <p:nvPr isPhoto="1"/>
        </p:nvPicPr>
        <p:blipFill>
          <a:blip r:embed="rId2"/>
          <a:srcRect/>
          <a:stretch>
            <a:fillRect/>
          </a:stretch>
        </p:blipFill>
        <p:spPr bwMode="auto">
          <a:xfrm>
            <a:off x="0" y="342900"/>
            <a:ext cx="9144000" cy="617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1" descr="Faraman cleaning cotton before spinning"/>
          <p:cNvPicPr>
            <a:picLocks noGrp="1" noChangeAspect="1"/>
          </p:cNvPicPr>
          <p:nvPr isPhoto="1"/>
        </p:nvPicPr>
        <p:blipFill>
          <a:blip r:embed="rId2"/>
          <a:srcRect/>
          <a:stretch>
            <a:fillRect/>
          </a:stretch>
        </p:blipFill>
        <p:spPr bwMode="auto">
          <a:xfrm>
            <a:off x="2247900" y="0"/>
            <a:ext cx="46482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1" descr="Faraman kilim"/>
          <p:cNvPicPr>
            <a:picLocks noGrp="1" noChangeAspect="1"/>
          </p:cNvPicPr>
          <p:nvPr isPhoto="1"/>
        </p:nvPicPr>
        <p:blipFill>
          <a:blip r:embed="rId2"/>
          <a:srcRect/>
          <a:stretch>
            <a:fillRect/>
          </a:stretch>
        </p:blipFill>
        <p:spPr bwMode="auto">
          <a:xfrm>
            <a:off x="0" y="606425"/>
            <a:ext cx="9144000" cy="5645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1" descr="Faraman salt bag 8-10 yeas old"/>
          <p:cNvPicPr>
            <a:picLocks noGrp="1" noChangeAspect="1"/>
          </p:cNvPicPr>
          <p:nvPr isPhoto="1"/>
        </p:nvPicPr>
        <p:blipFill>
          <a:blip r:embed="rId2"/>
          <a:srcRect/>
          <a:stretch>
            <a:fillRect/>
          </a:stretch>
        </p:blipFill>
        <p:spPr bwMode="auto">
          <a:xfrm>
            <a:off x="0" y="334963"/>
            <a:ext cx="9144000" cy="6188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Faraman looking E"/>
          <p:cNvPicPr>
            <a:picLocks noGrp="1" noChangeAspect="1"/>
          </p:cNvPicPr>
          <p:nvPr isPhoto="1"/>
        </p:nvPicPr>
        <p:blipFill>
          <a:blip r:embed="rId2"/>
          <a:srcRect/>
          <a:stretch>
            <a:fillRect/>
          </a:stretch>
        </p:blipFill>
        <p:spPr bwMode="auto">
          <a:xfrm>
            <a:off x="0" y="334963"/>
            <a:ext cx="9144000" cy="6188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1" descr="Qala Poin cix manufacture"/>
          <p:cNvPicPr>
            <a:picLocks noGrp="1" noChangeAspect="1"/>
          </p:cNvPicPr>
          <p:nvPr isPhoto="1"/>
        </p:nvPicPr>
        <p:blipFill>
          <a:blip r:embed="rId2"/>
          <a:srcRect/>
          <a:stretch>
            <a:fillRect/>
          </a:stretch>
        </p:blipFill>
        <p:spPr bwMode="auto">
          <a:xfrm>
            <a:off x="0" y="334963"/>
            <a:ext cx="9144000" cy="6188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1" descr="Qala Poin cix manufacture-1"/>
          <p:cNvPicPr>
            <a:picLocks noGrp="1" noChangeAspect="1"/>
          </p:cNvPicPr>
          <p:nvPr isPhoto="1"/>
        </p:nvPicPr>
        <p:blipFill>
          <a:blip r:embed="rId2"/>
          <a:srcRect/>
          <a:stretch>
            <a:fillRect/>
          </a:stretch>
        </p:blipFill>
        <p:spPr bwMode="auto">
          <a:xfrm>
            <a:off x="0" y="342900"/>
            <a:ext cx="9144000" cy="617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p:cNvSpPr>
          <p:nvPr>
            <p:ph type="title"/>
          </p:nvPr>
        </p:nvSpPr>
        <p:spPr/>
        <p:txBody>
          <a:bodyPr/>
          <a:lstStyle/>
          <a:p>
            <a:pPr eaLnBrk="1" hangingPunct="1"/>
            <a:r>
              <a:rPr lang="en-US" smtClean="0"/>
              <a:t>Supernatural</a:t>
            </a:r>
          </a:p>
        </p:txBody>
      </p:sp>
      <p:sp>
        <p:nvSpPr>
          <p:cNvPr id="75778" name="Rectangle 3"/>
          <p:cNvSpPr>
            <a:spLocks noGrp="1"/>
          </p:cNvSpPr>
          <p:nvPr>
            <p:ph type="body" idx="1"/>
          </p:nvPr>
        </p:nvSpPr>
        <p:spPr/>
        <p:txBody>
          <a:bodyPr/>
          <a:lstStyle/>
          <a:p>
            <a:pPr eaLnBrk="1" hangingPunct="1">
              <a:lnSpc>
                <a:spcPct val="80000"/>
              </a:lnSpc>
            </a:pPr>
            <a:r>
              <a:rPr lang="en-US" sz="2800" smtClean="0"/>
              <a:t>Evil Eye is real danger; also wicked </a:t>
            </a:r>
            <a:r>
              <a:rPr lang="en-US" sz="2800" i="1" smtClean="0"/>
              <a:t>jins</a:t>
            </a:r>
            <a:r>
              <a:rPr lang="en-US" sz="2800" smtClean="0"/>
              <a:t> and </a:t>
            </a:r>
            <a:r>
              <a:rPr lang="en-US" sz="2800" i="1" smtClean="0"/>
              <a:t>peris</a:t>
            </a:r>
            <a:r>
              <a:rPr lang="en-US" sz="2800" smtClean="0"/>
              <a:t>. 233</a:t>
            </a:r>
          </a:p>
          <a:p>
            <a:pPr eaLnBrk="1" hangingPunct="1">
              <a:lnSpc>
                <a:spcPct val="80000"/>
              </a:lnSpc>
            </a:pPr>
            <a:r>
              <a:rPr lang="en-US" sz="2800" smtClean="0"/>
              <a:t>“Children, animals, and even </a:t>
            </a:r>
            <a:r>
              <a:rPr lang="en-US" sz="2800" i="1" smtClean="0"/>
              <a:t>dugh</a:t>
            </a:r>
            <a:endParaRPr lang="en-US" sz="2800" smtClean="0"/>
          </a:p>
          <a:p>
            <a:pPr eaLnBrk="1" hangingPunct="1">
              <a:lnSpc>
                <a:spcPct val="80000"/>
              </a:lnSpc>
            </a:pPr>
            <a:r>
              <a:rPr lang="en-US" sz="2800" smtClean="0"/>
              <a:t> Manufactured by the women of the household are protected by charms and amulets”  233</a:t>
            </a:r>
            <a:endParaRPr lang="en-US" sz="2800" i="1" smtClean="0"/>
          </a:p>
          <a:p>
            <a:pPr eaLnBrk="1" hangingPunct="1">
              <a:lnSpc>
                <a:spcPct val="80000"/>
              </a:lnSpc>
            </a:pPr>
            <a:r>
              <a:rPr lang="en-US" sz="2800" i="1" smtClean="0"/>
              <a:t>Mashallah</a:t>
            </a:r>
            <a:r>
              <a:rPr lang="en-US" sz="2800" smtClean="0"/>
              <a:t> (what God wills) is invoked when praise is given to ward off evil eye.</a:t>
            </a:r>
          </a:p>
          <a:p>
            <a:pPr eaLnBrk="1" hangingPunct="1">
              <a:lnSpc>
                <a:spcPct val="80000"/>
              </a:lnSpc>
            </a:pPr>
            <a:r>
              <a:rPr lang="en-US" sz="2800" smtClean="0"/>
              <a:t>Charms are worn by children, blue is particularly effective, as are words from the Koran.</a:t>
            </a:r>
          </a:p>
          <a:p>
            <a:pPr eaLnBrk="1" hangingPunct="1">
              <a:lnSpc>
                <a:spcPct val="80000"/>
              </a:lnSpc>
            </a:pPr>
            <a:r>
              <a:rPr lang="en-US" sz="2800" i="1" smtClean="0"/>
              <a:t>Jin</a:t>
            </a:r>
            <a:r>
              <a:rPr lang="en-US" sz="2800" smtClean="0"/>
              <a:t> a witch-like creature (female) that can possess a person.  Particularly dangerous during childbirth, but also accounts for various diseases and afflictions </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p:cNvSpPr>
          <p:nvPr>
            <p:ph type="title"/>
          </p:nvPr>
        </p:nvSpPr>
        <p:spPr/>
        <p:txBody>
          <a:bodyPr/>
          <a:lstStyle/>
          <a:p>
            <a:pPr eaLnBrk="1" hangingPunct="1"/>
            <a:r>
              <a:rPr lang="en-US" smtClean="0"/>
              <a:t>Examples of charms</a:t>
            </a:r>
          </a:p>
        </p:txBody>
      </p:sp>
      <p:sp>
        <p:nvSpPr>
          <p:cNvPr id="76802" name="Rectangle 3"/>
          <p:cNvSpPr>
            <a:spLocks noGrp="1"/>
          </p:cNvSpPr>
          <p:nvPr>
            <p:ph type="body" idx="1"/>
          </p:nvPr>
        </p:nvSpPr>
        <p:spPr/>
        <p:txBody>
          <a:bodyPr/>
          <a:lstStyle/>
          <a:p>
            <a:pPr eaLnBrk="1" hangingPunct="1">
              <a:lnSpc>
                <a:spcPct val="80000"/>
              </a:lnSpc>
            </a:pPr>
            <a:r>
              <a:rPr lang="en-US" sz="2400" i="1" smtClean="0"/>
              <a:t>Mashallah</a:t>
            </a:r>
            <a:r>
              <a:rPr lang="en-US" sz="2400" smtClean="0"/>
              <a:t> (what God wills) is invoked when praise is given to ward off evil eye.</a:t>
            </a:r>
          </a:p>
          <a:p>
            <a:pPr eaLnBrk="1" hangingPunct="1">
              <a:lnSpc>
                <a:spcPct val="80000"/>
              </a:lnSpc>
            </a:pPr>
            <a:r>
              <a:rPr lang="en-US" sz="2400" smtClean="0"/>
              <a:t>Charms are worn by children, blue is particularly effective, as are words from the Koran.</a:t>
            </a:r>
          </a:p>
          <a:p>
            <a:pPr eaLnBrk="1" hangingPunct="1">
              <a:lnSpc>
                <a:spcPct val="80000"/>
              </a:lnSpc>
            </a:pPr>
            <a:r>
              <a:rPr lang="en-US" sz="2400" smtClean="0"/>
              <a:t>Examples: on child’s back, a brass bell, two white cowrie shells (excellent protection against Evil Eye), a blue glazed paste disc with multiple perforations, and a cloth case with Kuranic inscriptions; on his left shoulder three buttons –orange, yellow and white, on his right shoulder a red button, a blue glazed perforated disc, an old coin, two blue beads, and a large pink bead.</a:t>
            </a:r>
          </a:p>
          <a:p>
            <a:pPr eaLnBrk="1" hangingPunct="1">
              <a:lnSpc>
                <a:spcPct val="80000"/>
              </a:lnSpc>
            </a:pPr>
            <a:r>
              <a:rPr lang="en-US" sz="2400" smtClean="0"/>
              <a:t>Another boy had a rooster bone, a blue glazed disc, a cowri shell, a small comb-like wooden object </a:t>
            </a:r>
            <a:r>
              <a:rPr lang="en-US" sz="2400" i="1" smtClean="0"/>
              <a:t>(tawi</a:t>
            </a:r>
            <a:r>
              <a:rPr lang="en-US" sz="2400" smtClean="0"/>
              <a:t>)</a:t>
            </a:r>
            <a:r>
              <a:rPr lang="en-US" sz="2400" i="1" smtClean="0"/>
              <a:t>.</a:t>
            </a:r>
            <a:r>
              <a:rPr lang="en-US" sz="2400" smtClean="0"/>
              <a:t>  </a:t>
            </a:r>
          </a:p>
          <a:p>
            <a:pPr eaLnBrk="1" hangingPunct="1">
              <a:lnSpc>
                <a:spcPct val="80000"/>
              </a:lnSpc>
            </a:pPr>
            <a:r>
              <a:rPr lang="en-US" sz="2400" smtClean="0"/>
              <a:t>Chicken bones for </a:t>
            </a:r>
            <a:r>
              <a:rPr lang="en-US" sz="2400" i="1" smtClean="0"/>
              <a:t>mubaraki</a:t>
            </a:r>
            <a:r>
              <a:rPr lang="en-US" sz="2400" smtClean="0"/>
              <a:t> (blessing).</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1" descr="Duzaray boy at shearingJPG"/>
          <p:cNvPicPr>
            <a:picLocks noGrp="1" noChangeAspect="1"/>
          </p:cNvPicPr>
          <p:nvPr isPhoto="1"/>
        </p:nvPicPr>
        <p:blipFill>
          <a:blip r:embed="rId2"/>
          <a:srcRect/>
          <a:stretch>
            <a:fillRect/>
          </a:stretch>
        </p:blipFill>
        <p:spPr bwMode="auto">
          <a:xfrm>
            <a:off x="0" y="358775"/>
            <a:ext cx="9144000" cy="6140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1" descr="Faraman girl's hairdo"/>
          <p:cNvPicPr>
            <a:picLocks noGrp="1" noChangeAspect="1"/>
          </p:cNvPicPr>
          <p:nvPr isPhoto="1"/>
        </p:nvPicPr>
        <p:blipFill>
          <a:blip r:embed="rId2"/>
          <a:srcRect/>
          <a:stretch>
            <a:fillRect/>
          </a:stretch>
        </p:blipFill>
        <p:spPr bwMode="auto">
          <a:xfrm>
            <a:off x="0" y="327025"/>
            <a:ext cx="9144000" cy="6203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1" descr="Qala Poin beginning basket"/>
          <p:cNvPicPr>
            <a:picLocks noGrp="1" noChangeAspect="1"/>
          </p:cNvPicPr>
          <p:nvPr isPhoto="1"/>
        </p:nvPicPr>
        <p:blipFill>
          <a:blip r:embed="rId2"/>
          <a:srcRect/>
          <a:stretch>
            <a:fillRect/>
          </a:stretch>
        </p:blipFill>
        <p:spPr bwMode="auto">
          <a:xfrm>
            <a:off x="0" y="322263"/>
            <a:ext cx="9144000" cy="62118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1" descr="Qala Poin beginning basket-1"/>
          <p:cNvPicPr>
            <a:picLocks noGrp="1" noChangeAspect="1"/>
          </p:cNvPicPr>
          <p:nvPr isPhoto="1"/>
        </p:nvPicPr>
        <p:blipFill>
          <a:blip r:embed="rId2"/>
          <a:srcRect/>
          <a:stretch>
            <a:fillRect/>
          </a:stretch>
        </p:blipFill>
        <p:spPr bwMode="auto">
          <a:xfrm>
            <a:off x="0" y="357188"/>
            <a:ext cx="9144000" cy="61420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1" descr="Qala Poin willow basket manufacture"/>
          <p:cNvPicPr>
            <a:picLocks noGrp="1" noChangeAspect="1"/>
          </p:cNvPicPr>
          <p:nvPr isPhoto="1"/>
        </p:nvPicPr>
        <p:blipFill>
          <a:blip r:embed="rId2"/>
          <a:srcRect/>
          <a:stretch>
            <a:fillRect/>
          </a:stretch>
        </p:blipFill>
        <p:spPr bwMode="auto">
          <a:xfrm>
            <a:off x="0" y="346075"/>
            <a:ext cx="9144000" cy="6165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1" descr="Qala Poin willow bsket-1"/>
          <p:cNvPicPr>
            <a:picLocks noGrp="1" noChangeAspect="1"/>
          </p:cNvPicPr>
          <p:nvPr isPhoto="1"/>
        </p:nvPicPr>
        <p:blipFill>
          <a:blip r:embed="rId2"/>
          <a:srcRect/>
          <a:stretch>
            <a:fillRect/>
          </a:stretch>
        </p:blipFill>
        <p:spPr bwMode="auto">
          <a:xfrm>
            <a:off x="0" y="342900"/>
            <a:ext cx="9144000" cy="617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4"/>
          <p:cNvSpPr>
            <a:spLocks noGrp="1"/>
          </p:cNvSpPr>
          <p:nvPr>
            <p:ph type="title"/>
          </p:nvPr>
        </p:nvSpPr>
        <p:spPr/>
        <p:txBody>
          <a:bodyPr/>
          <a:lstStyle/>
          <a:p>
            <a:pPr eaLnBrk="1" hangingPunct="1"/>
            <a:r>
              <a:rPr lang="en-US" smtClean="0"/>
              <a:t>Watson’s Assumptions and Goals</a:t>
            </a:r>
          </a:p>
        </p:txBody>
      </p:sp>
      <p:sp>
        <p:nvSpPr>
          <p:cNvPr id="19458" name="Text Box 5"/>
          <p:cNvSpPr txBox="1">
            <a:spLocks noChangeArrowheads="1"/>
          </p:cNvSpPr>
          <p:nvPr/>
        </p:nvSpPr>
        <p:spPr bwMode="auto">
          <a:xfrm>
            <a:off x="1295400" y="1752600"/>
            <a:ext cx="6629400" cy="4838700"/>
          </a:xfrm>
          <a:prstGeom prst="rect">
            <a:avLst/>
          </a:prstGeom>
          <a:noFill/>
          <a:ln w="9525">
            <a:noFill/>
            <a:miter lim="800000"/>
            <a:headEnd/>
            <a:tailEnd/>
          </a:ln>
        </p:spPr>
        <p:txBody>
          <a:bodyPr>
            <a:spAutoFit/>
          </a:bodyPr>
          <a:lstStyle/>
          <a:p>
            <a:pPr>
              <a:buFontTx/>
              <a:buChar char="•"/>
            </a:pPr>
            <a:r>
              <a:rPr lang="en-US" sz="2400" i="1"/>
              <a:t>“</a:t>
            </a:r>
            <a:r>
              <a:rPr lang="en-US" sz="2400"/>
              <a:t>The past cannot be understood without reference to events and processes occurring in the present”  8</a:t>
            </a:r>
          </a:p>
          <a:p>
            <a:pPr>
              <a:buFontTx/>
              <a:buChar char="•"/>
            </a:pPr>
            <a:r>
              <a:rPr lang="en-US" sz="2400"/>
              <a:t>Traditional patterns of life are changing very rapidly and need “rescuing”</a:t>
            </a:r>
          </a:p>
          <a:p>
            <a:pPr>
              <a:buFontTx/>
              <a:buChar char="•"/>
            </a:pPr>
            <a:r>
              <a:rPr lang="en-US" sz="2400"/>
              <a:t>1.  To record and make available data on technology and subsistence in a traditional village.</a:t>
            </a:r>
          </a:p>
          <a:p>
            <a:pPr>
              <a:buFontTx/>
              <a:buChar char="•"/>
            </a:pPr>
            <a:r>
              <a:rPr lang="en-US" sz="2400"/>
              <a:t>2.  To contribute to understanding the relationship between  (a) settlement pattern, domestic architecture and equipment, and (b) population size and economic and social organization.</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1" descr="Qala Poin willow basket-2"/>
          <p:cNvPicPr>
            <a:picLocks noGrp="1" noChangeAspect="1"/>
          </p:cNvPicPr>
          <p:nvPr isPhoto="1"/>
        </p:nvPicPr>
        <p:blipFill>
          <a:blip r:embed="rId2"/>
          <a:srcRect/>
          <a:stretch>
            <a:fillRect/>
          </a:stretch>
        </p:blipFill>
        <p:spPr bwMode="auto">
          <a:xfrm>
            <a:off x="0" y="334963"/>
            <a:ext cx="9144000" cy="6188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1" descr="Faraman fish from Qara Su"/>
          <p:cNvPicPr>
            <a:picLocks noGrp="1" noChangeAspect="1"/>
          </p:cNvPicPr>
          <p:nvPr isPhoto="1"/>
        </p:nvPicPr>
        <p:blipFill>
          <a:blip r:embed="rId2"/>
          <a:srcRect/>
          <a:stretch>
            <a:fillRect/>
          </a:stretch>
        </p:blipFill>
        <p:spPr bwMode="auto">
          <a:xfrm>
            <a:off x="0" y="346075"/>
            <a:ext cx="9144000" cy="6165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p:cNvSpPr>
          <p:nvPr>
            <p:ph type="title"/>
          </p:nvPr>
        </p:nvSpPr>
        <p:spPr/>
        <p:txBody>
          <a:bodyPr/>
          <a:lstStyle/>
          <a:p>
            <a:pPr eaLnBrk="1" hangingPunct="1"/>
            <a:r>
              <a:rPr lang="en-US" smtClean="0"/>
              <a:t>Behavioral Correlates</a:t>
            </a:r>
          </a:p>
        </p:txBody>
      </p:sp>
      <p:sp>
        <p:nvSpPr>
          <p:cNvPr id="86018" name="Rectangle 3"/>
          <p:cNvSpPr>
            <a:spLocks noGrp="1"/>
          </p:cNvSpPr>
          <p:nvPr>
            <p:ph type="body" idx="1"/>
          </p:nvPr>
        </p:nvSpPr>
        <p:spPr/>
        <p:txBody>
          <a:bodyPr/>
          <a:lstStyle/>
          <a:p>
            <a:pPr eaLnBrk="1" hangingPunct="1">
              <a:lnSpc>
                <a:spcPct val="90000"/>
              </a:lnSpc>
            </a:pPr>
            <a:r>
              <a:rPr lang="en-US" sz="2400" smtClean="0"/>
              <a:t>Naroll (1962) estimated that there is 10m</a:t>
            </a:r>
            <a:r>
              <a:rPr lang="en-US" sz="2400" baseline="30000" smtClean="0"/>
              <a:t>2</a:t>
            </a:r>
            <a:r>
              <a:rPr lang="en-US" sz="2400" smtClean="0"/>
              <a:t> per person of roofed area.  At Faraman the average roofed area per person is 21.0m</a:t>
            </a:r>
            <a:r>
              <a:rPr lang="en-US" sz="2400" baseline="30000" smtClean="0"/>
              <a:t>2</a:t>
            </a:r>
            <a:r>
              <a:rPr lang="en-US" sz="2400" smtClean="0"/>
              <a:t>, and the average roofed dwelling area is 7.3m</a:t>
            </a:r>
            <a:r>
              <a:rPr lang="en-US" sz="2400" baseline="30000" smtClean="0"/>
              <a:t>2</a:t>
            </a:r>
            <a:r>
              <a:rPr lang="en-US" sz="2400" smtClean="0"/>
              <a:t> with a great deal of variability (as seen in the house plans).  291  (see Figure of room sizes)</a:t>
            </a:r>
          </a:p>
          <a:p>
            <a:pPr eaLnBrk="1" hangingPunct="1">
              <a:lnSpc>
                <a:spcPct val="90000"/>
              </a:lnSpc>
            </a:pPr>
            <a:r>
              <a:rPr lang="en-US" sz="2400" smtClean="0"/>
              <a:t>Average number of rooms per family is 4.5 (including underground stables)</a:t>
            </a:r>
          </a:p>
          <a:p>
            <a:pPr eaLnBrk="1" hangingPunct="1">
              <a:lnSpc>
                <a:spcPct val="90000"/>
              </a:lnSpc>
            </a:pPr>
            <a:r>
              <a:rPr lang="en-US" sz="2400" smtClean="0"/>
              <a:t>Richer families have two living rooms (one a guest parlor).  Poorer folks have smaller compounds.</a:t>
            </a:r>
          </a:p>
          <a:p>
            <a:pPr eaLnBrk="1" hangingPunct="1">
              <a:lnSpc>
                <a:spcPct val="90000"/>
              </a:lnSpc>
            </a:pPr>
            <a:r>
              <a:rPr lang="en-US" sz="2400" smtClean="0"/>
              <a:t>Living rooms always have a stone-lined hearth, wall niches or pegs for storage, furniture, bedding, and vessels for cooking and serving food.</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4" descr="Room sizes"/>
          <p:cNvPicPr>
            <a:picLocks noChangeAspect="1" noChangeArrowheads="1"/>
          </p:cNvPicPr>
          <p:nvPr/>
        </p:nvPicPr>
        <p:blipFill>
          <a:blip r:embed="rId2"/>
          <a:srcRect/>
          <a:stretch>
            <a:fillRect/>
          </a:stretch>
        </p:blipFill>
        <p:spPr bwMode="auto">
          <a:xfrm>
            <a:off x="1966913" y="0"/>
            <a:ext cx="52101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p:cNvSpPr>
          <p:nvPr>
            <p:ph type="title"/>
          </p:nvPr>
        </p:nvSpPr>
        <p:spPr/>
        <p:txBody>
          <a:bodyPr/>
          <a:lstStyle/>
          <a:p>
            <a:pPr eaLnBrk="1" hangingPunct="1"/>
            <a:r>
              <a:rPr lang="en-US" smtClean="0"/>
              <a:t>Land &amp; Storage</a:t>
            </a:r>
          </a:p>
        </p:txBody>
      </p:sp>
      <p:sp>
        <p:nvSpPr>
          <p:cNvPr id="88066" name="Rectangle 3"/>
          <p:cNvSpPr>
            <a:spLocks noGrp="1"/>
          </p:cNvSpPr>
          <p:nvPr>
            <p:ph type="body" idx="1"/>
          </p:nvPr>
        </p:nvSpPr>
        <p:spPr/>
        <p:txBody>
          <a:bodyPr/>
          <a:lstStyle/>
          <a:p>
            <a:pPr eaLnBrk="1" hangingPunct="1">
              <a:lnSpc>
                <a:spcPct val="90000"/>
              </a:lnSpc>
            </a:pPr>
            <a:r>
              <a:rPr lang="en-US" sz="2400" smtClean="0"/>
              <a:t>A family of five, has 5-6 ha of land sown annually with 150 </a:t>
            </a:r>
            <a:r>
              <a:rPr lang="en-US" sz="2400" i="1" smtClean="0"/>
              <a:t>mann</a:t>
            </a:r>
            <a:r>
              <a:rPr lang="en-US" sz="2400" smtClean="0"/>
              <a:t> (1500 kg) of wheat that will be ground for family use.  The 41 households, therefore, require 120-125 ha of dry-farmed wheat and barley.</a:t>
            </a:r>
          </a:p>
          <a:p>
            <a:pPr eaLnBrk="1" hangingPunct="1">
              <a:lnSpc>
                <a:spcPct val="90000"/>
              </a:lnSpc>
            </a:pPr>
            <a:r>
              <a:rPr lang="en-US" sz="2400" smtClean="0"/>
              <a:t>Family has 1ha wheat, 0.5 ha barley, but with yearly fallow, need 3ha in all.  293</a:t>
            </a:r>
          </a:p>
          <a:p>
            <a:pPr eaLnBrk="1" hangingPunct="1">
              <a:lnSpc>
                <a:spcPct val="90000"/>
              </a:lnSpc>
            </a:pPr>
            <a:r>
              <a:rPr lang="en-US" sz="2400" smtClean="0"/>
              <a:t>Straw storage very important, to be used as fodder and also for plaster.</a:t>
            </a:r>
          </a:p>
          <a:p>
            <a:pPr eaLnBrk="1" hangingPunct="1">
              <a:lnSpc>
                <a:spcPct val="90000"/>
              </a:lnSpc>
            </a:pPr>
            <a:r>
              <a:rPr lang="en-US" sz="2400" smtClean="0"/>
              <a:t>Storerooms lack features, but usually have mud mangers.</a:t>
            </a:r>
          </a:p>
          <a:p>
            <a:pPr eaLnBrk="1" hangingPunct="1">
              <a:lnSpc>
                <a:spcPct val="90000"/>
              </a:lnSpc>
            </a:pPr>
            <a:r>
              <a:rPr lang="en-US" sz="2400" smtClean="0"/>
              <a:t>Storerooms are for fuel or animal fodder and not for food – pits and bins are for food.</a:t>
            </a:r>
          </a:p>
          <a:p>
            <a:pPr eaLnBrk="1" hangingPunct="1">
              <a:lnSpc>
                <a:spcPct val="90000"/>
              </a:lnSpc>
            </a:pPr>
            <a:endParaRPr lang="en-US" sz="2400" smtClean="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5" descr="M&amp;F activities"/>
          <p:cNvPicPr>
            <a:picLocks noChangeAspect="1" noChangeArrowheads="1"/>
          </p:cNvPicPr>
          <p:nvPr/>
        </p:nvPicPr>
        <p:blipFill>
          <a:blip r:embed="rId2"/>
          <a:srcRect/>
          <a:stretch>
            <a:fillRect/>
          </a:stretch>
        </p:blipFill>
        <p:spPr bwMode="auto">
          <a:xfrm>
            <a:off x="1738313" y="76200"/>
            <a:ext cx="5541962" cy="670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4"/>
          <p:cNvSpPr>
            <a:spLocks noGrp="1"/>
          </p:cNvSpPr>
          <p:nvPr>
            <p:ph type="title"/>
          </p:nvPr>
        </p:nvSpPr>
        <p:spPr/>
        <p:txBody>
          <a:bodyPr/>
          <a:lstStyle/>
          <a:p>
            <a:pPr eaLnBrk="1" hangingPunct="1"/>
            <a:r>
              <a:rPr lang="en-US" smtClean="0"/>
              <a:t>Watson’s Fieldwork</a:t>
            </a:r>
          </a:p>
        </p:txBody>
      </p:sp>
      <p:sp>
        <p:nvSpPr>
          <p:cNvPr id="20482" name="Text Box 5"/>
          <p:cNvSpPr txBox="1">
            <a:spLocks noChangeArrowheads="1"/>
          </p:cNvSpPr>
          <p:nvPr/>
        </p:nvSpPr>
        <p:spPr bwMode="auto">
          <a:xfrm>
            <a:off x="762000" y="1905000"/>
            <a:ext cx="8229600" cy="4473575"/>
          </a:xfrm>
          <a:prstGeom prst="rect">
            <a:avLst/>
          </a:prstGeom>
          <a:noFill/>
          <a:ln w="9525">
            <a:noFill/>
            <a:miter lim="800000"/>
            <a:headEnd/>
            <a:tailEnd/>
          </a:ln>
        </p:spPr>
        <p:txBody>
          <a:bodyPr>
            <a:spAutoFit/>
          </a:bodyPr>
          <a:lstStyle/>
          <a:p>
            <a:pPr>
              <a:buFontTx/>
              <a:buChar char="•"/>
            </a:pPr>
            <a:r>
              <a:rPr lang="en-US" sz="2400"/>
              <a:t>Village of Laki-speaking sharecropping tenants near Kermanshah, Iran.</a:t>
            </a:r>
          </a:p>
          <a:p>
            <a:pPr>
              <a:buFontTx/>
              <a:buChar char="•"/>
            </a:pPr>
            <a:r>
              <a:rPr lang="en-US" sz="2400"/>
              <a:t>Village in desperate straits owing to four years of crop loss due to insects (</a:t>
            </a:r>
            <a:r>
              <a:rPr lang="en-US" sz="2400" i="1"/>
              <a:t>sün)</a:t>
            </a:r>
            <a:r>
              <a:rPr lang="en-US" sz="2400"/>
              <a:t>.</a:t>
            </a:r>
          </a:p>
          <a:p>
            <a:pPr>
              <a:buFontTx/>
              <a:buChar char="•"/>
            </a:pPr>
            <a:r>
              <a:rPr lang="en-US" sz="2400"/>
              <a:t>She stayed in nearby orphanage managed by American missionaries.</a:t>
            </a:r>
          </a:p>
          <a:p>
            <a:pPr>
              <a:buFontTx/>
              <a:buChar char="•"/>
            </a:pPr>
            <a:r>
              <a:rPr lang="en-US" sz="2400"/>
              <a:t>Worked without an interpreter, but had help from missionaries and their workers</a:t>
            </a:r>
          </a:p>
          <a:p>
            <a:pPr>
              <a:buFontTx/>
              <a:buChar char="•"/>
            </a:pPr>
            <a:r>
              <a:rPr lang="en-US" sz="2400"/>
              <a:t>Went to village early morning each day and stayed until dark.</a:t>
            </a:r>
          </a:p>
          <a:p>
            <a:pPr>
              <a:buFontTx/>
              <a:buChar char="•"/>
            </a:pPr>
            <a:r>
              <a:rPr lang="en-US" sz="2400"/>
              <a:t>Had hepatitis for more than a month in the spring.</a:t>
            </a:r>
          </a:p>
          <a:p>
            <a:pPr>
              <a:buFontTx/>
              <a:buChar char="•"/>
            </a:pPr>
            <a:r>
              <a:rPr lang="en-US" sz="2400"/>
              <a:t>Also shorter studies of two other communities, both Kurdi</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descr="Farhad-Red-Liz-Patty 1959"/>
          <p:cNvPicPr>
            <a:picLocks noGrp="1" noChangeAspect="1"/>
          </p:cNvPicPr>
          <p:nvPr isPhoto="1"/>
        </p:nvPicPr>
        <p:blipFill>
          <a:blip r:embed="rId2"/>
          <a:srcRect/>
          <a:stretch>
            <a:fillRect/>
          </a:stretch>
        </p:blipFill>
        <p:spPr bwMode="auto">
          <a:xfrm>
            <a:off x="0" y="334963"/>
            <a:ext cx="9144000" cy="6188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305</TotalTime>
  <Words>1446</Words>
  <Application>Microsoft Office PowerPoint</Application>
  <PresentationFormat>Předvádění na obrazovce (4:3)</PresentationFormat>
  <Paragraphs>102</Paragraphs>
  <Slides>75</Slides>
  <Notes>0</Notes>
  <HiddenSlides>0</HiddenSlides>
  <MMClips>0</MMClips>
  <ScaleCrop>false</ScaleCrop>
  <HeadingPairs>
    <vt:vector size="4" baseType="variant">
      <vt:variant>
        <vt:lpstr>Motiv</vt:lpstr>
      </vt:variant>
      <vt:variant>
        <vt:i4>1</vt:i4>
      </vt:variant>
      <vt:variant>
        <vt:lpstr>Nadpisy snímků</vt:lpstr>
      </vt:variant>
      <vt:variant>
        <vt:i4>75</vt:i4>
      </vt:variant>
    </vt:vector>
  </HeadingPairs>
  <TitlesOfParts>
    <vt:vector size="76" baseType="lpstr">
      <vt:lpstr>Office Theme</vt:lpstr>
      <vt:lpstr>Prezentace aplikace PowerPoint</vt:lpstr>
      <vt:lpstr>CASE STUDY – Hasanabad (Faraman), Iran</vt:lpstr>
      <vt:lpstr>Prezentace aplikace PowerPoint</vt:lpstr>
      <vt:lpstr>Prezentace aplikace PowerPoint</vt:lpstr>
      <vt:lpstr>Faraman Village</vt:lpstr>
      <vt:lpstr>Prezentace aplikace PowerPoint</vt:lpstr>
      <vt:lpstr>Watson’s Assumptions and Goals</vt:lpstr>
      <vt:lpstr>Watson’s Fieldwork</vt:lpstr>
      <vt:lpstr>Prezentace aplikace PowerPoint</vt:lpstr>
      <vt:lpstr>The Village</vt:lpstr>
      <vt:lpstr>Prezentace aplikace PowerPoint</vt:lpstr>
      <vt:lpstr>Activity Areas</vt:lpstr>
      <vt:lpstr>Prezentace aplikace PowerPoint</vt:lpstr>
      <vt:lpstr>Prezentace aplikace PowerPoint</vt:lpstr>
      <vt:lpstr>Prezentace aplikace PowerPoint</vt:lpstr>
      <vt:lpstr>Prezentace aplikace PowerPoint</vt:lpstr>
      <vt:lpstr>Prezentace aplikace PowerPoint</vt:lpstr>
      <vt:lpstr>House Construction</vt:lpstr>
      <vt:lpstr>Prezentace aplikace PowerPoint</vt:lpstr>
      <vt:lpstr>Construction</vt:lpstr>
      <vt:lpstr>Prezentace aplikace PowerPoint</vt:lpstr>
      <vt:lpstr>Prezentace aplikace PowerPoint</vt:lpstr>
      <vt:lpstr>Typical House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Courtyards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Living Rooms</vt:lpstr>
      <vt:lpstr>Domestic Equipment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Supernatural</vt:lpstr>
      <vt:lpstr>Examples of charms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Behavioral Correlates</vt:lpstr>
      <vt:lpstr>Prezentace aplikace PowerPoint</vt:lpstr>
      <vt:lpstr>Land &amp; Storage</vt:lpstr>
      <vt:lpstr>Prezentace aplikace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Faraman Photo Album</dc:title>
  <dc:creator>Yukiko</dc:creator>
  <cp:lastModifiedBy>Lenka Tkáčová</cp:lastModifiedBy>
  <cp:revision>2</cp:revision>
  <dcterms:created xsi:type="dcterms:W3CDTF">2013-09-01T18:50:32Z</dcterms:created>
  <dcterms:modified xsi:type="dcterms:W3CDTF">2013-10-01T07:09:32Z</dcterms:modified>
</cp:coreProperties>
</file>