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73" r:id="rId25"/>
    <p:sldId id="275" r:id="rId26"/>
    <p:sldId id="274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13.10.2013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66B4643-7242-4A9B-85EC-8926DB6B4C59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B920-EB8D-48C9-8D7F-C80F28F1417C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91AD-7A80-4CDD-ABC5-78D1D343BB05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0D13-2D92-4E26-B1A1-9C2DE3F81483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03D6-4412-465C-8559-5EB5931A4E5A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70994-3B39-4038-8500-8DC9C347EA21}" type="datetime1">
              <a:rPr lang="cs-CZ" smtClean="0"/>
              <a:t>13.10.2013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1385C-6755-4986-8247-4FDCD761CB74}" type="datetime1">
              <a:rPr lang="cs-CZ" smtClean="0"/>
              <a:t>13.10.2013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C9A8-FB93-47BF-8D93-784F1780A988}" type="datetime1">
              <a:rPr lang="cs-CZ" smtClean="0"/>
              <a:t>13.10.2013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7829-410B-4827-B725-6080BB50BA51}" type="datetime1">
              <a:rPr lang="cs-CZ" smtClean="0"/>
              <a:t>13.10.2013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4A3429B-6DCC-43B7-BEDF-170B43035BB8}" type="datetime1">
              <a:rPr lang="cs-CZ" smtClean="0"/>
              <a:t>13.10.2013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67384F0-C12B-4938-9567-7A57709DC073}" type="datetime1">
              <a:rPr lang="cs-CZ" smtClean="0"/>
              <a:t>13.10.2013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F310F8A-3B59-4327-8EE7-45F3BE10F4C7}" type="datetime1">
              <a:rPr lang="cs-CZ" smtClean="0"/>
              <a:t>13.10.2013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Ústavní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</a:t>
            </a:r>
            <a:r>
              <a:rPr lang="cs-CZ" sz="2000" dirty="0" smtClean="0"/>
              <a:t>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Vláda (odpovědna PS)</a:t>
            </a:r>
          </a:p>
          <a:p>
            <a:pPr lvl="1"/>
            <a:r>
              <a:rPr lang="cs-CZ" dirty="0" smtClean="0"/>
              <a:t>Organizuje a zajišťuje úkoly v oblasti</a:t>
            </a:r>
          </a:p>
          <a:p>
            <a:pPr lvl="2"/>
            <a:r>
              <a:rPr lang="cs-CZ" dirty="0" smtClean="0"/>
              <a:t>Zahraniční politiky</a:t>
            </a:r>
          </a:p>
          <a:p>
            <a:pPr lvl="2"/>
            <a:r>
              <a:rPr lang="cs-CZ" dirty="0" smtClean="0"/>
              <a:t>Obrany a bezpečnosti státu</a:t>
            </a:r>
          </a:p>
          <a:p>
            <a:pPr lvl="2"/>
            <a:r>
              <a:rPr lang="cs-CZ" dirty="0" smtClean="0"/>
              <a:t>Hospodářské, sociální a kulturní výstavby státu</a:t>
            </a:r>
          </a:p>
          <a:p>
            <a:pPr lvl="2"/>
            <a:r>
              <a:rPr lang="cs-CZ" dirty="0" smtClean="0"/>
              <a:t>Kolektivní orgán ( k rozhodnutí </a:t>
            </a:r>
            <a:r>
              <a:rPr lang="cs-CZ" dirty="0" err="1" smtClean="0"/>
              <a:t>nadpol</a:t>
            </a:r>
            <a:r>
              <a:rPr lang="cs-CZ" dirty="0" smtClean="0"/>
              <a:t>. všech členů vlády)</a:t>
            </a:r>
          </a:p>
          <a:p>
            <a:r>
              <a:rPr lang="cs-CZ" dirty="0" smtClean="0"/>
              <a:t>Ministerstva zajišťují výkon státní správy na jednotlivých úsecích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11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</a:p>
          <a:p>
            <a:pPr lvl="1"/>
            <a:r>
              <a:rPr lang="cs-CZ" dirty="0" smtClean="0"/>
              <a:t>Hlava státu</a:t>
            </a:r>
          </a:p>
          <a:p>
            <a:pPr lvl="2"/>
            <a:r>
              <a:rPr lang="cs-CZ" dirty="0" smtClean="0"/>
              <a:t>Představitel samostatnosti a svrchovanosti</a:t>
            </a:r>
          </a:p>
          <a:p>
            <a:pPr lvl="2"/>
            <a:r>
              <a:rPr lang="cs-CZ" dirty="0" smtClean="0"/>
              <a:t>5 let a max. 2x po sobě</a:t>
            </a:r>
          </a:p>
          <a:p>
            <a:pPr lvl="2"/>
            <a:r>
              <a:rPr lang="cs-CZ" dirty="0" smtClean="0"/>
              <a:t>Přímá volba</a:t>
            </a:r>
          </a:p>
          <a:p>
            <a:pPr lvl="3"/>
            <a:r>
              <a:rPr lang="cs-CZ" dirty="0" smtClean="0"/>
              <a:t>1. kolo (</a:t>
            </a:r>
            <a:r>
              <a:rPr lang="cs-CZ" dirty="0" err="1" smtClean="0"/>
              <a:t>nadpol</a:t>
            </a:r>
            <a:r>
              <a:rPr lang="cs-CZ" dirty="0" smtClean="0"/>
              <a:t>. většina všech platných hlasů oprávněných voličů)</a:t>
            </a:r>
          </a:p>
          <a:p>
            <a:pPr lvl="3"/>
            <a:r>
              <a:rPr lang="cs-CZ" dirty="0" smtClean="0"/>
              <a:t>2. kolo (2 nejúspěšnější kandidáti ---- vítěz)</a:t>
            </a:r>
          </a:p>
          <a:p>
            <a:pPr lvl="3"/>
            <a:r>
              <a:rPr lang="cs-CZ" dirty="0" smtClean="0"/>
              <a:t>Návrh (petice 50 000 podpisů x 20 P nebo 10 S)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37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Pravomoci samostatné:</a:t>
            </a:r>
          </a:p>
          <a:p>
            <a:pPr lvl="1"/>
            <a:r>
              <a:rPr lang="cs-CZ" sz="1800" dirty="0" smtClean="0"/>
              <a:t>Jmenuje předsedu vlády a další členy vlády</a:t>
            </a:r>
          </a:p>
          <a:p>
            <a:pPr lvl="1"/>
            <a:r>
              <a:rPr lang="cs-CZ" sz="1800" dirty="0" smtClean="0"/>
              <a:t>Jmenuje soudce Ústavního soudu</a:t>
            </a:r>
          </a:p>
          <a:p>
            <a:pPr lvl="1"/>
            <a:r>
              <a:rPr lang="cs-CZ" sz="1800" dirty="0" smtClean="0"/>
              <a:t>Udílí milosti, suspenzivní právo veta, podpis zákonů</a:t>
            </a:r>
          </a:p>
          <a:p>
            <a:pPr lvl="1"/>
            <a:r>
              <a:rPr lang="cs-CZ" sz="1800" dirty="0" smtClean="0"/>
              <a:t>Jmenuje prezidenta + viceprezidenta NKÚ</a:t>
            </a:r>
          </a:p>
          <a:p>
            <a:pPr lvl="1"/>
            <a:r>
              <a:rPr lang="cs-CZ" sz="1800" dirty="0" smtClean="0"/>
              <a:t>Jmenuje  členy Bankovní rady ČNB</a:t>
            </a:r>
          </a:p>
          <a:p>
            <a:r>
              <a:rPr lang="cs-CZ" sz="2000" dirty="0" smtClean="0"/>
              <a:t>Pravomoci se spolupodpisem člena vlády:</a:t>
            </a:r>
          </a:p>
          <a:p>
            <a:pPr lvl="1"/>
            <a:r>
              <a:rPr lang="cs-CZ" sz="1800" dirty="0" smtClean="0"/>
              <a:t>Zastupuje stát navenek</a:t>
            </a:r>
          </a:p>
          <a:p>
            <a:pPr lvl="1"/>
            <a:r>
              <a:rPr lang="cs-CZ" sz="1800" dirty="0" smtClean="0"/>
              <a:t>Sjednává ratifikuje MS</a:t>
            </a:r>
          </a:p>
          <a:p>
            <a:pPr lvl="1"/>
            <a:r>
              <a:rPr lang="cs-CZ" sz="1800" dirty="0" smtClean="0"/>
              <a:t>Vrchní velitel ozbrojených sil</a:t>
            </a:r>
          </a:p>
          <a:p>
            <a:pPr lvl="1"/>
            <a:r>
              <a:rPr lang="cs-CZ" sz="1800" dirty="0" smtClean="0"/>
              <a:t>Jmenuje soudce</a:t>
            </a:r>
          </a:p>
          <a:p>
            <a:pPr lvl="1"/>
            <a:r>
              <a:rPr lang="cs-CZ" sz="1800" dirty="0" smtClean="0"/>
              <a:t>Propůjčuje a uděluje státní vyznamenání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30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minulá přednáška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49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NKÚ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Sídlo Praha, v čele prezident NKÚ</a:t>
            </a:r>
          </a:p>
          <a:p>
            <a:r>
              <a:rPr lang="cs-CZ" dirty="0" smtClean="0"/>
              <a:t>Nezávislý orgán vykonávající kontrolu hospodaření se státním majetkem a státními finančními prostředky, kontrola státního závěrečného účtu, plnění státního rozpočtu</a:t>
            </a:r>
          </a:p>
          <a:p>
            <a:r>
              <a:rPr lang="cs-CZ" dirty="0" smtClean="0"/>
              <a:t>Účelnost a hospodárnost a soulad s PP při využívání prostředků daňových poplatníků</a:t>
            </a:r>
          </a:p>
          <a:p>
            <a:r>
              <a:rPr lang="cs-CZ" dirty="0" smtClean="0"/>
              <a:t>Předkládá zprávu PS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461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Nezávislost (personální, finanční, funkční, institucionální)</a:t>
            </a:r>
          </a:p>
          <a:p>
            <a:r>
              <a:rPr lang="cs-CZ" dirty="0" smtClean="0"/>
              <a:t>Hlavním úkolem je cenová stabilita</a:t>
            </a:r>
          </a:p>
          <a:p>
            <a:r>
              <a:rPr lang="cs-CZ" dirty="0" smtClean="0"/>
              <a:t>Určuje měnovou politiku, vydává bankovky a mince, řídí  peněžní oběh</a:t>
            </a:r>
          </a:p>
          <a:p>
            <a:r>
              <a:rPr lang="cs-CZ" dirty="0" smtClean="0"/>
              <a:t>Bankovní rada</a:t>
            </a:r>
          </a:p>
          <a:p>
            <a:pPr lvl="1"/>
            <a:r>
              <a:rPr lang="cs-CZ" dirty="0" smtClean="0"/>
              <a:t>Guvernér a 2 viceguvernéři</a:t>
            </a:r>
          </a:p>
          <a:p>
            <a:pPr lvl="1"/>
            <a:r>
              <a:rPr lang="cs-CZ" dirty="0" smtClean="0"/>
              <a:t>4 členové bankovní rady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Pravá složená závorka 5"/>
          <p:cNvSpPr/>
          <p:nvPr/>
        </p:nvSpPr>
        <p:spPr>
          <a:xfrm>
            <a:off x="5652120" y="4725144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012160" y="472514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9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</a:t>
            </a:r>
          </a:p>
          <a:p>
            <a:r>
              <a:rPr lang="cs-CZ" dirty="0" smtClean="0"/>
              <a:t>Základní jednotkou je obce</a:t>
            </a:r>
          </a:p>
          <a:p>
            <a:r>
              <a:rPr lang="cs-CZ" dirty="0" smtClean="0"/>
              <a:t>14 krajů </a:t>
            </a:r>
          </a:p>
          <a:p>
            <a:r>
              <a:rPr lang="cs-CZ" dirty="0" smtClean="0"/>
              <a:t>Samostatná působnost (samospráva) a přenesená působnost (státní správa)</a:t>
            </a:r>
          </a:p>
          <a:p>
            <a:r>
              <a:rPr lang="cs-CZ" dirty="0" smtClean="0"/>
              <a:t>Zastupitelstvo, rady, starosta (hejtman)</a:t>
            </a:r>
          </a:p>
          <a:p>
            <a:r>
              <a:rPr lang="cs-CZ" dirty="0" smtClean="0"/>
              <a:t>Obecně závazné vyhlášky a nařízení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48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LP jsou základní a přirozená práva člověka jako lidské bytosti, jež vyjadřují podstatu lidské důstojnosti</a:t>
            </a:r>
          </a:p>
          <a:p>
            <a:r>
              <a:rPr lang="cs-CZ" dirty="0" smtClean="0"/>
              <a:t>VÚLP(1948)</a:t>
            </a:r>
          </a:p>
          <a:p>
            <a:pPr lvl="1"/>
            <a:r>
              <a:rPr lang="cs-CZ" dirty="0" smtClean="0"/>
              <a:t>ZP pro každého člověka na světě bez ohledu na rasu, barvu pleti, pohlaví, jazyk, náboženství či politický názor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95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jsou svobodní a rovní v důstojnosti a  právech</a:t>
            </a:r>
          </a:p>
          <a:p>
            <a:r>
              <a:rPr lang="cs-CZ" dirty="0" smtClean="0"/>
              <a:t>ZPS jsou nezadatelná, nepromlčitelná, a nezrušitelná</a:t>
            </a:r>
          </a:p>
          <a:p>
            <a:r>
              <a:rPr lang="cs-CZ" dirty="0" smtClean="0"/>
              <a:t>LZPS:</a:t>
            </a:r>
          </a:p>
          <a:p>
            <a:pPr lvl="1"/>
            <a:r>
              <a:rPr lang="cs-CZ" dirty="0" smtClean="0"/>
              <a:t>Lidská práva a svobody</a:t>
            </a:r>
          </a:p>
          <a:p>
            <a:pPr lvl="1"/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soudní a jinou právní ochranu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3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Základní práva a svobody</a:t>
            </a:r>
          </a:p>
          <a:p>
            <a:pPr lvl="1"/>
            <a:r>
              <a:rPr lang="cs-CZ" dirty="0" smtClean="0"/>
              <a:t>Právo na život, zákaz nucených prací, právo na soukromí, nedotknutelnost osoby, právo na lidskou důstojnost, osobní čest a dobrou pověst, právo na svobodu myšlení a svědomí či náboženské vyznání</a:t>
            </a:r>
          </a:p>
          <a:p>
            <a:r>
              <a:rPr lang="cs-CZ" dirty="0" smtClean="0"/>
              <a:t>Politická práva</a:t>
            </a:r>
          </a:p>
          <a:p>
            <a:pPr lvl="1"/>
            <a:r>
              <a:rPr lang="cs-CZ" dirty="0" smtClean="0"/>
              <a:t>Svoboda projevu, právo na informace, petiční právo, právo se sdružovat, volební právo, právo na odpor, právo na účast na věcech veřejných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35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Ústavní právo</a:t>
            </a:r>
          </a:p>
          <a:p>
            <a:r>
              <a:rPr lang="cs-CZ" dirty="0"/>
              <a:t>Moc zákonodárná, výkonná a soudní</a:t>
            </a:r>
          </a:p>
          <a:p>
            <a:r>
              <a:rPr lang="cs-CZ" dirty="0" smtClean="0"/>
              <a:t>NKÚ + ČNB</a:t>
            </a:r>
          </a:p>
          <a:p>
            <a:r>
              <a:rPr lang="cs-CZ" dirty="0" smtClean="0"/>
              <a:t>LZPS</a:t>
            </a:r>
          </a:p>
          <a:p>
            <a:r>
              <a:rPr lang="cs-CZ" dirty="0" smtClean="0"/>
              <a:t>Veřejný ochránce práv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Rozvoj vlastní kultury</a:t>
            </a:r>
          </a:p>
          <a:p>
            <a:pPr lvl="1"/>
            <a:r>
              <a:rPr lang="cs-CZ" dirty="0" smtClean="0"/>
              <a:t>Právo rozšiřovat a přijímat informace v mateřském jazyku</a:t>
            </a:r>
          </a:p>
          <a:p>
            <a:pPr lvl="1"/>
            <a:r>
              <a:rPr lang="cs-CZ" dirty="0" smtClean="0"/>
              <a:t>Právo sdružovat se v národnostních spolcích</a:t>
            </a:r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75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práci,  právo na svobodnou volbu povolání</a:t>
            </a:r>
          </a:p>
          <a:p>
            <a:pPr lvl="1"/>
            <a:r>
              <a:rPr lang="cs-CZ" dirty="0" smtClean="0"/>
              <a:t>Právo na stávku</a:t>
            </a:r>
          </a:p>
          <a:p>
            <a:pPr lvl="1"/>
            <a:r>
              <a:rPr lang="cs-CZ" dirty="0" smtClean="0"/>
              <a:t>Právo na vzdělání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rávo na odměnu za práci</a:t>
            </a:r>
          </a:p>
          <a:p>
            <a:pPr lvl="1"/>
            <a:r>
              <a:rPr lang="cs-CZ" dirty="0" smtClean="0"/>
              <a:t>Právo na příznivé životní podmínky a na informace o stavu životního prostředí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41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soudní a jinou právní ochranu</a:t>
            </a:r>
          </a:p>
          <a:p>
            <a:pPr lvl="1"/>
            <a:r>
              <a:rPr lang="cs-CZ" dirty="0" smtClean="0"/>
              <a:t>Právo na ochranu soudem a nebo jiným orgánem</a:t>
            </a:r>
          </a:p>
          <a:p>
            <a:pPr lvl="1"/>
            <a:r>
              <a:rPr lang="cs-CZ" dirty="0" smtClean="0"/>
              <a:t>Právo na spravedlivý proces</a:t>
            </a:r>
          </a:p>
          <a:p>
            <a:pPr lvl="1"/>
            <a:r>
              <a:rPr lang="cs-CZ" dirty="0" smtClean="0"/>
              <a:t>Právo na obhajobu</a:t>
            </a:r>
          </a:p>
          <a:p>
            <a:pPr lvl="1"/>
            <a:r>
              <a:rPr lang="cs-CZ" dirty="0" smtClean="0"/>
              <a:t>Právo odepřít výpověď</a:t>
            </a:r>
          </a:p>
          <a:p>
            <a:pPr lvl="1"/>
            <a:r>
              <a:rPr lang="cs-CZ" dirty="0" smtClean="0"/>
              <a:t>Právo na rozhodnutí bez zbytečných průtahů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103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Sídlo Brno, od roku 2000</a:t>
            </a:r>
          </a:p>
          <a:p>
            <a:r>
              <a:rPr lang="cs-CZ" dirty="0" smtClean="0"/>
              <a:t>Volen PS na 6 let</a:t>
            </a:r>
          </a:p>
          <a:p>
            <a:r>
              <a:rPr lang="cs-CZ" dirty="0" smtClean="0"/>
              <a:t>Prošetřováním stížností občanů na postup, rozhodování nebo nečinnost orgánu veřejné správy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Ministerstva, správní úřady, krajské úřady, města a obce, Policie ČR, Armáda ČR, Vězeňská služba ČR…</a:t>
            </a:r>
          </a:p>
          <a:p>
            <a:pPr lvl="1"/>
            <a:r>
              <a:rPr lang="cs-CZ" dirty="0" smtClean="0"/>
              <a:t>NE Parlament, prezident, vláda, NKÚ, soudy, státní zastupitelství, zpravodajská služba ČR a vyšetřovatel ČR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48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1/1993 Sb. (Ústava ČR)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23/ 1991 Sb. (Listina základních práva svobod) 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veřejného práva, jehož normy upravují nejdůležitější právní vztahy ve státě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Ústava </a:t>
            </a:r>
          </a:p>
          <a:p>
            <a:pPr lvl="1"/>
            <a:r>
              <a:rPr lang="cs-CZ" dirty="0" smtClean="0"/>
              <a:t>LZPS 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stavní zákony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20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 (1/1993)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pramen právního řádu s nejvyšší právní silou, kdy všechny zákony a právní předpisy s ní musí být v souladu</a:t>
            </a:r>
          </a:p>
          <a:p>
            <a:r>
              <a:rPr lang="cs-CZ" dirty="0" smtClean="0"/>
              <a:t>Preambule, 8 hlav a 113 článků</a:t>
            </a:r>
          </a:p>
          <a:p>
            <a:pPr lvl="1"/>
            <a:r>
              <a:rPr lang="cs-CZ" dirty="0" smtClean="0"/>
              <a:t>H1: Základní ustanovení</a:t>
            </a:r>
          </a:p>
          <a:p>
            <a:pPr lvl="1"/>
            <a:r>
              <a:rPr lang="cs-CZ" dirty="0" smtClean="0"/>
              <a:t>H2: Moc zákonodárná</a:t>
            </a:r>
          </a:p>
          <a:p>
            <a:pPr lvl="1"/>
            <a:r>
              <a:rPr lang="cs-CZ" dirty="0" smtClean="0"/>
              <a:t>H3: Moc výkonná</a:t>
            </a:r>
          </a:p>
          <a:p>
            <a:pPr lvl="1"/>
            <a:r>
              <a:rPr lang="cs-CZ" dirty="0" smtClean="0"/>
              <a:t>H4: Moc soudní</a:t>
            </a:r>
          </a:p>
          <a:p>
            <a:pPr lvl="1"/>
            <a:r>
              <a:rPr lang="cs-CZ" dirty="0" smtClean="0"/>
              <a:t>H5: NKÚ</a:t>
            </a:r>
          </a:p>
          <a:p>
            <a:pPr lvl="1"/>
            <a:r>
              <a:rPr lang="cs-CZ" dirty="0" smtClean="0"/>
              <a:t>H6: ČNB</a:t>
            </a:r>
          </a:p>
          <a:p>
            <a:pPr lvl="1"/>
            <a:r>
              <a:rPr lang="cs-CZ" dirty="0" smtClean="0"/>
              <a:t>H7: Územní samospráva</a:t>
            </a:r>
          </a:p>
          <a:p>
            <a:pPr lvl="1"/>
            <a:r>
              <a:rPr lang="cs-CZ" dirty="0" smtClean="0"/>
              <a:t>H8: Přechodná a závěrečná ustanovení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931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Preambule a základní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Preambule:</a:t>
            </a:r>
          </a:p>
          <a:p>
            <a:pPr lvl="1"/>
            <a:r>
              <a:rPr lang="cs-CZ" sz="1800" dirty="0" smtClean="0"/>
              <a:t>Přihlašuje se k tradici dávné státnosti Koruny české a státnosti československé</a:t>
            </a:r>
          </a:p>
          <a:p>
            <a:pPr lvl="1"/>
            <a:r>
              <a:rPr lang="cs-CZ" sz="1800" dirty="0" smtClean="0"/>
              <a:t>Zdůrazňuje nedotknutelnost lidské důstojnosti a  svobody i rovnoprávnosti občanů</a:t>
            </a:r>
          </a:p>
          <a:p>
            <a:pPr lvl="1"/>
            <a:r>
              <a:rPr lang="cs-CZ" sz="1800" dirty="0" smtClean="0"/>
              <a:t>Principy právní státu</a:t>
            </a:r>
          </a:p>
          <a:p>
            <a:r>
              <a:rPr lang="cs-CZ" dirty="0" smtClean="0"/>
              <a:t>Základní ustanovení:</a:t>
            </a:r>
          </a:p>
          <a:p>
            <a:pPr lvl="1"/>
            <a:r>
              <a:rPr lang="cs-CZ" sz="1800" dirty="0" smtClean="0"/>
              <a:t>Svrchovaný, jednotný a demokratický právní stát</a:t>
            </a:r>
          </a:p>
          <a:p>
            <a:pPr lvl="1"/>
            <a:r>
              <a:rPr lang="cs-CZ" sz="1800" dirty="0" smtClean="0"/>
              <a:t>Úcta k právům člověka a občana</a:t>
            </a:r>
          </a:p>
          <a:p>
            <a:pPr lvl="1"/>
            <a:r>
              <a:rPr lang="cs-CZ" sz="1800" dirty="0" smtClean="0"/>
              <a:t>Zdrojem státní moci je lid, který ji vykonává prostřednictvím  orgánů moci zákonodárné, výkonné a soudní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70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dělby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119256"/>
            <a:ext cx="6471821" cy="383002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051720" y="2204864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115616" y="3356992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zákonodárná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95936" y="2204864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851920" y="3356992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výkonná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3995936" y="2204864"/>
            <a:ext cx="34563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6473316" y="335699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</a:t>
            </a:r>
            <a:endParaRPr lang="cs-CZ" dirty="0"/>
          </a:p>
        </p:txBody>
      </p:sp>
      <p:sp>
        <p:nvSpPr>
          <p:cNvPr id="17" name="Šipka dolů 16"/>
          <p:cNvSpPr/>
          <p:nvPr/>
        </p:nvSpPr>
        <p:spPr>
          <a:xfrm>
            <a:off x="2195736" y="3861048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752020" y="3874120"/>
            <a:ext cx="324036" cy="779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7452320" y="386104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547664" y="4581128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parlament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1835696" y="5013176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303748" y="5013176"/>
            <a:ext cx="7560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3941930" y="4653136"/>
            <a:ext cx="199822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</a:p>
          <a:p>
            <a:pPr algn="ctr"/>
            <a:r>
              <a:rPr lang="cs-CZ" dirty="0" smtClean="0"/>
              <a:t>Vláda</a:t>
            </a:r>
          </a:p>
          <a:p>
            <a:pPr algn="ctr"/>
            <a:r>
              <a:rPr lang="cs-CZ" dirty="0" smtClean="0"/>
              <a:t>SÚ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367644" y="5589240"/>
            <a:ext cx="7920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2591780" y="5570259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31" name="Ovál 30"/>
          <p:cNvSpPr/>
          <p:nvPr/>
        </p:nvSpPr>
        <p:spPr>
          <a:xfrm>
            <a:off x="6228184" y="4581128"/>
            <a:ext cx="2138790" cy="1440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 + NS +  NSS</a:t>
            </a:r>
          </a:p>
          <a:p>
            <a:pPr algn="ctr"/>
            <a:r>
              <a:rPr lang="cs-CZ" dirty="0"/>
              <a:t>a</a:t>
            </a:r>
            <a:endParaRPr lang="cs-CZ" dirty="0" smtClean="0"/>
          </a:p>
          <a:p>
            <a:pPr algn="ctr"/>
            <a:r>
              <a:rPr lang="cs-CZ" dirty="0" smtClean="0"/>
              <a:t>Obecné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Náleží Parlamentu ČR</a:t>
            </a:r>
          </a:p>
          <a:p>
            <a:r>
              <a:rPr lang="cs-CZ" dirty="0" smtClean="0"/>
              <a:t>PS:</a:t>
            </a:r>
          </a:p>
          <a:p>
            <a:pPr lvl="1"/>
            <a:r>
              <a:rPr lang="cs-CZ" dirty="0" smtClean="0"/>
              <a:t>200 poslanců, princip poměrného zastoupení</a:t>
            </a:r>
          </a:p>
          <a:p>
            <a:pPr lvl="1"/>
            <a:r>
              <a:rPr lang="cs-CZ" dirty="0" smtClean="0"/>
              <a:t>Poslanec (právo volit + 21 let + ČR)</a:t>
            </a:r>
          </a:p>
          <a:p>
            <a:r>
              <a:rPr lang="cs-CZ" dirty="0" smtClean="0"/>
              <a:t>Senát:</a:t>
            </a:r>
          </a:p>
          <a:p>
            <a:pPr lvl="1"/>
            <a:r>
              <a:rPr lang="cs-CZ" dirty="0" smtClean="0"/>
              <a:t>81 senátorů, voleni většinově</a:t>
            </a:r>
          </a:p>
          <a:p>
            <a:pPr lvl="1"/>
            <a:r>
              <a:rPr lang="cs-CZ" dirty="0" smtClean="0"/>
              <a:t>6 let (každé 2 roky 1/3 výměna)</a:t>
            </a:r>
          </a:p>
          <a:p>
            <a:pPr lvl="1"/>
            <a:r>
              <a:rPr lang="cs-CZ" dirty="0" smtClean="0"/>
              <a:t>Senátor (právo volit + 40 let + ČR)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89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poměrného zastoupení</a:t>
            </a:r>
          </a:p>
          <a:p>
            <a:pPr lvl="1"/>
            <a:r>
              <a:rPr lang="cs-CZ" dirty="0" smtClean="0"/>
              <a:t>Procentní poměr počtu získaných mandátů ve sboru pro volební stranu odpovídá procentnímu poměru počtu hlasů ve volbách</a:t>
            </a:r>
          </a:p>
          <a:p>
            <a:pPr lvl="1"/>
            <a:r>
              <a:rPr lang="cs-CZ" dirty="0" smtClean="0"/>
              <a:t>Klauzule 5 % ve volbách</a:t>
            </a:r>
          </a:p>
          <a:p>
            <a:r>
              <a:rPr lang="cs-CZ" dirty="0" smtClean="0"/>
              <a:t>Většinový systém</a:t>
            </a:r>
          </a:p>
          <a:p>
            <a:pPr lvl="1"/>
            <a:r>
              <a:rPr lang="cs-CZ" dirty="0" smtClean="0"/>
              <a:t>1. kolo (nad 50 % všech)</a:t>
            </a:r>
          </a:p>
          <a:p>
            <a:pPr lvl="1"/>
            <a:r>
              <a:rPr lang="cs-CZ" dirty="0" smtClean="0"/>
              <a:t>2. kole (2 kandidáti, vítěz vyhrává)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77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987824" y="198884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zákona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7" idx="3"/>
          </p:cNvCxnSpPr>
          <p:nvPr/>
        </p:nvCxnSpPr>
        <p:spPr>
          <a:xfrm flipV="1">
            <a:off x="5220072" y="1988840"/>
            <a:ext cx="10081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220072" y="2312876"/>
            <a:ext cx="100811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220072" y="2312876"/>
            <a:ext cx="648072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6228184" y="1758819"/>
            <a:ext cx="1307001" cy="4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 nebo skup. P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228184" y="2402886"/>
            <a:ext cx="1224136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898735" y="2924944"/>
            <a:ext cx="163644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 nebo zastupitelstvo kraje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3059832" y="3429000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9832" y="4437112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59832" y="5229200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4103948" y="2636912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4108879" y="400506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4108879" y="4797152"/>
            <a:ext cx="17508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97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665</TotalTime>
  <Words>1123</Words>
  <Application>Microsoft Office PowerPoint</Application>
  <PresentationFormat>Předvádění na obrazovce (4:3)</PresentationFormat>
  <Paragraphs>204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Špendlík</vt:lpstr>
      <vt:lpstr>Ústavní právo</vt:lpstr>
      <vt:lpstr>Obsah přednášky</vt:lpstr>
      <vt:lpstr>Ústavní právo</vt:lpstr>
      <vt:lpstr>Ústava ČR (1/1993)</vt:lpstr>
      <vt:lpstr>Preambule a základní ustanovení</vt:lpstr>
      <vt:lpstr>Systém dělby moci</vt:lpstr>
      <vt:lpstr>Moc zákonodárná</vt:lpstr>
      <vt:lpstr>Moc zákonodárná</vt:lpstr>
      <vt:lpstr>Zákonodárný proces</vt:lpstr>
      <vt:lpstr>Moc výkonná</vt:lpstr>
      <vt:lpstr>Moc výkonná</vt:lpstr>
      <vt:lpstr>Prezident republiky</vt:lpstr>
      <vt:lpstr>Soudní moc</vt:lpstr>
      <vt:lpstr>NKÚ</vt:lpstr>
      <vt:lpstr>ČNB</vt:lpstr>
      <vt:lpstr>Územní samospráva</vt:lpstr>
      <vt:lpstr>LP</vt:lpstr>
      <vt:lpstr>LZPS</vt:lpstr>
      <vt:lpstr>LZPS</vt:lpstr>
      <vt:lpstr>LZPS</vt:lpstr>
      <vt:lpstr>LZPS</vt:lpstr>
      <vt:lpstr>LZPS</vt:lpstr>
      <vt:lpstr>Veřejný ochránce práv</vt:lpstr>
      <vt:lpstr>Snímek 24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Tomas</cp:lastModifiedBy>
  <cp:revision>63</cp:revision>
  <dcterms:created xsi:type="dcterms:W3CDTF">2012-09-18T12:20:52Z</dcterms:created>
  <dcterms:modified xsi:type="dcterms:W3CDTF">2013-10-13T21:32:27Z</dcterms:modified>
</cp:coreProperties>
</file>