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81" r:id="rId4"/>
    <p:sldId id="276" r:id="rId5"/>
    <p:sldId id="277" r:id="rId6"/>
    <p:sldId id="278" r:id="rId7"/>
    <p:sldId id="279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3" r:id="rId17"/>
    <p:sldId id="275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0" autoAdjust="0"/>
    <p:restoredTop sz="94660"/>
  </p:normalViewPr>
  <p:slideViewPr>
    <p:cSldViewPr>
      <p:cViewPr>
        <p:scale>
          <a:sx n="100" d="100"/>
          <a:sy n="100" d="100"/>
        </p:scale>
        <p:origin x="-28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3.11.2013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BA1754-1F98-4638-9DE3-762223789985}" type="datetime1">
              <a:rPr lang="cs-CZ" smtClean="0"/>
              <a:t>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95EA-28BB-4E76-9044-3972809FB29A}" type="datetime1">
              <a:rPr lang="cs-CZ" smtClean="0"/>
              <a:t>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4AFB-2CAC-4423-9263-3102B66234DC}" type="datetime1">
              <a:rPr lang="cs-CZ" smtClean="0"/>
              <a:t>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35E0-C61D-46F7-B97E-16502656219C}" type="datetime1">
              <a:rPr lang="cs-CZ" smtClean="0"/>
              <a:t>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7C65-B864-4955-811A-20694E281CF0}" type="datetime1">
              <a:rPr lang="cs-CZ" smtClean="0"/>
              <a:t>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957A-329F-4DEA-8740-553CCAD82CD1}" type="datetime1">
              <a:rPr lang="cs-CZ" smtClean="0"/>
              <a:t>3.11.2013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D2EA-84E5-49E7-8877-A893B345D8E2}" type="datetime1">
              <a:rPr lang="cs-CZ" smtClean="0"/>
              <a:t>3.11.2013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8501-EB39-4A38-8406-08354415D8B3}" type="datetime1">
              <a:rPr lang="cs-CZ" smtClean="0"/>
              <a:t>3.11.2013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3571-2BDD-436E-B005-08FD8469FA13}" type="datetime1">
              <a:rPr lang="cs-CZ" smtClean="0"/>
              <a:t>3.11.2013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769CEEF-6792-4A89-9A39-D803A964C7E7}" type="datetime1">
              <a:rPr lang="cs-CZ" smtClean="0"/>
              <a:t>3.11.2013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E3AB258-6EF7-42D5-8990-A912F213312C}" type="datetime1">
              <a:rPr lang="cs-CZ" smtClean="0"/>
              <a:t>3.11.2013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0488BC5-D017-4A3D-9025-6320E8CCC9BA}" type="datetime1">
              <a:rPr lang="cs-CZ" smtClean="0"/>
              <a:t>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Mezinárodní právo a právo EU a jejich vliv na české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</a:t>
            </a:r>
            <a:r>
              <a:rPr lang="cs-CZ" sz="2000" dirty="0" smtClean="0"/>
              <a:t>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1. pilíř – </a:t>
            </a:r>
            <a:r>
              <a:rPr lang="cs-CZ" sz="1800" i="1" dirty="0"/>
              <a:t>Evropské společenství</a:t>
            </a:r>
            <a:r>
              <a:rPr lang="cs-CZ" sz="1800" dirty="0"/>
              <a:t>: spadají sem všechny aktivity realizované již před Maastrichtem; mimo jiné politiky zemědělská, obchodní, regionální, sociální aktivity spadající pod další dva pilíře byly zavedeny až Maastrichtskou smlouvou:</a:t>
            </a:r>
          </a:p>
          <a:p>
            <a:r>
              <a:rPr lang="cs-CZ" sz="1800" dirty="0"/>
              <a:t>2. pilíř – </a:t>
            </a:r>
            <a:r>
              <a:rPr lang="cs-CZ" sz="1800" i="1" dirty="0"/>
              <a:t>Společná zahraniční a bezpečnostní politika</a:t>
            </a:r>
            <a:endParaRPr lang="cs-CZ" sz="1800" dirty="0"/>
          </a:p>
          <a:p>
            <a:r>
              <a:rPr lang="cs-CZ" sz="1800" dirty="0"/>
              <a:t>3. pilíř – </a:t>
            </a:r>
            <a:r>
              <a:rPr lang="cs-CZ" sz="1800" i="1" dirty="0"/>
              <a:t>Justice a vnitřní bezpečnost</a:t>
            </a:r>
            <a:endParaRPr lang="cs-CZ" sz="1800" dirty="0"/>
          </a:p>
          <a:p>
            <a:r>
              <a:rPr lang="en-US" dirty="0" err="1" smtClean="0"/>
              <a:t>Maastrichtsk</a:t>
            </a:r>
            <a:r>
              <a:rPr lang="cs-CZ" dirty="0" smtClean="0"/>
              <a:t>á kritéria</a:t>
            </a:r>
          </a:p>
          <a:p>
            <a:pPr lvl="1"/>
            <a:r>
              <a:rPr lang="cs-CZ" dirty="0" smtClean="0"/>
              <a:t>Pro vstup do měnové unie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5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2007                      platnost 2009</a:t>
            </a:r>
          </a:p>
          <a:p>
            <a:r>
              <a:rPr lang="cs-CZ" dirty="0" smtClean="0"/>
              <a:t>Smlouva o založení EU a Smlouva o fungování EU</a:t>
            </a:r>
          </a:p>
          <a:p>
            <a:r>
              <a:rPr lang="cs-CZ" dirty="0" smtClean="0"/>
              <a:t>Vznik EU jako subjektu práva, zanikají názvy 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627784" y="2276872"/>
            <a:ext cx="15841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03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</a:t>
            </a:r>
          </a:p>
          <a:p>
            <a:pPr lvl="1"/>
            <a:r>
              <a:rPr lang="cs-CZ" dirty="0" smtClean="0"/>
              <a:t>Vytvářejí státy EU</a:t>
            </a:r>
          </a:p>
          <a:p>
            <a:pPr lvl="1"/>
            <a:r>
              <a:rPr lang="cs-CZ" dirty="0" smtClean="0"/>
              <a:t>Zřizovací smlouvy (povahou MS)</a:t>
            </a:r>
          </a:p>
          <a:p>
            <a:r>
              <a:rPr lang="cs-CZ" dirty="0" smtClean="0"/>
              <a:t>Sekundární</a:t>
            </a:r>
          </a:p>
          <a:p>
            <a:pPr lvl="1"/>
            <a:r>
              <a:rPr lang="cs-CZ" dirty="0" smtClean="0"/>
              <a:t>Vytvářejí orgány EU na základě oprávnění plynoucí ze zřizovacích smluv</a:t>
            </a:r>
          </a:p>
          <a:p>
            <a:pPr lvl="1"/>
            <a:r>
              <a:rPr lang="cs-CZ" dirty="0" smtClean="0"/>
              <a:t>Nařízení, směrnice, rozhodnutí, doporučení a stanoviska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265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závazný právní akty jak úrovni unijní, tak na úrovni ČS (může přímo zavazovat jak členské státy, tak i jejich vnitrostátní subjekty práva tj. jednotlivce</a:t>
            </a:r>
            <a:r>
              <a:rPr lang="cs-CZ" dirty="0" smtClean="0"/>
              <a:t>)</a:t>
            </a:r>
          </a:p>
          <a:p>
            <a:r>
              <a:rPr lang="cs-CZ" dirty="0"/>
              <a:t>bezprostředně </a:t>
            </a:r>
            <a:r>
              <a:rPr lang="cs-CZ" dirty="0" smtClean="0"/>
              <a:t>použitelné</a:t>
            </a:r>
          </a:p>
          <a:p>
            <a:r>
              <a:rPr lang="cs-CZ" dirty="0" smtClean="0"/>
              <a:t>Hlavní oblasti</a:t>
            </a:r>
          </a:p>
          <a:p>
            <a:pPr lvl="1"/>
            <a:r>
              <a:rPr lang="cs-CZ" dirty="0" smtClean="0"/>
              <a:t>Hospodářská soutěž, sociální zabezpečení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60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není obecně závazná ve vztahu k jednotlivcům, závazná jen vůči </a:t>
            </a:r>
            <a:r>
              <a:rPr lang="cs-CZ" dirty="0" smtClean="0"/>
              <a:t>ČS</a:t>
            </a:r>
          </a:p>
          <a:p>
            <a:r>
              <a:rPr lang="cs-CZ" dirty="0"/>
              <a:t>je závazná co do výsledku, jehož má být dosaženo, formy a prostředky jsou na </a:t>
            </a:r>
            <a:r>
              <a:rPr lang="cs-CZ" dirty="0" smtClean="0"/>
              <a:t>ČS</a:t>
            </a:r>
          </a:p>
          <a:p>
            <a:r>
              <a:rPr lang="cs-CZ" dirty="0"/>
              <a:t>ČS jsou povinni ji v </a:t>
            </a:r>
            <a:r>
              <a:rPr lang="cs-CZ" dirty="0" err="1"/>
              <a:t>v</a:t>
            </a:r>
            <a:r>
              <a:rPr lang="cs-CZ" dirty="0"/>
              <a:t> určené lhůtě implementovat do vnitrostátního </a:t>
            </a:r>
            <a:r>
              <a:rPr lang="cs-CZ" dirty="0" smtClean="0"/>
              <a:t>práva</a:t>
            </a:r>
          </a:p>
          <a:p>
            <a:r>
              <a:rPr lang="cs-CZ" dirty="0"/>
              <a:t>směrnice vedou ke sbližování = harmonizaci vnitrostátních předpisů </a:t>
            </a:r>
            <a:r>
              <a:rPr lang="cs-CZ" dirty="0" smtClean="0"/>
              <a:t>ČS</a:t>
            </a:r>
          </a:p>
          <a:p>
            <a:r>
              <a:rPr lang="cs-CZ" dirty="0" smtClean="0"/>
              <a:t>Hlavní oblasti:</a:t>
            </a:r>
          </a:p>
          <a:p>
            <a:pPr lvl="1"/>
            <a:r>
              <a:rPr lang="cs-CZ" dirty="0" smtClean="0"/>
              <a:t>Ochrana spotřebitele, daně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49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Komise </a:t>
            </a:r>
            <a:r>
              <a:rPr lang="cs-CZ" dirty="0"/>
              <a:t>reprezentuje zájmy Unie, je to výkonný a kontrolní orgán</a:t>
            </a:r>
          </a:p>
          <a:p>
            <a:r>
              <a:rPr lang="cs-CZ" b="1" dirty="0" smtClean="0"/>
              <a:t>Rada </a:t>
            </a:r>
            <a:r>
              <a:rPr lang="cs-CZ" b="1" dirty="0"/>
              <a:t>EU </a:t>
            </a:r>
            <a:r>
              <a:rPr lang="cs-CZ" dirty="0"/>
              <a:t>naopak prosazuje zájmy členských států, rozhodovací pravomoc</a:t>
            </a:r>
          </a:p>
          <a:p>
            <a:r>
              <a:rPr lang="cs-CZ" b="1" dirty="0" smtClean="0"/>
              <a:t>Evropská </a:t>
            </a:r>
            <a:r>
              <a:rPr lang="cs-CZ" b="1" dirty="0"/>
              <a:t>rada </a:t>
            </a:r>
            <a:r>
              <a:rPr lang="cs-CZ" dirty="0"/>
              <a:t>přijímá jednomyslně zásadní koncepční politická rozhodnutí</a:t>
            </a:r>
          </a:p>
          <a:p>
            <a:r>
              <a:rPr lang="cs-CZ" b="1" dirty="0" smtClean="0"/>
              <a:t>Evropský </a:t>
            </a:r>
            <a:r>
              <a:rPr lang="cs-CZ" b="1" dirty="0"/>
              <a:t>parlament</a:t>
            </a:r>
            <a:r>
              <a:rPr lang="cs-CZ" dirty="0"/>
              <a:t>, což je volený orgán (zajištění demokratického prvku), spolu s Radou disponuje rozhodovací pravomoci</a:t>
            </a:r>
          </a:p>
          <a:p>
            <a:r>
              <a:rPr lang="cs-CZ" b="1" dirty="0" smtClean="0"/>
              <a:t>Soudní </a:t>
            </a:r>
            <a:r>
              <a:rPr lang="cs-CZ" b="1" dirty="0"/>
              <a:t>dvůr EU</a:t>
            </a:r>
            <a:r>
              <a:rPr lang="cs-CZ" dirty="0"/>
              <a:t>, jednotný výklad práva a spory mezi EU a členskými zeměmi</a:t>
            </a:r>
          </a:p>
          <a:p>
            <a:r>
              <a:rPr lang="cs-CZ" dirty="0" smtClean="0"/>
              <a:t>Evropský </a:t>
            </a:r>
            <a:r>
              <a:rPr lang="cs-CZ" dirty="0"/>
              <a:t>účetní dvůr; Evropská centrální banka; další pomocné orgány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01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 smtClean="0"/>
              <a:t>MALENOVSKÝ, J. </a:t>
            </a:r>
            <a:r>
              <a:rPr lang="cs-CZ" sz="1400" i="1" dirty="0" smtClean="0"/>
              <a:t>Mezinárodní </a:t>
            </a:r>
            <a:r>
              <a:rPr lang="cs-CZ" sz="1400" i="1" dirty="0"/>
              <a:t>právo </a:t>
            </a:r>
            <a:r>
              <a:rPr lang="cs-CZ" sz="1400" i="1" dirty="0" smtClean="0"/>
              <a:t>veřejné., </a:t>
            </a:r>
            <a:r>
              <a:rPr lang="cs-CZ" sz="1400" dirty="0" smtClean="0"/>
              <a:t>Nakladatelství: Doplněk. 2009 552 s. </a:t>
            </a:r>
            <a:r>
              <a:rPr lang="cs-CZ" sz="1400" dirty="0"/>
              <a:t>ISBN </a:t>
            </a:r>
            <a:r>
              <a:rPr lang="cs-CZ" sz="1400" dirty="0" smtClean="0"/>
              <a:t>978-80-7239-218-6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/>
              <a:t>Týč, V. Základy práva EU pro ekonomy 2010.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Mezinárodní právo a jeho prameny</a:t>
            </a:r>
          </a:p>
          <a:p>
            <a:r>
              <a:rPr lang="cs-CZ" dirty="0" smtClean="0"/>
              <a:t>Právo EU a jeho prameny</a:t>
            </a:r>
          </a:p>
          <a:p>
            <a:r>
              <a:rPr lang="cs-CZ" dirty="0" smtClean="0"/>
              <a:t>Dopad Mezinárodního práva a práva EU na české právo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Pomocné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203848" y="23488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5364088" y="2096852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Právní obyčej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203848" y="2348880"/>
            <a:ext cx="187220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5386538" y="2996952"/>
            <a:ext cx="216024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Mezinárodní smlouva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3203848" y="4293096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203848" y="4581128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endCxn id="3" idx="2"/>
          </p:cNvCxnSpPr>
          <p:nvPr/>
        </p:nvCxnSpPr>
        <p:spPr>
          <a:xfrm>
            <a:off x="3203848" y="4581128"/>
            <a:ext cx="1357395" cy="1141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aoblený obdélník 17"/>
          <p:cNvSpPr/>
          <p:nvPr/>
        </p:nvSpPr>
        <p:spPr>
          <a:xfrm>
            <a:off x="4738466" y="4113076"/>
            <a:ext cx="280831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Obecné zásady právní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738466" y="4941168"/>
            <a:ext cx="256983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 rozhodnutí</a:t>
            </a:r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4738466" y="5373216"/>
            <a:ext cx="3217910" cy="53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nauka (</a:t>
            </a:r>
            <a:r>
              <a:rPr lang="cs-CZ" dirty="0" smtClean="0"/>
              <a:t>doktrína) mezinárodního </a:t>
            </a:r>
            <a:r>
              <a:rPr lang="cs-CZ" dirty="0"/>
              <a:t>práva</a:t>
            </a:r>
          </a:p>
        </p:txBody>
      </p:sp>
    </p:spTree>
    <p:extLst>
      <p:ext uri="{BB962C8B-B14F-4D97-AF65-F5344CB8AC3E}">
        <p14:creationId xmlns:p14="http://schemas.microsoft.com/office/powerpoint/2010/main" xmlns="" val="14516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</a:t>
            </a:r>
          </a:p>
          <a:p>
            <a:pPr lvl="1"/>
            <a:r>
              <a:rPr lang="cs-CZ" sz="1800" dirty="0" smtClean="0"/>
              <a:t>Vzniká spontánně</a:t>
            </a:r>
          </a:p>
          <a:p>
            <a:pPr lvl="1"/>
            <a:r>
              <a:rPr lang="cs-CZ" sz="1800" dirty="0"/>
              <a:t>usus </a:t>
            </a:r>
            <a:r>
              <a:rPr lang="cs-CZ" sz="1800" dirty="0" err="1"/>
              <a:t>longaevus</a:t>
            </a:r>
            <a:r>
              <a:rPr lang="cs-CZ" sz="1800" dirty="0"/>
              <a:t> - zvyk dlouhodobě zažitý a užívaný</a:t>
            </a:r>
          </a:p>
          <a:p>
            <a:pPr lvl="1"/>
            <a:r>
              <a:rPr lang="cs-CZ" sz="1800" dirty="0" err="1"/>
              <a:t>opinio</a:t>
            </a:r>
            <a:r>
              <a:rPr lang="cs-CZ" sz="1800" dirty="0"/>
              <a:t> </a:t>
            </a:r>
            <a:r>
              <a:rPr lang="cs-CZ" sz="1800" dirty="0" err="1"/>
              <a:t>necessitatis</a:t>
            </a:r>
            <a:r>
              <a:rPr lang="cs-CZ" sz="1800" dirty="0"/>
              <a:t> - zvyk obecně uznávaný, uznán a sankcionován státem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sz="1800" dirty="0" smtClean="0"/>
              <a:t>V </a:t>
            </a:r>
            <a:r>
              <a:rPr lang="cs-CZ" sz="1800" dirty="0"/>
              <a:t>mezinárodním právu lze za právní obyčej považovat to, </a:t>
            </a:r>
            <a:r>
              <a:rPr lang="cs-CZ" sz="1800" dirty="0" smtClean="0"/>
              <a:t>že během </a:t>
            </a:r>
            <a:r>
              <a:rPr lang="cs-CZ" sz="1800" dirty="0"/>
              <a:t>olympijských her dochází k zastavení bojů </a:t>
            </a:r>
            <a:r>
              <a:rPr lang="cs-CZ" sz="1800" dirty="0" smtClean="0"/>
              <a:t>ve vojenských </a:t>
            </a:r>
            <a:r>
              <a:rPr lang="cs-CZ" sz="1800" dirty="0"/>
              <a:t>konfliktech.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smlouva</a:t>
            </a:r>
          </a:p>
          <a:p>
            <a:pPr lvl="1"/>
            <a:r>
              <a:rPr lang="cs-CZ" sz="1800" dirty="0"/>
              <a:t>vznikají na základě konsensu (smluvně</a:t>
            </a:r>
            <a:r>
              <a:rPr lang="cs-CZ" sz="1800" dirty="0" smtClean="0"/>
              <a:t>),ne </a:t>
            </a:r>
            <a:r>
              <a:rPr lang="cs-CZ" sz="1800" dirty="0"/>
              <a:t>imperativně.</a:t>
            </a:r>
          </a:p>
          <a:p>
            <a:pPr lvl="1"/>
            <a:r>
              <a:rPr lang="cs-CZ" sz="1800" dirty="0"/>
              <a:t>Jedná se o nejdůležitější pramen mezinárodního práva.</a:t>
            </a:r>
          </a:p>
          <a:p>
            <a:pPr lvl="1"/>
            <a:r>
              <a:rPr lang="cs-CZ" sz="1800" dirty="0"/>
              <a:t>Příkladem takovéto smlouvy je např. Charta OSN – není </a:t>
            </a:r>
            <a:r>
              <a:rPr lang="cs-CZ" sz="1800" dirty="0" smtClean="0"/>
              <a:t>právním předpisem </a:t>
            </a:r>
            <a:r>
              <a:rPr lang="cs-CZ" sz="1800" dirty="0"/>
              <a:t>(zákonem), ale smlouvou, kterou uzavřely </a:t>
            </a:r>
            <a:r>
              <a:rPr lang="cs-CZ" sz="1800" dirty="0" err="1" smtClean="0"/>
              <a:t>zakládajícíčlenské</a:t>
            </a:r>
            <a:r>
              <a:rPr lang="cs-CZ" sz="1800" dirty="0" smtClean="0"/>
              <a:t> </a:t>
            </a:r>
            <a:r>
              <a:rPr lang="cs-CZ" sz="1800" dirty="0"/>
              <a:t>státy OSN.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3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stát ke smlouvě přistoupí, ratifikuje ji a vyhlásí, </a:t>
            </a:r>
            <a:r>
              <a:rPr lang="cs-CZ" dirty="0" smtClean="0"/>
              <a:t>stává </a:t>
            </a:r>
            <a:r>
              <a:rPr lang="pt-BR" dirty="0" smtClean="0"/>
              <a:t>se </a:t>
            </a:r>
            <a:r>
              <a:rPr lang="pt-BR" dirty="0"/>
              <a:t>smlouva i pramenem vnitrostátního práva</a:t>
            </a:r>
            <a:r>
              <a:rPr lang="pt-BR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pt-BR" dirty="0"/>
          </a:p>
          <a:p>
            <a:r>
              <a:rPr lang="cs-CZ" dirty="0" smtClean="0"/>
              <a:t>Čl</a:t>
            </a:r>
            <a:r>
              <a:rPr lang="cs-CZ" dirty="0"/>
              <a:t>. 10 Ústavy ČR:</a:t>
            </a:r>
          </a:p>
          <a:p>
            <a:r>
              <a:rPr lang="cs-CZ" i="1" dirty="0"/>
              <a:t>„Vyhlášené mezinárodní smlouvy, k jejichž ratifikaci </a:t>
            </a:r>
            <a:r>
              <a:rPr lang="cs-CZ" i="1" dirty="0" smtClean="0"/>
              <a:t>dal Parlament </a:t>
            </a:r>
            <a:r>
              <a:rPr lang="cs-CZ" i="1" dirty="0"/>
              <a:t>souhlas a jimiž je Česká republika vázána, </a:t>
            </a:r>
            <a:r>
              <a:rPr lang="cs-CZ" i="1" dirty="0" smtClean="0"/>
              <a:t>jsou součástí </a:t>
            </a:r>
            <a:r>
              <a:rPr lang="cs-CZ" i="1" dirty="0"/>
              <a:t>právního řádu; </a:t>
            </a:r>
            <a:r>
              <a:rPr lang="cs-CZ" i="1" dirty="0" smtClean="0"/>
              <a:t>stanoví-li </a:t>
            </a:r>
            <a:r>
              <a:rPr lang="cs-CZ" i="1" dirty="0"/>
              <a:t>mezinárodní </a:t>
            </a:r>
            <a:r>
              <a:rPr lang="cs-CZ" i="1" dirty="0" smtClean="0"/>
              <a:t>smlouva něco </a:t>
            </a:r>
            <a:r>
              <a:rPr lang="cs-CZ" i="1" dirty="0"/>
              <a:t>jiného než zákon, použije se mezinárodní smlouva.“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79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 mezinárodní smlouvy mohou vyplývat oprávnění a </a:t>
            </a:r>
            <a:r>
              <a:rPr lang="cs-CZ" dirty="0" smtClean="0"/>
              <a:t>povinnosti nejen </a:t>
            </a:r>
            <a:r>
              <a:rPr lang="cs-CZ" dirty="0"/>
              <a:t>státům, ale v některých případech i přímo </a:t>
            </a:r>
            <a:r>
              <a:rPr lang="cs-CZ" dirty="0" smtClean="0"/>
              <a:t>občanům daného </a:t>
            </a:r>
            <a:r>
              <a:rPr lang="cs-CZ" dirty="0"/>
              <a:t>státu.</a:t>
            </a:r>
          </a:p>
          <a:p>
            <a:r>
              <a:rPr lang="cs-CZ" b="1" dirty="0"/>
              <a:t>Příklad:</a:t>
            </a:r>
          </a:p>
          <a:p>
            <a:r>
              <a:rPr lang="cs-CZ" dirty="0"/>
              <a:t>Typickým příkladem je Úmluva o ochraně lidských práv.</a:t>
            </a:r>
          </a:p>
          <a:p>
            <a:r>
              <a:rPr lang="cs-CZ" dirty="0" smtClean="0"/>
              <a:t>„</a:t>
            </a:r>
            <a:r>
              <a:rPr lang="cs-CZ" i="1" dirty="0"/>
              <a:t>každý má právo na to, aby jeho </a:t>
            </a:r>
            <a:r>
              <a:rPr lang="cs-CZ" i="1" dirty="0" smtClean="0"/>
              <a:t>záležitost byla </a:t>
            </a:r>
            <a:r>
              <a:rPr lang="cs-CZ" i="1" dirty="0"/>
              <a:t>spravedlivě, veřejně a v přiměřené lhůtě </a:t>
            </a:r>
            <a:r>
              <a:rPr lang="cs-CZ" i="1" dirty="0" smtClean="0"/>
              <a:t>projednána nezávislým </a:t>
            </a:r>
            <a:r>
              <a:rPr lang="cs-CZ" i="1" dirty="0"/>
              <a:t>a nestranným soudem.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23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svrchované </a:t>
            </a:r>
            <a:r>
              <a:rPr lang="cs-CZ" dirty="0" smtClean="0"/>
              <a:t>státy</a:t>
            </a:r>
          </a:p>
          <a:p>
            <a:pPr lvl="1"/>
            <a:r>
              <a:rPr lang="cs-CZ" sz="1800" dirty="0" smtClean="0"/>
              <a:t>(</a:t>
            </a:r>
            <a:r>
              <a:rPr lang="cs-CZ" sz="1800" dirty="0"/>
              <a:t>politická entita mající stálé obyvatelstvo, vymezené území, funkční veřejnou moc a způsobilost vstupovat do vztahů s jinými státy)</a:t>
            </a:r>
          </a:p>
          <a:p>
            <a:r>
              <a:rPr lang="cs-CZ" dirty="0" smtClean="0"/>
              <a:t>mezinárodní </a:t>
            </a:r>
            <a:r>
              <a:rPr lang="cs-CZ" dirty="0"/>
              <a:t>organizace </a:t>
            </a:r>
          </a:p>
          <a:p>
            <a:r>
              <a:rPr lang="cs-CZ" dirty="0"/>
              <a:t>zvláštní politické </a:t>
            </a:r>
            <a:r>
              <a:rPr lang="cs-CZ" dirty="0" smtClean="0"/>
              <a:t>jednotky</a:t>
            </a:r>
          </a:p>
          <a:p>
            <a:pPr lvl="1"/>
            <a:r>
              <a:rPr lang="cs-CZ" sz="1800" dirty="0" smtClean="0"/>
              <a:t>Povstalci, Svátá stolice</a:t>
            </a:r>
            <a:endParaRPr lang="cs-CZ" sz="1800" dirty="0"/>
          </a:p>
          <a:p>
            <a:r>
              <a:rPr lang="cs-CZ" dirty="0"/>
              <a:t>jednotlivci (fyzické osoby)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36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Historie:</a:t>
            </a:r>
          </a:p>
          <a:p>
            <a:pPr lvl="1"/>
            <a:r>
              <a:rPr lang="cs-CZ" dirty="0" smtClean="0"/>
              <a:t>ESUO (Paříž/1951)</a:t>
            </a:r>
          </a:p>
          <a:p>
            <a:pPr lvl="2"/>
            <a:r>
              <a:rPr lang="cs-CZ" dirty="0" smtClean="0"/>
              <a:t>Belgie, Nizozemí, Lucembursko, Německo, Itálie, Francie</a:t>
            </a:r>
          </a:p>
          <a:p>
            <a:pPr lvl="1"/>
            <a:r>
              <a:rPr lang="cs-CZ" dirty="0" smtClean="0"/>
              <a:t>EHS a </a:t>
            </a:r>
            <a:r>
              <a:rPr lang="cs-CZ" dirty="0" err="1" smtClean="0"/>
              <a:t>Euroatom</a:t>
            </a:r>
            <a:r>
              <a:rPr lang="cs-CZ" dirty="0" smtClean="0"/>
              <a:t> (Řím, 1957)</a:t>
            </a:r>
          </a:p>
          <a:p>
            <a:pPr lvl="1"/>
            <a:r>
              <a:rPr lang="cs-CZ" dirty="0" smtClean="0"/>
              <a:t>Smlouvy o Evropských společenství (1967)</a:t>
            </a:r>
          </a:p>
          <a:p>
            <a:pPr lvl="2"/>
            <a:r>
              <a:rPr lang="cs-CZ" dirty="0" smtClean="0"/>
              <a:t>celní unie (1968)</a:t>
            </a:r>
          </a:p>
          <a:p>
            <a:pPr lvl="1"/>
            <a:r>
              <a:rPr lang="cs-CZ" dirty="0" smtClean="0"/>
              <a:t>Maastrichtská smlouva (1992)</a:t>
            </a:r>
            <a:r>
              <a:rPr lang="en-US" dirty="0" smtClean="0"/>
              <a:t>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ES</a:t>
            </a:r>
          </a:p>
          <a:p>
            <a:pPr marL="36576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5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715</TotalTime>
  <Words>701</Words>
  <Application>Microsoft Office PowerPoint</Application>
  <PresentationFormat>Předvádění na obrazovce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Špendlík</vt:lpstr>
      <vt:lpstr>Mezinárodní právo a právo EU a jejich vliv na české právo</vt:lpstr>
      <vt:lpstr>Obsah přednášky</vt:lpstr>
      <vt:lpstr>Prameny MP</vt:lpstr>
      <vt:lpstr>Prameny MP</vt:lpstr>
      <vt:lpstr>Prameny MP</vt:lpstr>
      <vt:lpstr>Mezinárodní smlouva</vt:lpstr>
      <vt:lpstr>Mezinárodní smlouvy</vt:lpstr>
      <vt:lpstr>Subjekty MP</vt:lpstr>
      <vt:lpstr>EU</vt:lpstr>
      <vt:lpstr>Maastrichtská smlouva</vt:lpstr>
      <vt:lpstr>Lisabonská smlouva</vt:lpstr>
      <vt:lpstr>Právo EU</vt:lpstr>
      <vt:lpstr>Nařízení</vt:lpstr>
      <vt:lpstr>Směrnice</vt:lpstr>
      <vt:lpstr>Orgány EU</vt:lpstr>
      <vt:lpstr>Snímek 16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Tomas</cp:lastModifiedBy>
  <cp:revision>55</cp:revision>
  <dcterms:created xsi:type="dcterms:W3CDTF">2012-09-18T12:20:52Z</dcterms:created>
  <dcterms:modified xsi:type="dcterms:W3CDTF">2013-11-03T21:37:17Z</dcterms:modified>
</cp:coreProperties>
</file>