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92" r:id="rId1"/>
  </p:sldMasterIdLst>
  <p:sldIdLst>
    <p:sldId id="256" r:id="rId2"/>
    <p:sldId id="259" r:id="rId3"/>
    <p:sldId id="258" r:id="rId4"/>
    <p:sldId id="260" r:id="rId5"/>
    <p:sldId id="268" r:id="rId6"/>
    <p:sldId id="269" r:id="rId7"/>
    <p:sldId id="271" r:id="rId8"/>
    <p:sldId id="272" r:id="rId9"/>
    <p:sldId id="270" r:id="rId10"/>
    <p:sldId id="273" r:id="rId11"/>
    <p:sldId id="261" r:id="rId12"/>
    <p:sldId id="274" r:id="rId13"/>
    <p:sldId id="275" r:id="rId14"/>
    <p:sldId id="262" r:id="rId15"/>
    <p:sldId id="263" r:id="rId16"/>
    <p:sldId id="264" r:id="rId17"/>
    <p:sldId id="265" r:id="rId18"/>
    <p:sldId id="266" r:id="rId19"/>
    <p:sldId id="267" r:id="rId20"/>
    <p:sldId id="277" r:id="rId21"/>
    <p:sldId id="278" r:id="rId22"/>
    <p:sldId id="280" r:id="rId23"/>
    <p:sldId id="279" r:id="rId24"/>
    <p:sldId id="281" r:id="rId25"/>
    <p:sldId id="282" r:id="rId26"/>
    <p:sldId id="283" r:id="rId27"/>
    <p:sldId id="284" r:id="rId28"/>
    <p:sldId id="276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300A05-029B-40AD-B47C-DACDCF409FF1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prirucka.ujc.cas.cz/?id=730#nadpis14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PLIN033_3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Přegenerovávání</a:t>
            </a:r>
            <a:r>
              <a:rPr lang="cs-CZ" dirty="0"/>
              <a:t> a </a:t>
            </a:r>
            <a:r>
              <a:rPr lang="cs-CZ" dirty="0" err="1"/>
              <a:t>podgenerovávání</a:t>
            </a:r>
            <a:r>
              <a:rPr lang="cs-CZ" dirty="0"/>
              <a:t> – dva problémy automatické analýzy přirozeného jazyka, konkrétně slovotvorby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4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Přít/přítel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2776538"/>
            <a:ext cx="41719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97152"/>
            <a:ext cx="2743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13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</a:t>
            </a:r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Příliš široké formální vymezení</a:t>
            </a:r>
          </a:p>
          <a:p>
            <a:r>
              <a:rPr lang="cs-CZ" dirty="0" smtClean="0"/>
              <a:t>Nemožnost užšího formálního vymezení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31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</a:t>
            </a:r>
            <a:r>
              <a:rPr lang="cs-CZ" dirty="0" err="1" smtClean="0"/>
              <a:t>odgenerovávání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jsou slova jako </a:t>
            </a:r>
            <a:r>
              <a:rPr lang="cs-CZ" i="1" dirty="0" smtClean="0"/>
              <a:t>ředitel, uchvatitel, šiřitel, majitel, pisatel, … ?</a:t>
            </a:r>
          </a:p>
          <a:p>
            <a:r>
              <a:rPr lang="cs-CZ" dirty="0" smtClean="0"/>
              <a:t>Zahrnutí alternací do vyhledávání jakožto prostředek zúžení definice hledaných jednotek.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0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Derivační pravidla a výsledky pro derivaci sloveso – dějové jméno na -</a:t>
            </a:r>
            <a:r>
              <a:rPr lang="cs-CZ" i="1" dirty="0" smtClean="0"/>
              <a:t>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1628800"/>
            <a:ext cx="7762875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49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dvojic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áč</a:t>
            </a:r>
            <a:r>
              <a:rPr lang="cs-CZ" b="1" dirty="0" smtClean="0"/>
              <a:t>/k1gMnSc1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28913"/>
            <a:ext cx="91440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23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556792"/>
            <a:ext cx="7981950" cy="5105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56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klepetáč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Slovník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95525"/>
            <a:ext cx="8208913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27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krkáč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slovník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2386013"/>
            <a:ext cx="55245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77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Polyfunkčnost prostředku (-á-č x –</a:t>
            </a:r>
            <a:r>
              <a:rPr lang="cs-CZ" dirty="0" err="1" smtClean="0"/>
              <a:t>áč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Závisí na mimojazykových znalostech</a:t>
            </a:r>
          </a:p>
          <a:p>
            <a:r>
              <a:rPr lang="cs-CZ" dirty="0" smtClean="0"/>
              <a:t>Obtížně se formálně definuje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Nedostatky ve formální definici</a:t>
            </a:r>
          </a:p>
          <a:p>
            <a:r>
              <a:rPr lang="cs-CZ" dirty="0" smtClean="0"/>
              <a:t>Nepravidelnosti (</a:t>
            </a:r>
            <a:r>
              <a:rPr lang="cs-CZ" i="1" dirty="0" smtClean="0"/>
              <a:t>vozač, trubač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Jednotky nejsou zachyceny ve slovníku</a:t>
            </a:r>
          </a:p>
          <a:p>
            <a:r>
              <a:rPr lang="cs-CZ" dirty="0" smtClean="0"/>
              <a:t>Jednotkám nezachyceným ve slovníku chybí interpretace na úrovni lemmatu a morfologické značky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93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smtClean="0"/>
              <a:t>Formální definici (algoritmu) odpovídají jednotky, které tvoří homogenní skupinu (tu, kterou se prostřednictvím formálního zadání snažíme definovat), ale i jednotky, které jsou vůči této skupině heterogenní. Tento jev spadá na vrub obecné vlastnosti přirozeného jazyka, jíž je víceznačnost (homonymie) na všech úrovních.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6217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Morfio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k</a:t>
            </a:r>
            <a:r>
              <a:rPr lang="cs-CZ" i="1" dirty="0" smtClean="0">
                <a:solidFill>
                  <a:srgbClr val="FF0000"/>
                </a:solidFill>
              </a:rPr>
              <a:t>ou</a:t>
            </a:r>
            <a:r>
              <a:rPr lang="cs-CZ" i="1" dirty="0" smtClean="0"/>
              <a:t>t/k</a:t>
            </a:r>
            <a:r>
              <a:rPr lang="cs-CZ" i="1" dirty="0" smtClean="0">
                <a:solidFill>
                  <a:srgbClr val="FF0000"/>
                </a:solidFill>
              </a:rPr>
              <a:t>ou</a:t>
            </a:r>
            <a:r>
              <a:rPr lang="cs-CZ" i="1" dirty="0" smtClean="0"/>
              <a:t>č, kl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t/kl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č, s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lat/</a:t>
            </a:r>
            <a:r>
              <a:rPr lang="cs-CZ" i="1" dirty="0" err="1" smtClean="0"/>
              <a:t>s</a:t>
            </a:r>
            <a:r>
              <a:rPr lang="cs-CZ" i="1" dirty="0" err="1" smtClean="0">
                <a:solidFill>
                  <a:srgbClr val="FF0000"/>
                </a:solidFill>
              </a:rPr>
              <a:t>a</a:t>
            </a:r>
            <a:r>
              <a:rPr lang="cs-CZ" i="1" dirty="0" err="1" smtClean="0"/>
              <a:t>lač</a:t>
            </a:r>
            <a:endParaRPr lang="cs-CZ" i="1" dirty="0" smtClean="0"/>
          </a:p>
          <a:p>
            <a:r>
              <a:rPr lang="cs-CZ" dirty="0" smtClean="0"/>
              <a:t>Propria: </a:t>
            </a:r>
            <a:r>
              <a:rPr lang="cs-CZ" i="1" dirty="0" smtClean="0"/>
              <a:t>m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chat/M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r>
              <a:rPr lang="cs-CZ" i="1" dirty="0" smtClean="0"/>
              <a:t>chač, tykat/Tykač, dědit/Dědič, p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skat/P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skač, kop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t/Kop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č, klapat/Klapač, kov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t/Kov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č, pleskat/Pleskač, b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lit/</a:t>
            </a:r>
            <a:r>
              <a:rPr lang="cs-CZ" i="1" dirty="0" err="1" smtClean="0"/>
              <a:t>B</a:t>
            </a:r>
            <a:r>
              <a:rPr lang="cs-CZ" i="1" dirty="0" err="1" smtClean="0">
                <a:solidFill>
                  <a:srgbClr val="FF0000"/>
                </a:solidFill>
              </a:rPr>
              <a:t>i</a:t>
            </a:r>
            <a:r>
              <a:rPr lang="cs-CZ" i="1" dirty="0" err="1" smtClean="0"/>
              <a:t>lič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hláskové alternace </a:t>
            </a:r>
            <a:r>
              <a:rPr lang="cs-CZ" dirty="0" smtClean="0">
                <a:solidFill>
                  <a:srgbClr val="FF0000"/>
                </a:solidFill>
              </a:rPr>
              <a:t>kořenového vokálu </a:t>
            </a:r>
            <a:r>
              <a:rPr lang="cs-CZ" dirty="0" smtClean="0"/>
              <a:t>u derivátů od sloves </a:t>
            </a:r>
            <a:r>
              <a:rPr lang="cs-CZ" dirty="0" smtClean="0">
                <a:solidFill>
                  <a:srgbClr val="FF0000"/>
                </a:solidFill>
              </a:rPr>
              <a:t>III. třídy </a:t>
            </a:r>
            <a:r>
              <a:rPr lang="cs-CZ" dirty="0" smtClean="0"/>
              <a:t>podle kmene prézentního (vzor </a:t>
            </a:r>
            <a:r>
              <a:rPr lang="cs-CZ" i="1" dirty="0" smtClean="0">
                <a:solidFill>
                  <a:srgbClr val="FF0000"/>
                </a:solidFill>
              </a:rPr>
              <a:t>krýt</a:t>
            </a:r>
            <a:r>
              <a:rPr lang="cs-CZ" dirty="0" smtClean="0"/>
              <a:t>)</a:t>
            </a:r>
          </a:p>
          <a:p>
            <a:r>
              <a:rPr lang="cs-CZ" dirty="0"/>
              <a:t>hláskové </a:t>
            </a:r>
            <a:r>
              <a:rPr lang="cs-CZ" dirty="0" smtClean="0"/>
              <a:t>alternace </a:t>
            </a:r>
            <a:r>
              <a:rPr lang="cs-CZ" dirty="0">
                <a:solidFill>
                  <a:srgbClr val="FF0000"/>
                </a:solidFill>
              </a:rPr>
              <a:t>kořenového vokálu </a:t>
            </a:r>
            <a:r>
              <a:rPr lang="cs-CZ" dirty="0" smtClean="0"/>
              <a:t>u ostatních tříd a vzorů</a:t>
            </a:r>
          </a:p>
          <a:p>
            <a:r>
              <a:rPr lang="cs-CZ" dirty="0"/>
              <a:t>hláskové </a:t>
            </a:r>
            <a:r>
              <a:rPr lang="cs-CZ" dirty="0" smtClean="0"/>
              <a:t>alternace </a:t>
            </a:r>
            <a:r>
              <a:rPr lang="cs-CZ" dirty="0" smtClean="0">
                <a:solidFill>
                  <a:srgbClr val="00B050"/>
                </a:solidFill>
              </a:rPr>
              <a:t>kmenotvorného vokálu </a:t>
            </a:r>
            <a:r>
              <a:rPr lang="cs-CZ" dirty="0"/>
              <a:t>u ostatních tříd a </a:t>
            </a:r>
            <a:r>
              <a:rPr lang="cs-CZ" dirty="0" smtClean="0"/>
              <a:t>vzorů</a:t>
            </a:r>
          </a:p>
        </p:txBody>
      </p:sp>
    </p:spTree>
    <p:extLst>
      <p:ext uri="{BB962C8B-B14F-4D97-AF65-F5344CB8AC3E}">
        <p14:creationId xmlns:p14="http://schemas.microsoft.com/office/powerpoint/2010/main" val="29302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Alternace </a:t>
            </a:r>
            <a:r>
              <a:rPr lang="cs-CZ" dirty="0" err="1" smtClean="0"/>
              <a:t>KoV</a:t>
            </a:r>
            <a:r>
              <a:rPr lang="cs-CZ" dirty="0" smtClean="0"/>
              <a:t> u derivátů sloves podle </a:t>
            </a:r>
            <a:r>
              <a:rPr lang="cs-CZ" i="1" dirty="0" smtClean="0">
                <a:solidFill>
                  <a:srgbClr val="FF0000"/>
                </a:solidFill>
              </a:rPr>
              <a:t>krýt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hr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t/hr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č</a:t>
            </a:r>
          </a:p>
          <a:p>
            <a:r>
              <a:rPr lang="cs-CZ" i="1" dirty="0" smtClean="0"/>
              <a:t>chc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t/chc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č</a:t>
            </a:r>
          </a:p>
          <a:p>
            <a:r>
              <a:rPr lang="cs-CZ" i="1" dirty="0" smtClean="0"/>
              <a:t>? p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t/p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č</a:t>
            </a:r>
          </a:p>
          <a:p>
            <a:r>
              <a:rPr lang="cs-CZ" i="1" dirty="0" smtClean="0"/>
              <a:t>? p</a:t>
            </a:r>
            <a:r>
              <a:rPr lang="cs-CZ" i="1" dirty="0" smtClean="0">
                <a:solidFill>
                  <a:srgbClr val="FF0000"/>
                </a:solidFill>
              </a:rPr>
              <a:t>ě</a:t>
            </a:r>
            <a:r>
              <a:rPr lang="cs-CZ" i="1" dirty="0" smtClean="0"/>
              <a:t>t/</a:t>
            </a:r>
            <a:r>
              <a:rPr lang="cs-CZ" i="1" dirty="0" err="1" smtClean="0"/>
              <a:t>p</a:t>
            </a:r>
            <a:r>
              <a:rPr lang="cs-CZ" i="1" dirty="0" err="1" smtClean="0">
                <a:solidFill>
                  <a:srgbClr val="FF0000"/>
                </a:solidFill>
              </a:rPr>
              <a:t>ě</a:t>
            </a:r>
            <a:r>
              <a:rPr lang="cs-CZ" i="1" dirty="0" err="1" smtClean="0"/>
              <a:t>č</a:t>
            </a:r>
            <a:endParaRPr lang="cs-CZ" i="1" dirty="0" smtClean="0"/>
          </a:p>
          <a:p>
            <a:r>
              <a:rPr lang="cs-CZ" i="1" dirty="0" smtClean="0"/>
              <a:t>? s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</a:t>
            </a:r>
            <a:r>
              <a:rPr lang="cs-CZ" i="1" dirty="0" err="1" smtClean="0"/>
              <a:t>s</a:t>
            </a:r>
            <a:r>
              <a:rPr lang="cs-CZ" i="1" dirty="0" err="1" smtClean="0">
                <a:solidFill>
                  <a:srgbClr val="FF0000"/>
                </a:solidFill>
              </a:rPr>
              <a:t>í</a:t>
            </a:r>
            <a:r>
              <a:rPr lang="cs-CZ" i="1" dirty="0" err="1" smtClean="0"/>
              <a:t>č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7499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korpusech lze </a:t>
            </a:r>
            <a:r>
              <a:rPr lang="cs-CZ" dirty="0" smtClean="0"/>
              <a:t>najít (SYN)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</a:t>
            </a:r>
            <a:r>
              <a:rPr lang="cs-CZ" dirty="0" smtClean="0"/>
              <a:t> (čaj)/ </a:t>
            </a:r>
            <a:r>
              <a:rPr lang="cs-CZ" i="1" dirty="0" err="1" smtClean="0"/>
              <a:t>čajp</a:t>
            </a:r>
            <a:r>
              <a:rPr lang="cs-CZ" i="1" dirty="0" err="1" smtClean="0">
                <a:solidFill>
                  <a:srgbClr val="FF0000"/>
                </a:solidFill>
              </a:rPr>
              <a:t>í</a:t>
            </a:r>
            <a:r>
              <a:rPr lang="cs-CZ" i="1" dirty="0" err="1" smtClean="0"/>
              <a:t>č</a:t>
            </a:r>
            <a:endParaRPr lang="cs-CZ" i="1" dirty="0" smtClean="0"/>
          </a:p>
          <a:p>
            <a:r>
              <a:rPr lang="cs-CZ" i="1" dirty="0" smtClean="0"/>
              <a:t>ž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</a:t>
            </a:r>
            <a:r>
              <a:rPr lang="cs-CZ" i="1" dirty="0" err="1" smtClean="0"/>
              <a:t>ž</a:t>
            </a:r>
            <a:r>
              <a:rPr lang="cs-CZ" i="1" dirty="0" err="1" smtClean="0">
                <a:solidFill>
                  <a:srgbClr val="FF0000"/>
                </a:solidFill>
              </a:rPr>
              <a:t>í</a:t>
            </a:r>
            <a:r>
              <a:rPr lang="cs-CZ" i="1" dirty="0" err="1" smtClean="0"/>
              <a:t>č</a:t>
            </a:r>
            <a:endParaRPr lang="cs-CZ" i="1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! </a:t>
            </a:r>
            <a:r>
              <a:rPr lang="cs-CZ" i="1" dirty="0" smtClean="0"/>
              <a:t>š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t/š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č</a:t>
            </a:r>
          </a:p>
          <a:p>
            <a:endParaRPr lang="cs-CZ" i="1" dirty="0" smtClean="0"/>
          </a:p>
          <a:p>
            <a:endParaRPr lang="cs-CZ" i="1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45" y="3429000"/>
            <a:ext cx="63150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9" y="3800433"/>
            <a:ext cx="8055916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97152"/>
            <a:ext cx="79867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9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kromě toho u neživotných máme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t/b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č</a:t>
            </a:r>
          </a:p>
          <a:p>
            <a:r>
              <a:rPr lang="cs-CZ" i="1" dirty="0" smtClean="0"/>
              <a:t>r</a:t>
            </a:r>
            <a:r>
              <a:rPr lang="cs-CZ" i="1" dirty="0" smtClean="0">
                <a:solidFill>
                  <a:srgbClr val="FF0000"/>
                </a:solidFill>
              </a:rPr>
              <a:t>ý</a:t>
            </a:r>
            <a:r>
              <a:rPr lang="cs-CZ" i="1" dirty="0" smtClean="0"/>
              <a:t>t/r</a:t>
            </a:r>
            <a:r>
              <a:rPr lang="cs-CZ" i="1" dirty="0" smtClean="0">
                <a:solidFill>
                  <a:srgbClr val="FF0000"/>
                </a:solidFill>
              </a:rPr>
              <a:t>ý</a:t>
            </a:r>
            <a:r>
              <a:rPr lang="cs-CZ" i="1" dirty="0" smtClean="0"/>
              <a:t>č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9748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Všimněme si dvojic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vypr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vět/vypr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r>
              <a:rPr lang="cs-CZ" i="1" dirty="0" smtClean="0"/>
              <a:t>věč </a:t>
            </a:r>
            <a:r>
              <a:rPr lang="en-US" i="1" dirty="0" smtClean="0"/>
              <a:t>|</a:t>
            </a:r>
            <a:r>
              <a:rPr lang="cs-CZ" i="1" dirty="0" smtClean="0"/>
              <a:t>vypr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věč</a:t>
            </a:r>
            <a:endParaRPr lang="en-US" i="1" dirty="0" smtClean="0"/>
          </a:p>
          <a:p>
            <a:r>
              <a:rPr lang="cs-CZ" i="1" dirty="0" smtClean="0"/>
              <a:t>vy</a:t>
            </a:r>
            <a:r>
              <a:rPr lang="en-US" i="1" dirty="0" err="1" smtClean="0"/>
              <a:t>jedn</a:t>
            </a:r>
            <a:r>
              <a:rPr lang="cs-CZ" i="1" dirty="0" err="1" smtClean="0">
                <a:solidFill>
                  <a:srgbClr val="FF0000"/>
                </a:solidFill>
              </a:rPr>
              <a:t>á</a:t>
            </a:r>
            <a:r>
              <a:rPr lang="cs-CZ" i="1" dirty="0" err="1" smtClean="0"/>
              <a:t>v</a:t>
            </a:r>
            <a:r>
              <a:rPr lang="en-US" i="1" dirty="0" smtClean="0"/>
              <a:t>a</a:t>
            </a:r>
            <a:r>
              <a:rPr lang="cs-CZ" i="1" dirty="0" smtClean="0"/>
              <a:t>t/vy</a:t>
            </a:r>
            <a:r>
              <a:rPr lang="en-US" i="1" dirty="0" err="1" smtClean="0"/>
              <a:t>jedn</a:t>
            </a:r>
            <a:r>
              <a:rPr lang="cs-CZ" i="1" dirty="0" err="1" smtClean="0">
                <a:solidFill>
                  <a:srgbClr val="FF0000"/>
                </a:solidFill>
              </a:rPr>
              <a:t>a</a:t>
            </a:r>
            <a:r>
              <a:rPr lang="cs-CZ" i="1" dirty="0" err="1" smtClean="0"/>
              <a:t>v</a:t>
            </a:r>
            <a:r>
              <a:rPr lang="en-US" i="1" dirty="0" smtClean="0"/>
              <a:t>a</a:t>
            </a:r>
            <a:r>
              <a:rPr lang="cs-CZ" i="1" dirty="0" smtClean="0"/>
              <a:t>č </a:t>
            </a:r>
            <a:r>
              <a:rPr lang="en-US" i="1" dirty="0"/>
              <a:t>|</a:t>
            </a:r>
            <a:r>
              <a:rPr lang="cs-CZ" i="1" dirty="0" smtClean="0"/>
              <a:t>vy</a:t>
            </a:r>
            <a:r>
              <a:rPr lang="en-US" i="1" dirty="0" err="1" smtClean="0"/>
              <a:t>jedn</a:t>
            </a:r>
            <a:r>
              <a:rPr lang="cs-CZ" i="1" dirty="0" err="1" smtClean="0">
                <a:solidFill>
                  <a:srgbClr val="FF0000"/>
                </a:solidFill>
              </a:rPr>
              <a:t>á</a:t>
            </a:r>
            <a:r>
              <a:rPr lang="cs-CZ" i="1" dirty="0" err="1" smtClean="0"/>
              <a:t>v</a:t>
            </a:r>
            <a:r>
              <a:rPr lang="en-US" i="1" dirty="0" smtClean="0"/>
              <a:t>a</a:t>
            </a:r>
            <a:r>
              <a:rPr lang="cs-CZ" i="1" smtClean="0"/>
              <a:t>č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2404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IJP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err="1">
                <a:hlinkClick r:id="rId2"/>
              </a:rPr>
              <a:t>prirucka.ujc.cas.cz</a:t>
            </a:r>
            <a:r>
              <a:rPr lang="cs-CZ" dirty="0">
                <a:hlinkClick r:id="rId2"/>
              </a:rPr>
              <a:t>/?</a:t>
            </a:r>
            <a:r>
              <a:rPr lang="cs-CZ" dirty="0" smtClean="0">
                <a:hlinkClick r:id="rId2"/>
              </a:rPr>
              <a:t>id=</a:t>
            </a:r>
            <a:r>
              <a:rPr lang="cs-CZ" dirty="0" err="1" smtClean="0">
                <a:hlinkClick r:id="rId2"/>
              </a:rPr>
              <a:t>730#nadpis14</a:t>
            </a:r>
            <a:endParaRPr lang="cs-CZ" dirty="0" smtClean="0"/>
          </a:p>
          <a:p>
            <a:r>
              <a:rPr lang="cs-CZ" b="1" dirty="0"/>
              <a:t>2 Střídání krátkých a dlouhých samohlásek při tvoření slov</a:t>
            </a:r>
          </a:p>
          <a:p>
            <a:r>
              <a:rPr lang="cs-CZ" dirty="0" smtClean="0"/>
              <a:t>Příklady nikoli pravidla (?seznamy výjimek)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OSOLSOBĚ, Klára. </a:t>
            </a:r>
            <a:r>
              <a:rPr lang="cs-CZ" i="1" dirty="0"/>
              <a:t>Morfologie českého slovesa a tvoření deverbativ jako problém strojové analýzy češtiny</a:t>
            </a:r>
            <a:r>
              <a:rPr lang="cs-CZ" dirty="0"/>
              <a:t>. 1. vyd. Brno: Masarykova univerzita, 2011. 220 s. Spisy FF MU v Brně č. 401. ISBN 978-80-210-5565-0</a:t>
            </a:r>
            <a:r>
              <a:rPr lang="cs-CZ" dirty="0" smtClean="0"/>
              <a:t>.</a:t>
            </a:r>
          </a:p>
          <a:p>
            <a:r>
              <a:rPr lang="cs-CZ" dirty="0" smtClean="0"/>
              <a:t>CVRČEK, Václav: </a:t>
            </a:r>
            <a:r>
              <a:rPr lang="cs-CZ" i="1" dirty="0" smtClean="0"/>
              <a:t>Co je</a:t>
            </a:r>
            <a:r>
              <a:rPr lang="cs-CZ" i="1" dirty="0"/>
              <a:t> nového</a:t>
            </a:r>
            <a:r>
              <a:rPr lang="cs-CZ" i="1" dirty="0" smtClean="0"/>
              <a:t> v ČNK II. </a:t>
            </a:r>
            <a:r>
              <a:rPr lang="cs-CZ" dirty="0" smtClean="0"/>
              <a:t> KORPUS </a:t>
            </a:r>
            <a:r>
              <a:rPr lang="cs-CZ" dirty="0"/>
              <a:t>–</a:t>
            </a:r>
            <a:r>
              <a:rPr lang="cs-CZ" dirty="0" smtClean="0"/>
              <a:t> GRAMATIKA – AXIOLOGIE 7/ 2013, 95-97.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88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30.10.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nástrojů </a:t>
            </a:r>
            <a:r>
              <a:rPr lang="cs-CZ" i="1" dirty="0" err="1" smtClean="0"/>
              <a:t>Deriv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err="1" smtClean="0"/>
              <a:t>morfio</a:t>
            </a:r>
            <a:r>
              <a:rPr lang="cs-CZ" i="1" dirty="0" smtClean="0"/>
              <a:t> </a:t>
            </a:r>
            <a:r>
              <a:rPr lang="cs-CZ" dirty="0" smtClean="0"/>
              <a:t>vyhledejte kandidáty na trojice sloveso-činitelské jméno na –č – ženský protějšek na –</a:t>
            </a:r>
            <a:r>
              <a:rPr lang="cs-CZ" dirty="0" err="1" smtClean="0"/>
              <a:t>čka</a:t>
            </a:r>
            <a:r>
              <a:rPr lang="cs-CZ" dirty="0" smtClean="0"/>
              <a:t> (sloveso – </a:t>
            </a:r>
            <a:r>
              <a:rPr lang="en-US" dirty="0" smtClean="0"/>
              <a:t>{</a:t>
            </a:r>
            <a:r>
              <a:rPr lang="cs-CZ" dirty="0" smtClean="0"/>
              <a:t>jméno prostředku na –č</a:t>
            </a:r>
            <a:r>
              <a:rPr lang="en-US" dirty="0" smtClean="0"/>
              <a:t>}</a:t>
            </a:r>
            <a:r>
              <a:rPr lang="cs-CZ" dirty="0" smtClean="0"/>
              <a:t> – jméno prostředku na -</a:t>
            </a:r>
            <a:r>
              <a:rPr lang="cs-CZ" dirty="0" err="1" smtClean="0"/>
              <a:t>čka</a:t>
            </a:r>
            <a:r>
              <a:rPr lang="cs-CZ" dirty="0" smtClean="0"/>
              <a:t>).</a:t>
            </a:r>
          </a:p>
          <a:p>
            <a:r>
              <a:rPr lang="cs-CZ" dirty="0" smtClean="0"/>
              <a:t>P</a:t>
            </a:r>
            <a:r>
              <a:rPr lang="en-US" dirty="0" err="1" smtClean="0"/>
              <a:t>opi</a:t>
            </a:r>
            <a:r>
              <a:rPr lang="cs-CZ" dirty="0" err="1" smtClean="0"/>
              <a:t>šte</a:t>
            </a:r>
            <a:r>
              <a:rPr lang="cs-CZ" dirty="0" smtClean="0"/>
              <a:t> případy </a:t>
            </a:r>
            <a:r>
              <a:rPr lang="cs-CZ" dirty="0" err="1" smtClean="0"/>
              <a:t>přegenerování</a:t>
            </a:r>
            <a:r>
              <a:rPr lang="cs-CZ" dirty="0" smtClean="0"/>
              <a:t> popř. </a:t>
            </a:r>
            <a:r>
              <a:rPr lang="cs-CZ" dirty="0" err="1" smtClean="0"/>
              <a:t>podgenerování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7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smtClean="0"/>
              <a:t>Rubem téže mince je tzv. </a:t>
            </a:r>
            <a:r>
              <a:rPr lang="cs-CZ" altLang="cs-CZ" i="1" dirty="0" err="1" smtClean="0"/>
              <a:t>podgenerovávání</a:t>
            </a:r>
            <a:r>
              <a:rPr lang="cs-CZ" altLang="cs-CZ" i="1" dirty="0" smtClean="0"/>
              <a:t>, tedy případ, kdy formální zadání je vymezeno příliš úzce, takže nejsou zachyceny jednotky, které se jeho prostřednictvím snažíme definovat.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91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</a:t>
            </a:r>
            <a:r>
              <a:rPr lang="cs-CZ" dirty="0" err="1" smtClean="0"/>
              <a:t>přegenerovávání</a:t>
            </a:r>
            <a:r>
              <a:rPr lang="cs-CZ" dirty="0" smtClean="0"/>
              <a:t> z minulých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Náboženství, nádeničení, …</a:t>
            </a:r>
          </a:p>
          <a:p>
            <a:r>
              <a:rPr lang="cs-CZ" i="1" dirty="0" smtClean="0"/>
              <a:t>Klíč, míč, 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2708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Pomocí nástroje </a:t>
            </a:r>
            <a:r>
              <a:rPr lang="cs-CZ" sz="3600" i="1" dirty="0" err="1" smtClean="0"/>
              <a:t>Deriv</a:t>
            </a:r>
            <a:r>
              <a:rPr lang="cs-CZ" sz="3600" i="1" dirty="0" smtClean="0"/>
              <a:t> </a:t>
            </a:r>
            <a:r>
              <a:rPr lang="cs-CZ" sz="3600" dirty="0" smtClean="0"/>
              <a:t>a </a:t>
            </a:r>
            <a:r>
              <a:rPr lang="cs-CZ" sz="3600" i="1" dirty="0" err="1" smtClean="0"/>
              <a:t>Morfio</a:t>
            </a:r>
            <a:r>
              <a:rPr lang="cs-CZ" sz="3600" dirty="0" smtClean="0"/>
              <a:t> vyhledejte kandidáty na činitelská jména na </a:t>
            </a:r>
            <a:r>
              <a:rPr lang="cs-CZ" sz="3600" i="1" dirty="0" smtClean="0"/>
              <a:t>-tel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Maskulina životná s koncovým řetězcem </a:t>
            </a:r>
            <a:r>
              <a:rPr lang="cs-CZ" i="1" dirty="0" smtClean="0"/>
              <a:t>tel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3" y="2614613"/>
            <a:ext cx="48291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9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Deriv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988" y="1988839"/>
            <a:ext cx="3248025" cy="377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72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Deriv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hledání dvojic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&gt;tel/k1gMnSc1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790825"/>
            <a:ext cx="8208913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Deriv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2060847"/>
            <a:ext cx="3648075" cy="4197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Morfio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2060847"/>
            <a:ext cx="2790825" cy="403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5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</TotalTime>
  <Words>480</Words>
  <Application>Microsoft Office PowerPoint</Application>
  <PresentationFormat>Předvádění na obrazovce (4:3)</PresentationFormat>
  <Paragraphs>78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Cesta</vt:lpstr>
      <vt:lpstr>PLIN033_3</vt:lpstr>
      <vt:lpstr>Přegenerovávání</vt:lpstr>
      <vt:lpstr>Podgenerovávání</vt:lpstr>
      <vt:lpstr>Příklady přegenerovávání z minulých cvičení</vt:lpstr>
      <vt:lpstr>Pomocí nástroje Deriv a Morfio vyhledejte kandidáty na činitelská jména na -tel</vt:lpstr>
      <vt:lpstr>Deriv</vt:lpstr>
      <vt:lpstr>Deriv  hledání dvojic</vt:lpstr>
      <vt:lpstr>Deriv</vt:lpstr>
      <vt:lpstr>Morfio</vt:lpstr>
      <vt:lpstr>Přegenerovávání</vt:lpstr>
      <vt:lpstr>Důvody přegenerovávání</vt:lpstr>
      <vt:lpstr>Podgenerovávání</vt:lpstr>
      <vt:lpstr>Derivační pravidla a výsledky pro derivaci sloveso – dějové jméno na -tel</vt:lpstr>
      <vt:lpstr>Vyhledávání dvojic</vt:lpstr>
      <vt:lpstr>Přegenerovávání</vt:lpstr>
      <vt:lpstr>klepetáč</vt:lpstr>
      <vt:lpstr>krkáč</vt:lpstr>
      <vt:lpstr>Důvody</vt:lpstr>
      <vt:lpstr>Podgenerovávání</vt:lpstr>
      <vt:lpstr>Morfio</vt:lpstr>
      <vt:lpstr>Typy přegenerovávání</vt:lpstr>
      <vt:lpstr>Alternace KoV u derivátů sloves podle krýt</vt:lpstr>
      <vt:lpstr>V korpusech lze najít (SYN)</vt:lpstr>
      <vt:lpstr>A kromě toho u neživotných máme</vt:lpstr>
      <vt:lpstr>Všimněme si dvojic</vt:lpstr>
      <vt:lpstr>IJP</vt:lpstr>
      <vt:lpstr>Literatura</vt:lpstr>
      <vt:lpstr>Úkol na 30.10. 2013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PLIN033_3</dc:title>
  <dc:creator>Klára Osolsobě</dc:creator>
  <cp:lastModifiedBy>Klára Osolsobě</cp:lastModifiedBy>
  <cp:revision>16</cp:revision>
  <dcterms:created xsi:type="dcterms:W3CDTF">2013-10-07T10:47:53Z</dcterms:created>
  <dcterms:modified xsi:type="dcterms:W3CDTF">2013-10-23T06:17:50Z</dcterms:modified>
</cp:coreProperties>
</file>