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3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72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6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39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554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65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90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05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2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DA269-6A0D-4A03-A158-ED484EC96081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2A07F-9916-40D1-B891-4304288DB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6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PLIN033_4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Algoritmický </a:t>
            </a:r>
            <a:r>
              <a:rPr lang="cs-CZ" dirty="0"/>
              <a:t>popis deverbativních substantiv (typ -</a:t>
            </a:r>
            <a:r>
              <a:rPr lang="cs-CZ" dirty="0" err="1"/>
              <a:t>dlo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729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chybí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ravidlo</a:t>
            </a:r>
          </a:p>
          <a:p>
            <a:r>
              <a:rPr lang="cs-CZ" dirty="0"/>
              <a:t>č</a:t>
            </a:r>
            <a:r>
              <a:rPr lang="cs-CZ" dirty="0" smtClean="0"/>
              <a:t>idlo</a:t>
            </a:r>
          </a:p>
          <a:p>
            <a:r>
              <a:rPr lang="cs-CZ" dirty="0"/>
              <a:t>b</a:t>
            </a:r>
            <a:r>
              <a:rPr lang="cs-CZ" dirty="0" smtClean="0"/>
              <a:t>idlo</a:t>
            </a:r>
          </a:p>
          <a:p>
            <a:r>
              <a:rPr lang="cs-CZ" dirty="0" smtClean="0"/>
              <a:t>bydlo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76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na </a:t>
            </a:r>
            <a:r>
              <a:rPr lang="cs-CZ" i="1" dirty="0" smtClean="0"/>
              <a:t>-</a:t>
            </a:r>
            <a:r>
              <a:rPr lang="cs-CZ" i="1" dirty="0" err="1" smtClean="0"/>
              <a:t>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(1</a:t>
            </a:r>
            <a:r>
              <a:rPr lang="cs-CZ" b="1" dirty="0"/>
              <a:t>) </a:t>
            </a:r>
            <a:r>
              <a:rPr lang="cs-CZ" b="1" dirty="0" smtClean="0"/>
              <a:t>názvy </a:t>
            </a:r>
            <a:r>
              <a:rPr lang="cs-CZ" b="1" dirty="0"/>
              <a:t>prostředků </a:t>
            </a:r>
            <a:endParaRPr lang="cs-CZ" b="1" dirty="0" smtClean="0"/>
          </a:p>
          <a:p>
            <a:r>
              <a:rPr lang="cs-CZ" dirty="0" smtClean="0"/>
              <a:t>v </a:t>
            </a:r>
            <a:r>
              <a:rPr lang="cs-CZ" b="1" dirty="0"/>
              <a:t>(1a) abstraktním slova smyslu</a:t>
            </a:r>
            <a:r>
              <a:rPr lang="cs-CZ" dirty="0"/>
              <a:t> </a:t>
            </a:r>
            <a:r>
              <a:rPr lang="cs-CZ" i="1" dirty="0" err="1"/>
              <a:t>sudidlo</a:t>
            </a:r>
            <a:r>
              <a:rPr lang="cs-CZ" i="1" dirty="0"/>
              <a:t> 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 </a:t>
            </a:r>
            <a:r>
              <a:rPr lang="cs-CZ" b="1" dirty="0"/>
              <a:t>(1b) konkrétním širokém slova smyslu</a:t>
            </a:r>
            <a:r>
              <a:rPr lang="cs-CZ" b="1" i="1" dirty="0"/>
              <a:t> </a:t>
            </a:r>
            <a:r>
              <a:rPr lang="cs-CZ" i="1" dirty="0" smtClean="0"/>
              <a:t>mýdlo, </a:t>
            </a:r>
            <a:r>
              <a:rPr lang="cs-CZ" i="1" dirty="0"/>
              <a:t>lepidlo</a:t>
            </a:r>
            <a:r>
              <a:rPr lang="cs-CZ" i="1" dirty="0" smtClean="0"/>
              <a:t>, </a:t>
            </a:r>
            <a:r>
              <a:rPr lang="cs-CZ" dirty="0" smtClean="0"/>
              <a:t>nepravidelně </a:t>
            </a:r>
            <a:r>
              <a:rPr lang="cs-CZ" dirty="0"/>
              <a:t>tvořené </a:t>
            </a:r>
            <a:r>
              <a:rPr lang="cs-CZ" dirty="0" smtClean="0"/>
              <a:t>a </a:t>
            </a:r>
            <a:r>
              <a:rPr lang="cs-CZ" dirty="0"/>
              <a:t>mnohé jsou etymologicky zastřené jako např. </a:t>
            </a:r>
            <a:r>
              <a:rPr lang="cs-CZ" i="1" dirty="0"/>
              <a:t>trdlo &lt; třít, křídlo &lt; kroutit, zrcadlo &lt; zřít, rádlo &lt; orat</a:t>
            </a:r>
            <a:r>
              <a:rPr lang="cs-CZ" dirty="0"/>
              <a:t> a další. </a:t>
            </a:r>
            <a:endParaRPr lang="cs-CZ" dirty="0" smtClean="0"/>
          </a:p>
          <a:p>
            <a:r>
              <a:rPr lang="cs-CZ" b="1" dirty="0" smtClean="0"/>
              <a:t>(</a:t>
            </a:r>
            <a:r>
              <a:rPr lang="cs-CZ" b="1" dirty="0"/>
              <a:t>1c) dopravních prostředků </a:t>
            </a:r>
            <a:r>
              <a:rPr lang="cs-CZ" dirty="0"/>
              <a:t>např. </a:t>
            </a:r>
            <a:r>
              <a:rPr lang="cs-CZ" i="1" dirty="0"/>
              <a:t>letadlo, vozidlo, plavidlo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(</a:t>
            </a:r>
            <a:r>
              <a:rPr lang="cs-CZ" b="1" dirty="0"/>
              <a:t>2) místa podle vykovávání děje / určeného k ději </a:t>
            </a:r>
            <a:r>
              <a:rPr lang="cs-CZ" i="1" dirty="0"/>
              <a:t>divadlo, odpočívadlo, </a:t>
            </a:r>
            <a:r>
              <a:rPr lang="cs-CZ" i="1" dirty="0" smtClean="0"/>
              <a:t>stínadlo</a:t>
            </a:r>
            <a:r>
              <a:rPr lang="cs-CZ" dirty="0" smtClean="0"/>
              <a:t>.</a:t>
            </a:r>
            <a:r>
              <a:rPr lang="cs-CZ" b="1" dirty="0" smtClean="0"/>
              <a:t> </a:t>
            </a:r>
          </a:p>
          <a:p>
            <a:r>
              <a:rPr lang="cs-CZ" b="1" dirty="0" smtClean="0"/>
              <a:t>(</a:t>
            </a:r>
            <a:r>
              <a:rPr lang="cs-CZ" b="1" dirty="0"/>
              <a:t>3) objektu děje</a:t>
            </a:r>
            <a:r>
              <a:rPr lang="cs-CZ" dirty="0"/>
              <a:t> </a:t>
            </a:r>
            <a:r>
              <a:rPr lang="cs-CZ" i="1" dirty="0" smtClean="0"/>
              <a:t>prádlo.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b="1" dirty="0" smtClean="0"/>
              <a:t>(4</a:t>
            </a:r>
            <a:r>
              <a:rPr lang="cs-CZ" b="1" dirty="0"/>
              <a:t>) výsledku děje</a:t>
            </a:r>
            <a:r>
              <a:rPr lang="cs-CZ" dirty="0"/>
              <a:t> např. nepravidelně je utvořené </a:t>
            </a:r>
            <a:r>
              <a:rPr lang="cs-CZ" i="1" dirty="0"/>
              <a:t>sádlo </a:t>
            </a:r>
            <a:r>
              <a:rPr lang="cs-CZ" dirty="0"/>
              <a:t>(vlastně tuková </a:t>
            </a:r>
            <a:r>
              <a:rPr lang="cs-CZ" i="1" dirty="0"/>
              <a:t>sedlina/usazenina</a:t>
            </a:r>
            <a:r>
              <a:rPr lang="cs-CZ" dirty="0"/>
              <a:t>), </a:t>
            </a:r>
            <a:r>
              <a:rPr lang="cs-CZ" i="1" dirty="0"/>
              <a:t>zavazadlo</a:t>
            </a:r>
            <a:r>
              <a:rPr lang="cs-CZ" dirty="0"/>
              <a:t> (původně </a:t>
            </a:r>
            <a:r>
              <a:rPr lang="cs-CZ" i="1" dirty="0" err="1"/>
              <a:t>zavazedlo</a:t>
            </a:r>
            <a:r>
              <a:rPr lang="cs-CZ" i="1" dirty="0"/>
              <a:t>, </a:t>
            </a:r>
            <a:r>
              <a:rPr lang="cs-CZ" dirty="0"/>
              <a:t>tedy to, co </a:t>
            </a:r>
            <a:r>
              <a:rPr lang="cs-CZ" i="1" dirty="0"/>
              <a:t>zavazí</a:t>
            </a:r>
            <a:r>
              <a:rPr lang="cs-CZ" dirty="0"/>
              <a:t>, dnes spojujeme spíše se slovesem </a:t>
            </a:r>
            <a:r>
              <a:rPr lang="cs-CZ" i="1" dirty="0"/>
              <a:t>zavázat</a:t>
            </a:r>
            <a:r>
              <a:rPr lang="cs-CZ" dirty="0"/>
              <a:t>), </a:t>
            </a:r>
            <a:r>
              <a:rPr lang="cs-CZ" i="1" dirty="0" smtClean="0"/>
              <a:t>říkadlo, pořekadlo.</a:t>
            </a:r>
          </a:p>
          <a:p>
            <a:r>
              <a:rPr lang="cs-CZ" b="1" dirty="0" smtClean="0"/>
              <a:t>(</a:t>
            </a:r>
            <a:r>
              <a:rPr lang="cs-CZ" b="1" dirty="0"/>
              <a:t>5) názvy osob </a:t>
            </a:r>
            <a:r>
              <a:rPr lang="cs-CZ" i="1" dirty="0"/>
              <a:t>strašidlo, zlobidlo, vdávadlo, třeštidlo</a:t>
            </a:r>
            <a:r>
              <a:rPr lang="cs-CZ" dirty="0"/>
              <a:t> i </a:t>
            </a:r>
            <a:r>
              <a:rPr lang="cs-CZ" i="1" dirty="0" smtClean="0"/>
              <a:t>trdlo.</a:t>
            </a:r>
            <a:endParaRPr lang="cs-CZ" dirty="0"/>
          </a:p>
          <a:p>
            <a:r>
              <a:rPr lang="cs-CZ" b="1" dirty="0" smtClean="0"/>
              <a:t>(</a:t>
            </a:r>
            <a:r>
              <a:rPr lang="cs-CZ" b="1" dirty="0"/>
              <a:t>6) propria</a:t>
            </a:r>
            <a:r>
              <a:rPr lang="cs-CZ" dirty="0"/>
              <a:t> jako názvy osad </a:t>
            </a:r>
            <a:r>
              <a:rPr lang="cs-CZ" i="1" dirty="0"/>
              <a:t>Kopidlo, (Mlýnské) Struhadlo, (Velké) Sedlo, </a:t>
            </a:r>
            <a:r>
              <a:rPr lang="cs-CZ" dirty="0"/>
              <a:t>název minerálního pramene </a:t>
            </a:r>
            <a:r>
              <a:rPr lang="cs-CZ" i="1" dirty="0"/>
              <a:t>Pravřídlo, </a:t>
            </a:r>
            <a:r>
              <a:rPr lang="cs-CZ" dirty="0"/>
              <a:t>hory v Krkonoších </a:t>
            </a:r>
            <a:r>
              <a:rPr lang="cs-CZ" i="1" dirty="0" smtClean="0"/>
              <a:t>Struhadlo.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26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([</a:t>
            </a:r>
            <a:r>
              <a:rPr lang="cs-CZ" b="1" dirty="0" err="1"/>
              <a:t>ieěa</a:t>
            </a:r>
            <a:r>
              <a:rPr lang="cs-CZ" b="1" dirty="0"/>
              <a:t>])t$/k5.*</a:t>
            </a:r>
            <a:r>
              <a:rPr lang="cs-CZ" b="1" dirty="0" err="1"/>
              <a:t>mF</a:t>
            </a:r>
            <a:r>
              <a:rPr lang="cs-CZ" b="1" dirty="0"/>
              <a:t>&gt;$</a:t>
            </a:r>
            <a:r>
              <a:rPr lang="cs-CZ" b="1" dirty="0" smtClean="0"/>
              <a:t>1dlo/k1gNnSc1 </a:t>
            </a:r>
            <a:r>
              <a:rPr lang="cs-CZ" b="1" i="1" dirty="0" smtClean="0">
                <a:solidFill>
                  <a:srgbClr val="FF0000"/>
                </a:solidFill>
              </a:rPr>
              <a:t>(lepidlo)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[</a:t>
            </a:r>
            <a:r>
              <a:rPr lang="cs-CZ" b="1" dirty="0" err="1"/>
              <a:t>eě</a:t>
            </a:r>
            <a:r>
              <a:rPr lang="cs-CZ" b="1" dirty="0"/>
              <a:t>]t$/k5.*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idlo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ječidlo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[</a:t>
            </a:r>
            <a:r>
              <a:rPr lang="cs-CZ" b="1" dirty="0" err="1"/>
              <a:t>eě</a:t>
            </a:r>
            <a:r>
              <a:rPr lang="cs-CZ" b="1" dirty="0"/>
              <a:t>]t$/k5.*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adlo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(večeřadlo)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nět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ňadlo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(voňadlo)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tět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ťadlo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</a:t>
            </a:r>
            <a:r>
              <a:rPr lang="cs-CZ" b="1" i="1" dirty="0" err="1" smtClean="0">
                <a:solidFill>
                  <a:srgbClr val="FF0000"/>
                </a:solidFill>
              </a:rPr>
              <a:t>spoušťadlo</a:t>
            </a:r>
            <a:r>
              <a:rPr lang="cs-CZ" b="1" i="1" dirty="0" smtClean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át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ádlo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(prádlo)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ít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ídlo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(šídlo)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/>
              <a:t>ít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idlo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(bidlo)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ý</a:t>
            </a:r>
            <a:r>
              <a:rPr lang="cs-CZ" b="1" dirty="0" err="1" smtClean="0"/>
              <a:t>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ýdlo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(mýdlo)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ý</a:t>
            </a:r>
            <a:r>
              <a:rPr lang="cs-CZ" b="1" dirty="0" err="1" smtClean="0"/>
              <a:t>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ydlo</a:t>
            </a:r>
            <a:r>
              <a:rPr lang="cs-CZ" b="1" dirty="0" smtClean="0"/>
              <a:t>/k1gNnSc1 </a:t>
            </a:r>
            <a:r>
              <a:rPr lang="cs-CZ" b="1" i="1" dirty="0" smtClean="0"/>
              <a:t>(bydlo)</a:t>
            </a:r>
            <a:endParaRPr lang="cs-CZ" b="1" dirty="0" smtClean="0"/>
          </a:p>
          <a:p>
            <a:r>
              <a:rPr lang="cs-CZ" b="1" dirty="0"/>
              <a:t>á(.|ch)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&gt;a$1adlo/k1gNnSc1 </a:t>
            </a:r>
            <a:r>
              <a:rPr lang="cs-CZ" sz="2600" b="1" i="1" dirty="0">
                <a:solidFill>
                  <a:srgbClr val="FF0000"/>
                </a:solidFill>
              </a:rPr>
              <a:t>(chapadlo)</a:t>
            </a:r>
          </a:p>
          <a:p>
            <a:r>
              <a:rPr lang="cs-CZ" b="1" dirty="0"/>
              <a:t>é(.|ch)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&gt;e$1adlo/k1gNnSc1 </a:t>
            </a:r>
            <a:r>
              <a:rPr lang="cs-CZ" b="1" i="1" dirty="0" smtClean="0">
                <a:solidFill>
                  <a:srgbClr val="FF0000"/>
                </a:solidFill>
              </a:rPr>
              <a:t>(letadlo)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í(.|ch)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&gt;i$1adlo/k1gNnSc1 </a:t>
            </a:r>
            <a:r>
              <a:rPr lang="cs-CZ" b="1" i="1" dirty="0" smtClean="0">
                <a:solidFill>
                  <a:srgbClr val="FF0000"/>
                </a:solidFill>
              </a:rPr>
              <a:t>(čihadlo)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í(.|ch)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&gt;ě$1adlo/k1gNnSc1 </a:t>
            </a:r>
            <a:r>
              <a:rPr lang="cs-CZ" sz="2600" b="1" i="1" dirty="0" smtClean="0">
                <a:solidFill>
                  <a:srgbClr val="FF0000"/>
                </a:solidFill>
              </a:rPr>
              <a:t>(opěradlo)</a:t>
            </a:r>
          </a:p>
          <a:p>
            <a:r>
              <a:rPr lang="cs-CZ" b="1" dirty="0"/>
              <a:t>í(.|ch)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&gt;e$1adlo/k1gNnSc1 </a:t>
            </a:r>
            <a:r>
              <a:rPr lang="cs-CZ" sz="2600" b="1" i="1" dirty="0" smtClean="0">
                <a:solidFill>
                  <a:srgbClr val="FF0000"/>
                </a:solidFill>
              </a:rPr>
              <a:t>(požeradlo)</a:t>
            </a:r>
            <a:endParaRPr lang="cs-CZ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49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ou(.|ch)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&gt;u$1adlo/k1gNnSc1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(struhadlo)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ý</a:t>
            </a:r>
            <a:r>
              <a:rPr lang="cs-CZ" b="1" dirty="0" smtClean="0"/>
              <a:t>(.|</a:t>
            </a:r>
            <a:r>
              <a:rPr lang="cs-CZ" b="1" dirty="0"/>
              <a:t>ch)</a:t>
            </a:r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&gt;y$1adlo/k1gNnSc1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(dmychadlo)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b="1" dirty="0"/>
              <a:t>á(.|ch)</a:t>
            </a:r>
            <a:r>
              <a:rPr lang="cs-CZ" b="1" dirty="0" err="1"/>
              <a:t>it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&gt;a$1idlo/k1gNnSc1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</a:t>
            </a:r>
            <a:r>
              <a:rPr lang="cs-CZ" sz="1400" b="1" i="1" dirty="0" err="1" smtClean="0">
                <a:solidFill>
                  <a:srgbClr val="FF0000"/>
                </a:solidFill>
              </a:rPr>
              <a:t>trapidlo</a:t>
            </a:r>
            <a:r>
              <a:rPr lang="cs-CZ" sz="1400" b="1" i="1" dirty="0">
                <a:solidFill>
                  <a:srgbClr val="FF0000"/>
                </a:solidFill>
              </a:rPr>
              <a:t>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í</a:t>
            </a:r>
            <a:r>
              <a:rPr lang="cs-CZ" b="1" dirty="0" smtClean="0"/>
              <a:t>(.|</a:t>
            </a:r>
            <a:r>
              <a:rPr lang="cs-CZ" b="1" dirty="0"/>
              <a:t>ch)</a:t>
            </a:r>
            <a:r>
              <a:rPr lang="cs-CZ" b="1" dirty="0" err="1"/>
              <a:t>it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&gt;i$1idlo/k1gNnSc1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</a:t>
            </a:r>
            <a:r>
              <a:rPr lang="cs-CZ" sz="1400" b="1" i="1" dirty="0" err="1" smtClean="0">
                <a:solidFill>
                  <a:srgbClr val="FF0000"/>
                </a:solidFill>
              </a:rPr>
              <a:t>stinidlo</a:t>
            </a:r>
            <a:r>
              <a:rPr lang="cs-CZ" sz="1400" b="1" i="1" dirty="0">
                <a:solidFill>
                  <a:srgbClr val="FF0000"/>
                </a:solidFill>
              </a:rPr>
              <a:t>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í</a:t>
            </a:r>
            <a:r>
              <a:rPr lang="cs-CZ" b="1" dirty="0" smtClean="0"/>
              <a:t>(.|</a:t>
            </a:r>
            <a:r>
              <a:rPr lang="cs-CZ" b="1" dirty="0"/>
              <a:t>ch)</a:t>
            </a:r>
            <a:r>
              <a:rPr lang="cs-CZ" b="1" dirty="0" err="1"/>
              <a:t>it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&gt;ě$1idlo/k1gNnSc1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(bělidlo)</a:t>
            </a:r>
          </a:p>
          <a:p>
            <a:r>
              <a:rPr lang="cs-CZ" b="1" dirty="0" smtClean="0"/>
              <a:t>ou(.|</a:t>
            </a:r>
            <a:r>
              <a:rPr lang="cs-CZ" b="1" dirty="0"/>
              <a:t>ch)</a:t>
            </a:r>
            <a:r>
              <a:rPr lang="cs-CZ" b="1" dirty="0" err="1"/>
              <a:t>it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&gt;u$1idlo/k1gNnSc1 </a:t>
            </a:r>
            <a:r>
              <a:rPr lang="cs-CZ" sz="1400" b="1" i="1" dirty="0">
                <a:solidFill>
                  <a:srgbClr val="FF0000"/>
                </a:solidFill>
              </a:rPr>
              <a:t>(kružidlo)</a:t>
            </a:r>
          </a:p>
          <a:p>
            <a:r>
              <a:rPr lang="cs-CZ" b="1" dirty="0"/>
              <a:t>ý</a:t>
            </a:r>
            <a:r>
              <a:rPr lang="cs-CZ" b="1" dirty="0" smtClean="0"/>
              <a:t>(.|</a:t>
            </a:r>
            <a:r>
              <a:rPr lang="cs-CZ" b="1" dirty="0"/>
              <a:t>ch)</a:t>
            </a:r>
            <a:r>
              <a:rPr lang="cs-CZ" b="1" dirty="0" err="1"/>
              <a:t>it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&gt;y$1idlo/k1gNnSc1 </a:t>
            </a:r>
            <a:r>
              <a:rPr lang="cs-CZ" sz="1600" i="1" dirty="0">
                <a:solidFill>
                  <a:srgbClr val="FF0000"/>
                </a:solidFill>
              </a:rPr>
              <a:t>(syřidlo)</a:t>
            </a:r>
          </a:p>
        </p:txBody>
      </p:sp>
    </p:spTree>
    <p:extLst>
      <p:ext uri="{BB962C8B-B14F-4D97-AF65-F5344CB8AC3E}">
        <p14:creationId xmlns:p14="http://schemas.microsoft.com/office/powerpoint/2010/main" val="326484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á(.|ch)et$/k5.*</a:t>
            </a:r>
            <a:r>
              <a:rPr lang="cs-CZ" b="1" dirty="0" err="1" smtClean="0"/>
              <a:t>mF</a:t>
            </a:r>
            <a:r>
              <a:rPr lang="cs-CZ" b="1" dirty="0" smtClean="0"/>
              <a:t>&gt;a$1edlo/k1gNnSc1 </a:t>
            </a:r>
            <a:r>
              <a:rPr lang="cs-CZ" sz="1400" b="1" i="1" dirty="0" smtClean="0">
                <a:solidFill>
                  <a:srgbClr val="FF0000"/>
                </a:solidFill>
              </a:rPr>
              <a:t>(napajedlo</a:t>
            </a:r>
            <a:r>
              <a:rPr lang="cs-CZ" sz="1400" b="1" i="1" dirty="0">
                <a:solidFill>
                  <a:srgbClr val="FF0000"/>
                </a:solidFill>
              </a:rPr>
              <a:t>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r>
              <a:rPr lang="cs-CZ" b="1" dirty="0"/>
              <a:t>ou(.|ch)</a:t>
            </a:r>
            <a:r>
              <a:rPr lang="cs-CZ" b="1" dirty="0" err="1"/>
              <a:t>tět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&gt;u$1ťadlo/k1gNnSc1 </a:t>
            </a:r>
            <a:r>
              <a:rPr lang="cs-CZ" sz="1400" b="1" i="1" dirty="0">
                <a:solidFill>
                  <a:srgbClr val="FF0000"/>
                </a:solidFill>
              </a:rPr>
              <a:t>(spušťadlo)</a:t>
            </a:r>
          </a:p>
          <a:p>
            <a:r>
              <a:rPr lang="cs-CZ" b="1" dirty="0"/>
              <a:t>st$/k5.*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(jídlo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íst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ádlo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(přádlo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éct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ekadlo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(vlekadlo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/>
              <a:t>áhnout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ažidlo</a:t>
            </a:r>
            <a:r>
              <a:rPr lang="cs-CZ" b="1" dirty="0" smtClean="0"/>
              <a:t>/k1gNnSc1 </a:t>
            </a:r>
            <a:r>
              <a:rPr lang="cs-CZ" b="1" i="1" dirty="0" smtClean="0">
                <a:solidFill>
                  <a:srgbClr val="FF0000"/>
                </a:solidFill>
              </a:rPr>
              <a:t>(tažidlo</a:t>
            </a:r>
            <a:r>
              <a:rPr lang="cs-CZ" b="1" i="1" dirty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Nepravidelně tvořená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křídlo, madlo, motovidlo, osidlo, rádlo, sádlo, sedlo, </a:t>
            </a:r>
            <a:r>
              <a:rPr lang="cs-CZ" i="1" dirty="0" err="1">
                <a:solidFill>
                  <a:srgbClr val="FF0000"/>
                </a:solidFill>
              </a:rPr>
              <a:t>sesadlo</a:t>
            </a:r>
            <a:r>
              <a:rPr lang="cs-CZ" i="1" dirty="0">
                <a:solidFill>
                  <a:srgbClr val="FF0000"/>
                </a:solidFill>
              </a:rPr>
              <a:t>,  sídlo, trdlo, </a:t>
            </a:r>
            <a:r>
              <a:rPr lang="cs-CZ" i="1" dirty="0" err="1">
                <a:solidFill>
                  <a:srgbClr val="FF0000"/>
                </a:solidFill>
              </a:rPr>
              <a:t>vějadlo</a:t>
            </a:r>
            <a:r>
              <a:rPr lang="cs-CZ" i="1" dirty="0">
                <a:solidFill>
                  <a:srgbClr val="FF0000"/>
                </a:solidFill>
              </a:rPr>
              <a:t>, </a:t>
            </a:r>
            <a:r>
              <a:rPr lang="cs-CZ" i="1" dirty="0" err="1">
                <a:solidFill>
                  <a:srgbClr val="FF0000"/>
                </a:solidFill>
              </a:rPr>
              <a:t>vijadlo</a:t>
            </a:r>
            <a:r>
              <a:rPr lang="cs-CZ" i="1" dirty="0">
                <a:solidFill>
                  <a:srgbClr val="FF0000"/>
                </a:solidFill>
              </a:rPr>
              <a:t>, zrcadlo, zřídlo, </a:t>
            </a:r>
            <a:r>
              <a:rPr lang="cs-CZ" i="1" dirty="0" err="1">
                <a:solidFill>
                  <a:srgbClr val="FF0000"/>
                </a:solidFill>
              </a:rPr>
              <a:t>žídlo</a:t>
            </a:r>
            <a:r>
              <a:rPr lang="cs-CZ" i="1" dirty="0">
                <a:solidFill>
                  <a:srgbClr val="FF0000"/>
                </a:solidFill>
              </a:rPr>
              <a:t>, ločidlo, ...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7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Dvojice sloveso/neutrum na </a:t>
            </a:r>
            <a:r>
              <a:rPr lang="cs-CZ" i="1" dirty="0" smtClean="0"/>
              <a:t>-</a:t>
            </a:r>
            <a:r>
              <a:rPr lang="cs-CZ" i="1" dirty="0" err="1" smtClean="0"/>
              <a:t>dlo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162175"/>
            <a:ext cx="71913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95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Výsledný seznam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dvojice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2971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051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Jen slova na </a:t>
            </a:r>
            <a:r>
              <a:rPr lang="cs-CZ" i="1" dirty="0" err="1" smtClean="0"/>
              <a:t>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Nepravidelná i </a:t>
            </a:r>
            <a:r>
              <a:rPr lang="cs-CZ" i="1" dirty="0" smtClean="0"/>
              <a:t>pravidlo</a:t>
            </a:r>
            <a:endParaRPr lang="cs-CZ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1885950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3937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411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PLIN033_4</vt:lpstr>
      <vt:lpstr>Deriv</vt:lpstr>
      <vt:lpstr>Deriv</vt:lpstr>
      <vt:lpstr>Deriv</vt:lpstr>
      <vt:lpstr>Deriv</vt:lpstr>
      <vt:lpstr>Nepravidelně tvořená</vt:lpstr>
      <vt:lpstr>Morfio</vt:lpstr>
      <vt:lpstr>Výsledný seznam</vt:lpstr>
      <vt:lpstr>Jen slova na dlo</vt:lpstr>
      <vt:lpstr>Proč chybí</vt:lpstr>
      <vt:lpstr>Substantiva na -dlo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PLIN033_4</dc:title>
  <dc:creator>Klára Osolsobě</dc:creator>
  <cp:lastModifiedBy>Klára Osolsobě</cp:lastModifiedBy>
  <cp:revision>8</cp:revision>
  <dcterms:created xsi:type="dcterms:W3CDTF">2013-10-23T10:24:56Z</dcterms:created>
  <dcterms:modified xsi:type="dcterms:W3CDTF">2013-11-05T16:01:37Z</dcterms:modified>
</cp:coreProperties>
</file>