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59" r:id="rId5"/>
    <p:sldId id="258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6" autoAdjust="0"/>
    <p:restoredTop sz="94660"/>
  </p:normalViewPr>
  <p:slideViewPr>
    <p:cSldViewPr>
      <p:cViewPr varScale="1">
        <p:scale>
          <a:sx n="107" d="100"/>
          <a:sy n="107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EBAAA-5531-4404-B2C2-D456E46D0663}" type="datetimeFigureOut">
              <a:rPr lang="cs-CZ"/>
              <a:pPr>
                <a:defRPr/>
              </a:pPr>
              <a:t>9.10.2013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A477E18-98DB-4673-A407-B9F633BB63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FA6E-1660-401B-BDAC-654E98BE51F1}" type="datetimeFigureOut">
              <a:rPr lang="cs-CZ"/>
              <a:pPr>
                <a:defRPr/>
              </a:pPr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40CE9-C8EB-48F1-9337-73DDA4A169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a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AE3AA-F603-4570-88A5-10D9019226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1C510-CFC2-42A1-94D6-48E2B7E570D0}" type="datetimeFigureOut">
              <a:rPr lang="cs-CZ"/>
              <a:pPr>
                <a:defRPr/>
              </a:pPr>
              <a:t>9.10.2013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93744-22E2-4923-B7A5-435B85219DD6}" type="datetimeFigureOut">
              <a:rPr lang="cs-CZ"/>
              <a:pPr>
                <a:defRPr/>
              </a:pPr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6937D-DF1F-4686-8CCF-49EF797177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0A77F-2E4A-4352-ADB8-D25245F4FA38}" type="datetimeFigureOut">
              <a:rPr lang="cs-CZ"/>
              <a:pPr>
                <a:defRPr/>
              </a:pPr>
              <a:t>9.10.2013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A0780A4-A37B-4EE0-AB26-74F07AA452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F23C6-1D49-41D5-86B4-C786A3B97C78}" type="datetimeFigureOut">
              <a:rPr lang="cs-CZ"/>
              <a:pPr>
                <a:defRPr/>
              </a:pPr>
              <a:t>9.10.2013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8AEF9-B41A-4B45-8739-67751AE903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Obdélník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Elipsa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a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22092-7BD1-4CAB-A17A-D3427E5B3CE2}" type="datetimeFigureOut">
              <a:rPr lang="cs-CZ"/>
              <a:pPr>
                <a:defRPr/>
              </a:pPr>
              <a:t>9.10.2013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A9295D37-36D4-40CC-AEC1-C5B954E5BC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21797-1B44-4718-9893-9E7397F2558D}" type="datetimeFigureOut">
              <a:rPr lang="cs-CZ"/>
              <a:pPr>
                <a:defRPr/>
              </a:pPr>
              <a:t>9.10.2013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A5833-465B-4882-98FA-7D942C66F3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35C7B-CE96-44D2-95E4-A73166692AC5}" type="datetimeFigureOut">
              <a:rPr lang="cs-CZ"/>
              <a:pPr>
                <a:defRPr/>
              </a:pPr>
              <a:t>9.10.2013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0019595-D1B4-4A54-B033-32AE8B67C2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4E26856-49EA-41E4-8FC0-26F545C48E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DC4CC-1894-48D5-AE5E-DB433D337EDA}" type="datetimeFigureOut">
              <a:rPr lang="cs-CZ"/>
              <a:pPr>
                <a:defRPr/>
              </a:pPr>
              <a:t>9.10.2013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Obdélník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F3C0D-0435-4CFB-8614-1F254F70C4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27E0C-84F9-4CF8-AF17-B586685CA9C2}" type="datetimeFigureOut">
              <a:rPr lang="cs-CZ"/>
              <a:pPr>
                <a:defRPr/>
              </a:pPr>
              <a:t>9.10.2013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CACD13B-F165-4947-AB43-A032CEB7EB32}" type="datetimeFigureOut">
              <a:rPr lang="cs-CZ"/>
              <a:pPr>
                <a:defRPr/>
              </a:pPr>
              <a:t>9.10.2013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C33176-5952-477C-BA98-26D61679A8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C35E2E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C35E2E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DE6C36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CF6DA4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di.uminho.pt/twiki/pub/Education/LI11011/MaterialApoio/Competencias_de_escrita_academica.pdf" TargetMode="External"/><Relationship Id="rId2" Type="http://schemas.openxmlformats.org/officeDocument/2006/relationships/hyperlink" Target="http://www.icb.ufmg.br/big/pgrh/aulas/flavio/Prof%20Flavio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iki.helsinki.fi/download/attachments/53280825/EcritureAcademique_Cours5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d.auckland.ac.nz/content/files/slc/computer_introtocomputers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lide/pracoviste.pl?zobrazid=1421161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908175" y="2819400"/>
            <a:ext cx="5327650" cy="1041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PT" dirty="0" smtClean="0"/>
              <a:t>PSANÍ ODBORNÉ PRÁCE v PORTUGAL</a:t>
            </a:r>
            <a:r>
              <a:rPr lang="cs-CZ" dirty="0" smtClean="0"/>
              <a:t>Š</a:t>
            </a:r>
            <a:r>
              <a:rPr lang="pt-PT" dirty="0" smtClean="0"/>
              <a:t>TIN</a:t>
            </a:r>
            <a:r>
              <a:rPr lang="cs-CZ" dirty="0" smtClean="0"/>
              <a:t>Ě (praktický kurz pro studenty Bc. cyklu)</a:t>
            </a:r>
            <a:endParaRPr lang="cs-CZ" dirty="0"/>
          </a:p>
        </p:txBody>
      </p:sp>
      <p:sp>
        <p:nvSpPr>
          <p:cNvPr id="13314" name="Nadpis 2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03313"/>
          </a:xfrm>
        </p:spPr>
        <p:txBody>
          <a:bodyPr/>
          <a:lstStyle/>
          <a:p>
            <a:r>
              <a:rPr lang="cs-CZ" smtClean="0"/>
              <a:t>Praktická portugalština I</a:t>
            </a:r>
          </a:p>
        </p:txBody>
      </p:sp>
      <p:pic>
        <p:nvPicPr>
          <p:cNvPr id="13315" name="Picture 2" descr="Z:\prace\opvk\loga\loga\plna-verze\opvk_mu_rgb.t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5157788"/>
            <a:ext cx="5307012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>
              <a:solidFill>
                <a:srgbClr val="C35E2E"/>
              </a:solidFill>
            </a:endParaRPr>
          </a:p>
        </p:txBody>
      </p:sp>
      <p:pic>
        <p:nvPicPr>
          <p:cNvPr id="22530" name="Picture 2" descr="Z:\prace\opvk\loga\loga\plna-verze\opvk_mu_rgb.t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43213" y="5445125"/>
            <a:ext cx="3932237" cy="75247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Cíle předmětu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smtClean="0"/>
              <a:t>metodika psaní odborné práce (zaměření na oblast kulturně-literární)</a:t>
            </a:r>
          </a:p>
          <a:p>
            <a:r>
              <a:rPr lang="cs-CZ" smtClean="0"/>
              <a:t>praktická cvičení (na základě ukázek) </a:t>
            </a:r>
          </a:p>
          <a:p>
            <a:r>
              <a:rPr lang="cs-CZ" smtClean="0"/>
              <a:t>nácvik vlastního písemného projevu 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smtClean="0">
                <a:solidFill>
                  <a:srgbClr val="C35E2E"/>
                </a:solidFill>
              </a:rPr>
              <a:t>Metodika odborné práce (ukázky a procvičování z oblasti literatury):</a:t>
            </a:r>
            <a:br>
              <a:rPr lang="cs-CZ" sz="2000" smtClean="0">
                <a:solidFill>
                  <a:srgbClr val="C35E2E"/>
                </a:solidFill>
              </a:rPr>
            </a:br>
            <a:r>
              <a:rPr lang="cs-CZ" sz="2000" smtClean="0">
                <a:solidFill>
                  <a:srgbClr val="C35E2E"/>
                </a:solidFill>
              </a:rPr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mtClean="0"/>
              <a:t>a) </a:t>
            </a:r>
            <a:r>
              <a:rPr lang="cs-CZ" smtClean="0">
                <a:latin typeface="Times New Roman" pitchFamily="18" charset="0"/>
              </a:rPr>
              <a:t>úvod:</a:t>
            </a:r>
            <a:r>
              <a:rPr lang="cs-CZ" smtClean="0">
                <a:latin typeface="Arial" charset="0"/>
              </a:rPr>
              <a:t> </a:t>
            </a:r>
            <a:r>
              <a:rPr lang="cs-CZ" smtClean="0"/>
              <a:t>doporučení k IT,  volba tématu</a:t>
            </a:r>
          </a:p>
          <a:p>
            <a:pPr>
              <a:lnSpc>
                <a:spcPct val="90000"/>
              </a:lnSpc>
            </a:pPr>
            <a:r>
              <a:rPr lang="cs-CZ" smtClean="0"/>
              <a:t>b) bibliografie: vyhledávání materiálu</a:t>
            </a:r>
          </a:p>
          <a:p>
            <a:pPr>
              <a:lnSpc>
                <a:spcPct val="90000"/>
              </a:lnSpc>
            </a:pPr>
            <a:r>
              <a:rPr lang="cs-CZ" smtClean="0"/>
              <a:t>c) pravopis, typografie a styl (typy písma, nadpisy, zkratky, psaní dat, členění do odstavců, spojovací výrazy atd.)</a:t>
            </a:r>
          </a:p>
          <a:p>
            <a:pPr>
              <a:lnSpc>
                <a:spcPct val="90000"/>
              </a:lnSpc>
            </a:pPr>
            <a:r>
              <a:rPr lang="cs-CZ" smtClean="0"/>
              <a:t>d) strukturace: náležitosti práce, rozvržení</a:t>
            </a:r>
          </a:p>
          <a:p>
            <a:pPr>
              <a:lnSpc>
                <a:spcPct val="90000"/>
              </a:lnSpc>
            </a:pPr>
            <a:r>
              <a:rPr lang="cs-CZ" smtClean="0"/>
              <a:t>e) práce se zdroji: citace, parafráze atd.</a:t>
            </a:r>
          </a:p>
          <a:p>
            <a:pPr>
              <a:lnSpc>
                <a:spcPct val="90000"/>
              </a:lnSpc>
            </a:pPr>
            <a:r>
              <a:rPr lang="cs-CZ" smtClean="0"/>
              <a:t>f) jak psát úvod: styl, formulace, náplň</a:t>
            </a:r>
          </a:p>
          <a:p>
            <a:pPr>
              <a:lnSpc>
                <a:spcPct val="90000"/>
              </a:lnSpc>
            </a:pPr>
            <a:r>
              <a:rPr lang="cs-CZ" smtClean="0"/>
              <a:t>g) argumentace: styl, formulace, náplň</a:t>
            </a:r>
          </a:p>
          <a:p>
            <a:pPr>
              <a:lnSpc>
                <a:spcPct val="90000"/>
              </a:lnSpc>
            </a:pPr>
            <a:r>
              <a:rPr lang="cs-CZ" smtClean="0"/>
              <a:t>h) jak psát závěr: styl, formulace, náplň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vybrané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503920" cy="4572000"/>
          </a:xfr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/>
              <a:t>AVERY, Heather. </a:t>
            </a:r>
            <a:r>
              <a:rPr lang="en-US" sz="1800" i="1" dirty="0" smtClean="0"/>
              <a:t>Thinking it through :a practical guide to academic essay writing</a:t>
            </a:r>
            <a:r>
              <a:rPr lang="en-US" sz="1800" dirty="0" smtClean="0"/>
              <a:t>. 2nd ed. Peterborough: Trent University, 1989 </a:t>
            </a:r>
            <a:endParaRPr lang="cs-CZ" sz="1800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800" dirty="0" smtClean="0"/>
              <a:t>JORDAN, R. R. </a:t>
            </a:r>
            <a:r>
              <a:rPr lang="en-US" sz="1800" i="1" dirty="0" smtClean="0"/>
              <a:t>Academic writing course</a:t>
            </a:r>
            <a:r>
              <a:rPr lang="en-US" sz="1800" dirty="0" smtClean="0"/>
              <a:t>. New ed. London: Collins ELT, 1990</a:t>
            </a:r>
            <a:endParaRPr lang="cs-CZ" sz="1800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800" dirty="0" smtClean="0"/>
              <a:t>FILKA, Jaroslav. </a:t>
            </a:r>
            <a:r>
              <a:rPr lang="cs-CZ" sz="1800" i="1" dirty="0" smtClean="0"/>
              <a:t>Metodika tvorby diplomové práce</a:t>
            </a:r>
            <a:r>
              <a:rPr lang="cs-CZ" sz="1800" dirty="0" smtClean="0"/>
              <a:t>. Brno: Vydavatelství KNIHAŘ, 2002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1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800" dirty="0" smtClean="0"/>
              <a:t>BELLO, </a:t>
            </a:r>
            <a:r>
              <a:rPr lang="cs-CZ" sz="1800" dirty="0" err="1" smtClean="0"/>
              <a:t>José</a:t>
            </a:r>
            <a:r>
              <a:rPr lang="cs-CZ" sz="1800" dirty="0" smtClean="0"/>
              <a:t> </a:t>
            </a:r>
            <a:r>
              <a:rPr lang="cs-CZ" sz="1800" dirty="0" err="1" smtClean="0"/>
              <a:t>Luís</a:t>
            </a:r>
            <a:r>
              <a:rPr lang="cs-CZ" sz="1800" dirty="0" smtClean="0"/>
              <a:t> </a:t>
            </a:r>
            <a:r>
              <a:rPr lang="cs-CZ" sz="1800" dirty="0" err="1" smtClean="0"/>
              <a:t>Paiva</a:t>
            </a:r>
            <a:r>
              <a:rPr lang="cs-CZ" sz="1800" dirty="0" smtClean="0"/>
              <a:t>. </a:t>
            </a:r>
            <a:r>
              <a:rPr lang="cs-CZ" sz="1800" i="1" dirty="0" err="1" smtClean="0"/>
              <a:t>Metodologia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Científica</a:t>
            </a:r>
            <a:r>
              <a:rPr lang="cs-CZ" sz="1800" i="1" dirty="0" smtClean="0"/>
              <a:t>: </a:t>
            </a:r>
            <a:r>
              <a:rPr lang="cs-CZ" sz="1800" i="1" dirty="0" err="1" smtClean="0"/>
              <a:t>Manual</a:t>
            </a:r>
            <a:r>
              <a:rPr lang="cs-CZ" sz="1800" i="1" dirty="0" smtClean="0"/>
              <a:t> para </a:t>
            </a:r>
            <a:r>
              <a:rPr lang="cs-CZ" sz="1800" i="1" dirty="0" err="1" smtClean="0"/>
              <a:t>elaboração</a:t>
            </a:r>
            <a:r>
              <a:rPr lang="cs-CZ" sz="1800" i="1" dirty="0" smtClean="0"/>
              <a:t> de </a:t>
            </a:r>
            <a:r>
              <a:rPr lang="cs-CZ" sz="1800" i="1" dirty="0" err="1" smtClean="0"/>
              <a:t>textos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acadêmicos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monografias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dissertações</a:t>
            </a:r>
            <a:r>
              <a:rPr lang="cs-CZ" sz="1800" i="1" dirty="0" smtClean="0"/>
              <a:t> e </a:t>
            </a:r>
            <a:r>
              <a:rPr lang="cs-CZ" sz="1800" i="1" dirty="0" err="1" smtClean="0"/>
              <a:t>teses</a:t>
            </a:r>
            <a:r>
              <a:rPr lang="cs-CZ" sz="1800" dirty="0" smtClean="0"/>
              <a:t>. </a:t>
            </a:r>
            <a:r>
              <a:rPr lang="pt-BR" sz="1800" b="1" dirty="0" smtClean="0"/>
              <a:t> </a:t>
            </a:r>
            <a:r>
              <a:rPr lang="cs-CZ" sz="1800" dirty="0" err="1" smtClean="0"/>
              <a:t>Universidade</a:t>
            </a:r>
            <a:r>
              <a:rPr lang="cs-CZ" sz="1800" dirty="0" smtClean="0"/>
              <a:t> </a:t>
            </a:r>
            <a:r>
              <a:rPr lang="cs-CZ" sz="1800" dirty="0" err="1" smtClean="0"/>
              <a:t>Veiga</a:t>
            </a:r>
            <a:r>
              <a:rPr lang="cs-CZ" sz="1800" dirty="0" smtClean="0"/>
              <a:t> de </a:t>
            </a:r>
            <a:r>
              <a:rPr lang="cs-CZ" sz="1800" dirty="0" err="1" smtClean="0"/>
              <a:t>Almeida</a:t>
            </a:r>
            <a:r>
              <a:rPr lang="cs-CZ" sz="1800" dirty="0" smtClean="0"/>
              <a:t>, Rio de </a:t>
            </a:r>
            <a:r>
              <a:rPr lang="cs-CZ" sz="1800" dirty="0" err="1" smtClean="0"/>
              <a:t>Janeiro</a:t>
            </a:r>
            <a:r>
              <a:rPr lang="cs-CZ" sz="1800" dirty="0" smtClean="0"/>
              <a:t>, 2005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800" b="1" u="sng" dirty="0" smtClean="0">
                <a:hlinkClick r:id="rId2"/>
              </a:rPr>
              <a:t>http://www.</a:t>
            </a:r>
            <a:r>
              <a:rPr lang="cs-CZ" sz="1800" b="1" u="sng" dirty="0" err="1" smtClean="0">
                <a:hlinkClick r:id="rId2"/>
              </a:rPr>
              <a:t>icb.ufmg.br</a:t>
            </a:r>
            <a:r>
              <a:rPr lang="cs-CZ" sz="1800" b="1" u="sng" dirty="0" smtClean="0">
                <a:hlinkClick r:id="rId2"/>
              </a:rPr>
              <a:t>/</a:t>
            </a:r>
            <a:r>
              <a:rPr lang="cs-CZ" sz="1800" b="1" u="sng" dirty="0" err="1" smtClean="0">
                <a:hlinkClick r:id="rId2"/>
              </a:rPr>
              <a:t>big</a:t>
            </a:r>
            <a:r>
              <a:rPr lang="cs-CZ" sz="1800" b="1" u="sng" dirty="0" smtClean="0">
                <a:hlinkClick r:id="rId2"/>
              </a:rPr>
              <a:t>/</a:t>
            </a:r>
            <a:r>
              <a:rPr lang="cs-CZ" sz="1800" b="1" u="sng" dirty="0" err="1" smtClean="0">
                <a:hlinkClick r:id="rId2"/>
              </a:rPr>
              <a:t>pgrh</a:t>
            </a:r>
            <a:r>
              <a:rPr lang="cs-CZ" sz="1800" b="1" u="sng" dirty="0" smtClean="0">
                <a:hlinkClick r:id="rId2"/>
              </a:rPr>
              <a:t>/</a:t>
            </a:r>
            <a:r>
              <a:rPr lang="cs-CZ" sz="1800" b="1" u="sng" dirty="0" err="1" smtClean="0">
                <a:hlinkClick r:id="rId2"/>
              </a:rPr>
              <a:t>aulas</a:t>
            </a:r>
            <a:r>
              <a:rPr lang="cs-CZ" sz="1800" b="1" u="sng" dirty="0" smtClean="0">
                <a:hlinkClick r:id="rId2"/>
              </a:rPr>
              <a:t>/</a:t>
            </a:r>
            <a:r>
              <a:rPr lang="cs-CZ" sz="1800" b="1" u="sng" dirty="0" err="1" smtClean="0">
                <a:hlinkClick r:id="rId2"/>
              </a:rPr>
              <a:t>flavio</a:t>
            </a:r>
            <a:r>
              <a:rPr lang="cs-CZ" sz="1800" b="1" u="sng" dirty="0" smtClean="0">
                <a:hlinkClick r:id="rId2"/>
              </a:rPr>
              <a:t>/</a:t>
            </a:r>
            <a:r>
              <a:rPr lang="cs-CZ" sz="1800" b="1" u="sng" dirty="0" err="1" smtClean="0">
                <a:hlinkClick r:id="rId2"/>
              </a:rPr>
              <a:t>Prof</a:t>
            </a:r>
            <a:r>
              <a:rPr lang="cs-CZ" sz="1800" b="1" u="sng" dirty="0" smtClean="0">
                <a:hlinkClick r:id="rId2"/>
              </a:rPr>
              <a:t>%20Flavio.pdf</a:t>
            </a:r>
            <a:endParaRPr lang="cs-CZ" sz="1800" b="1" u="sng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1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800" dirty="0" smtClean="0"/>
              <a:t>CARDOSO, Silvia Helena. </a:t>
            </a:r>
            <a:r>
              <a:rPr lang="cs-CZ" sz="1800" dirty="0" err="1" smtClean="0"/>
              <a:t>Curso</a:t>
            </a:r>
            <a:r>
              <a:rPr lang="cs-CZ" sz="1800" dirty="0" smtClean="0"/>
              <a:t> de </a:t>
            </a:r>
            <a:r>
              <a:rPr lang="cs-CZ" sz="1800" dirty="0" err="1" smtClean="0"/>
              <a:t>Introdução</a:t>
            </a:r>
            <a:r>
              <a:rPr lang="cs-CZ" sz="1800" dirty="0" smtClean="0"/>
              <a:t> à </a:t>
            </a:r>
            <a:r>
              <a:rPr lang="cs-CZ" sz="1800" dirty="0" err="1" smtClean="0"/>
              <a:t>Metodologia</a:t>
            </a:r>
            <a:r>
              <a:rPr lang="cs-CZ" sz="1800" dirty="0" smtClean="0"/>
              <a:t> </a:t>
            </a:r>
            <a:r>
              <a:rPr lang="cs-CZ" sz="1800" dirty="0" err="1" smtClean="0"/>
              <a:t>Científica</a:t>
            </a:r>
            <a:r>
              <a:rPr lang="cs-CZ" sz="1800" dirty="0" smtClean="0"/>
              <a:t>: </a:t>
            </a:r>
            <a:r>
              <a:rPr lang="cs-CZ" sz="1800" dirty="0" err="1" smtClean="0"/>
              <a:t>como</a:t>
            </a:r>
            <a:r>
              <a:rPr lang="cs-CZ" sz="1800" dirty="0" smtClean="0"/>
              <a:t> </a:t>
            </a:r>
            <a:r>
              <a:rPr lang="cs-CZ" sz="1800" dirty="0" err="1" smtClean="0"/>
              <a:t>Elaborar</a:t>
            </a:r>
            <a:r>
              <a:rPr lang="cs-CZ" sz="1800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800" dirty="0" smtClean="0"/>
              <a:t>um Projeto de </a:t>
            </a:r>
            <a:r>
              <a:rPr lang="cs-CZ" sz="1800" dirty="0" err="1" smtClean="0"/>
              <a:t>Pesquisa</a:t>
            </a:r>
            <a:r>
              <a:rPr lang="cs-CZ" sz="1800" dirty="0" smtClean="0"/>
              <a:t>. </a:t>
            </a:r>
            <a:r>
              <a:rPr lang="cs-CZ" sz="1800" dirty="0" err="1" smtClean="0"/>
              <a:t>Disponível</a:t>
            </a:r>
            <a:r>
              <a:rPr lang="cs-CZ" sz="1800" dirty="0" smtClean="0"/>
              <a:t> </a:t>
            </a:r>
            <a:r>
              <a:rPr lang="cs-CZ" sz="1800" dirty="0" err="1" smtClean="0"/>
              <a:t>em</a:t>
            </a:r>
            <a:r>
              <a:rPr lang="cs-CZ" sz="1800" dirty="0" smtClean="0"/>
              <a:t>: &lt;http://www.</a:t>
            </a:r>
            <a:r>
              <a:rPr lang="cs-CZ" sz="1800" dirty="0" err="1" smtClean="0"/>
              <a:t>nib.unicamp.br</a:t>
            </a:r>
            <a:r>
              <a:rPr lang="cs-CZ" sz="1800" dirty="0" smtClean="0"/>
              <a:t>/</a:t>
            </a:r>
            <a:r>
              <a:rPr lang="cs-CZ" sz="1800" dirty="0" err="1" smtClean="0"/>
              <a:t>slides</a:t>
            </a:r>
            <a:r>
              <a:rPr lang="cs-CZ" sz="1800" dirty="0" smtClean="0"/>
              <a:t>/preparar1/&gt;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800" dirty="0" err="1" smtClean="0"/>
              <a:t>Acesso</a:t>
            </a:r>
            <a:r>
              <a:rPr lang="cs-CZ" sz="1800" dirty="0" smtClean="0"/>
              <a:t> </a:t>
            </a:r>
            <a:r>
              <a:rPr lang="cs-CZ" sz="1800" dirty="0" err="1" smtClean="0"/>
              <a:t>em</a:t>
            </a:r>
            <a:r>
              <a:rPr lang="cs-CZ" sz="1800" dirty="0" smtClean="0"/>
              <a:t>: 20 </a:t>
            </a:r>
            <a:r>
              <a:rPr lang="cs-CZ" sz="1800" dirty="0" err="1" smtClean="0"/>
              <a:t>maio</a:t>
            </a:r>
            <a:r>
              <a:rPr lang="cs-CZ" sz="1800" dirty="0" smtClean="0"/>
              <a:t> 2001.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1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800" b="1" u="sng" dirty="0" smtClean="0"/>
              <a:t>kurzy</a:t>
            </a:r>
            <a:r>
              <a:rPr lang="cs-CZ" sz="1800" dirty="0" smtClean="0"/>
              <a:t> např. PINHEIRO, Magda (</a:t>
            </a:r>
            <a:r>
              <a:rPr lang="cs-CZ" sz="1800" dirty="0" err="1" smtClean="0"/>
              <a:t>pt</a:t>
            </a:r>
            <a:r>
              <a:rPr lang="cs-CZ" sz="1800" dirty="0" smtClean="0"/>
              <a:t>): </a:t>
            </a:r>
            <a:r>
              <a:rPr lang="cs-CZ" sz="1800" dirty="0" smtClean="0">
                <a:hlinkClick r:id="rId3"/>
              </a:rPr>
              <a:t>http://wiki.di.uminho.pt/twiki/pub/Education/LI11011/MaterialApoio/Competencias_de_escrita_academica.pdf</a:t>
            </a:r>
            <a:endParaRPr lang="cs-CZ" sz="1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800" dirty="0" smtClean="0"/>
              <a:t>LEHTINEN, </a:t>
            </a:r>
            <a:r>
              <a:rPr lang="cs-CZ" sz="1800" dirty="0" err="1" smtClean="0"/>
              <a:t>Mari</a:t>
            </a:r>
            <a:r>
              <a:rPr lang="cs-CZ" sz="1800" dirty="0" smtClean="0"/>
              <a:t> (fr): </a:t>
            </a:r>
            <a:r>
              <a:rPr lang="cs-CZ" sz="1800" dirty="0" smtClean="0">
                <a:hlinkClick r:id="rId4"/>
              </a:rPr>
              <a:t>http://wiki.helsinki.fi/download/attachments/53280825/EcritureAcademique_Cours5.pdf</a:t>
            </a:r>
            <a:endParaRPr lang="cs-CZ" sz="1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1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smtClean="0">
                <a:solidFill>
                  <a:srgbClr val="C35E2E"/>
                </a:solidFill>
              </a:rPr>
              <a:t>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1800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800" dirty="0" smtClean="0">
                <a:hlinkClick r:id="rId2"/>
              </a:rPr>
              <a:t>http://www.</a:t>
            </a:r>
            <a:r>
              <a:rPr lang="cs-CZ" sz="1800" dirty="0" err="1" smtClean="0">
                <a:hlinkClick r:id="rId2"/>
              </a:rPr>
              <a:t>cad.auckland.ac.nz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err="1" smtClean="0">
                <a:hlinkClick r:id="rId2"/>
              </a:rPr>
              <a:t>content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err="1" smtClean="0">
                <a:hlinkClick r:id="rId2"/>
              </a:rPr>
              <a:t>files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err="1" smtClean="0">
                <a:hlinkClick r:id="rId2"/>
              </a:rPr>
              <a:t>slc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err="1" smtClean="0">
                <a:hlinkClick r:id="rId2"/>
              </a:rPr>
              <a:t>computer</a:t>
            </a:r>
            <a:r>
              <a:rPr lang="cs-CZ" sz="1800" dirty="0" smtClean="0">
                <a:hlinkClick r:id="rId2"/>
              </a:rPr>
              <a:t>_</a:t>
            </a:r>
            <a:r>
              <a:rPr lang="cs-CZ" sz="1800" dirty="0" err="1" smtClean="0">
                <a:hlinkClick r:id="rId2"/>
              </a:rPr>
              <a:t>introtocomputers.pdf</a:t>
            </a:r>
            <a:endParaRPr lang="cs-CZ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doporučení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samostatně se zdokonalit v IT prostřednictvím odborné literatury: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000" dirty="0" smtClean="0"/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1500" i="1" dirty="0" err="1" smtClean="0">
                <a:solidFill>
                  <a:schemeClr val="bg2">
                    <a:lumMod val="75000"/>
                  </a:schemeClr>
                </a:solidFill>
              </a:rPr>
              <a:t>fluency</a:t>
            </a:r>
            <a:r>
              <a:rPr lang="cs-CZ" sz="15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cs-CZ" sz="1500" i="1" dirty="0" err="1" smtClean="0">
                <a:solidFill>
                  <a:schemeClr val="bg2">
                    <a:lumMod val="75000"/>
                  </a:schemeClr>
                </a:solidFill>
              </a:rPr>
              <a:t>with</a:t>
            </a:r>
            <a:r>
              <a:rPr lang="cs-CZ" sz="15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cs-CZ" sz="1500" i="1" dirty="0" err="1" smtClean="0">
                <a:solidFill>
                  <a:schemeClr val="bg2">
                    <a:lumMod val="75000"/>
                  </a:schemeClr>
                </a:solidFill>
              </a:rPr>
              <a:t>information</a:t>
            </a:r>
            <a:r>
              <a:rPr lang="cs-CZ" sz="1500" i="1" dirty="0" smtClean="0">
                <a:solidFill>
                  <a:schemeClr val="bg2">
                    <a:lumMod val="75000"/>
                  </a:schemeClr>
                </a:solidFill>
              </a:rPr>
              <a:t> technology :</a:t>
            </a:r>
            <a:r>
              <a:rPr lang="cs-CZ" sz="1500" i="1" dirty="0" err="1" smtClean="0">
                <a:solidFill>
                  <a:schemeClr val="bg2">
                    <a:lumMod val="75000"/>
                  </a:schemeClr>
                </a:solidFill>
              </a:rPr>
              <a:t>skills</a:t>
            </a:r>
            <a:r>
              <a:rPr lang="cs-CZ" sz="1500" i="1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cs-CZ" sz="1500" i="1" dirty="0" err="1" smtClean="0">
                <a:solidFill>
                  <a:schemeClr val="bg2">
                    <a:lumMod val="75000"/>
                  </a:schemeClr>
                </a:solidFill>
              </a:rPr>
              <a:t>concepts</a:t>
            </a:r>
            <a:r>
              <a:rPr lang="cs-CZ" sz="1500" i="1" dirty="0" smtClean="0">
                <a:solidFill>
                  <a:schemeClr val="bg2">
                    <a:lumMod val="75000"/>
                  </a:schemeClr>
                </a:solidFill>
              </a:rPr>
              <a:t>, &amp; </a:t>
            </a:r>
            <a:r>
              <a:rPr lang="cs-CZ" sz="1500" i="1" dirty="0" err="1" smtClean="0">
                <a:solidFill>
                  <a:schemeClr val="bg2">
                    <a:lumMod val="75000"/>
                  </a:schemeClr>
                </a:solidFill>
              </a:rPr>
              <a:t>capabilities</a:t>
            </a:r>
            <a:r>
              <a:rPr lang="cs-CZ" sz="1500" dirty="0" smtClean="0">
                <a:solidFill>
                  <a:schemeClr val="bg2">
                    <a:lumMod val="75000"/>
                  </a:schemeClr>
                </a:solidFill>
              </a:rPr>
              <a:t>. ISBN 9780136091820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1500" dirty="0" smtClean="0">
                <a:solidFill>
                  <a:schemeClr val="bg2">
                    <a:lumMod val="75000"/>
                  </a:schemeClr>
                </a:solidFill>
              </a:rPr>
              <a:t>CHÁBERA, Jiří. </a:t>
            </a:r>
            <a:r>
              <a:rPr lang="cs-CZ" sz="1500" i="1" dirty="0" smtClean="0">
                <a:solidFill>
                  <a:schemeClr val="bg2">
                    <a:lumMod val="75000"/>
                  </a:schemeClr>
                </a:solidFill>
              </a:rPr>
              <a:t>ECDL :průvodce přípravou na testy</a:t>
            </a:r>
            <a:r>
              <a:rPr lang="cs-CZ" sz="1500" dirty="0" smtClean="0">
                <a:solidFill>
                  <a:schemeClr val="bg2">
                    <a:lumMod val="75000"/>
                  </a:schemeClr>
                </a:solidFill>
              </a:rPr>
              <a:t>. 1. </a:t>
            </a:r>
            <a:r>
              <a:rPr lang="cs-CZ" sz="1500" dirty="0" err="1" smtClean="0">
                <a:solidFill>
                  <a:schemeClr val="bg2">
                    <a:lumMod val="75000"/>
                  </a:schemeClr>
                </a:solidFill>
              </a:rPr>
              <a:t>vyd</a:t>
            </a:r>
            <a:r>
              <a:rPr lang="cs-CZ" sz="1500" dirty="0" smtClean="0">
                <a:solidFill>
                  <a:schemeClr val="bg2">
                    <a:lumMod val="75000"/>
                  </a:schemeClr>
                </a:solidFill>
              </a:rPr>
              <a:t>. Brno: </a:t>
            </a:r>
            <a:r>
              <a:rPr lang="cs-CZ" sz="1500" dirty="0" err="1" smtClean="0">
                <a:solidFill>
                  <a:schemeClr val="bg2">
                    <a:lumMod val="75000"/>
                  </a:schemeClr>
                </a:solidFill>
              </a:rPr>
              <a:t>Computer</a:t>
            </a:r>
            <a:r>
              <a:rPr lang="cs-CZ" sz="15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cs-CZ" sz="1500" dirty="0" err="1" smtClean="0">
                <a:solidFill>
                  <a:schemeClr val="bg2">
                    <a:lumMod val="75000"/>
                  </a:schemeClr>
                </a:solidFill>
              </a:rPr>
              <a:t>Press</a:t>
            </a:r>
            <a:r>
              <a:rPr lang="cs-CZ" sz="1500" dirty="0" smtClean="0">
                <a:solidFill>
                  <a:schemeClr val="bg2">
                    <a:lumMod val="75000"/>
                  </a:schemeClr>
                </a:solidFill>
              </a:rPr>
              <a:t>, 2012. 200 s. ISBN 9788025131442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Přihlásit se do kurzu </a:t>
            </a:r>
            <a:r>
              <a:rPr lang="cs-CZ" sz="2000" b="1" dirty="0" smtClean="0"/>
              <a:t>VIKMA10 Informační politika </a:t>
            </a:r>
            <a:r>
              <a:rPr lang="cs-CZ" sz="2000" dirty="0" smtClean="0"/>
              <a:t>(V kurzu se studenti seznámí se státní informační politikou ČR a EU, s jejich informačními portály a vyhledávacími systémy). Vyučuje PhDr. Pavla Kovářová (</a:t>
            </a:r>
            <a:r>
              <a:rPr lang="cs-CZ" sz="2000" dirty="0" smtClean="0">
                <a:hlinkClick r:id="rId2"/>
              </a:rPr>
              <a:t>Kabinet informačních studií a knihovnictví - Ústav české literatury a knihovnictví - Filozofická fakulta</a:t>
            </a:r>
            <a:r>
              <a:rPr lang="cs-CZ" sz="2000" dirty="0" smtClean="0"/>
              <a:t>)</a:t>
            </a:r>
            <a:endParaRPr lang="cs-CZ" sz="2000" b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fáze psaní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1. volba tématu (obecné téma podle zájmu)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2. brainstorming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3. rešerše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4. četba sekundární literatury (zběžná, první selekce důležitého materiálu)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5. konkretizace tématu (na základě bodu 4., nutné najít vhodný prostor – nový pohled na danou problematiku, prohloubení nebo srovnání) a metody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6. důkladné studium sekundární literatury, sestavení bibliografie (</a:t>
            </a:r>
            <a:r>
              <a:rPr lang="cs-CZ" dirty="0" err="1" smtClean="0"/>
              <a:t>bibl</a:t>
            </a:r>
            <a:r>
              <a:rPr lang="cs-CZ" dirty="0" smtClean="0"/>
              <a:t>. citační lístky)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7. promyšlení práce: osnova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8. první text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9. revize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volba tématu (a)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téma musí být pro adepta zajímavé!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musí být nové, nepříliš široké, s dostatkem materiálu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u="sng" dirty="0" smtClean="0"/>
              <a:t>postup zúžení</a:t>
            </a:r>
            <a:r>
              <a:rPr lang="pt-PT" sz="2000" u="sng" dirty="0" smtClean="0"/>
              <a:t>  </a:t>
            </a:r>
            <a:r>
              <a:rPr lang="cs-CZ" sz="2000" dirty="0" smtClean="0"/>
              <a:t>(příklad</a:t>
            </a:r>
            <a:r>
              <a:rPr lang="pt-PT" sz="2000" dirty="0" smtClean="0"/>
              <a:t>y</a:t>
            </a:r>
            <a:r>
              <a:rPr lang="cs-CZ" sz="2000" dirty="0" smtClean="0"/>
              <a:t> pro </a:t>
            </a:r>
            <a:r>
              <a:rPr lang="cs-CZ" sz="2000" dirty="0" err="1" smtClean="0"/>
              <a:t>bc</a:t>
            </a:r>
            <a:r>
              <a:rPr lang="cs-CZ" sz="2000" dirty="0" smtClean="0"/>
              <a:t>. práci):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2000" b="1" dirty="0" smtClean="0"/>
              <a:t>A poética de </a:t>
            </a:r>
            <a:r>
              <a:rPr lang="pt-PT" sz="2000" b="1" i="1" dirty="0" smtClean="0"/>
              <a:t>Orfeu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sz="1600" dirty="0" smtClean="0"/>
              <a:t>A poética de Mário de Sá-Carneiro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sz="1600" dirty="0" smtClean="0"/>
              <a:t>A poética d´</a:t>
            </a:r>
            <a:r>
              <a:rPr lang="pt-PT" sz="1600" i="1" dirty="0" smtClean="0"/>
              <a:t>A Confissão de Lúcio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sz="1600" dirty="0" smtClean="0"/>
              <a:t>Os traços modernistas n´</a:t>
            </a:r>
            <a:r>
              <a:rPr lang="pt-PT" sz="1600" i="1" dirty="0" smtClean="0"/>
              <a:t>A Confissão de Lúcio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sz="1600" dirty="0" smtClean="0"/>
              <a:t>A personagem de Marta como metáfora da arte modernista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sz="1600" dirty="0" smtClean="0"/>
              <a:t>O desdobramento do sujeito em </a:t>
            </a:r>
            <a:r>
              <a:rPr lang="pt-PT" sz="1600" i="1" dirty="0" smtClean="0"/>
              <a:t>A Confissão de Lúcio</a:t>
            </a:r>
            <a:endParaRPr lang="cs-CZ" sz="1600" i="1" dirty="0" smtClean="0"/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endParaRPr lang="cs-CZ" sz="1600" i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b="1" dirty="0" smtClean="0"/>
              <a:t>Os </a:t>
            </a:r>
            <a:r>
              <a:rPr lang="cs-CZ" sz="2000" b="1" dirty="0" err="1" smtClean="0"/>
              <a:t>temas</a:t>
            </a:r>
            <a:r>
              <a:rPr lang="cs-CZ" sz="2000" b="1" dirty="0" smtClean="0"/>
              <a:t> do </a:t>
            </a:r>
            <a:r>
              <a:rPr lang="cs-CZ" sz="2000" b="1" dirty="0" err="1" smtClean="0"/>
              <a:t>Neo</a:t>
            </a:r>
            <a:r>
              <a:rPr lang="cs-CZ" sz="2000" b="1" dirty="0" smtClean="0"/>
              <a:t>-</a:t>
            </a:r>
            <a:r>
              <a:rPr lang="cs-CZ" sz="2000" b="1" dirty="0" err="1" smtClean="0"/>
              <a:t>realismo</a:t>
            </a:r>
            <a:endParaRPr lang="cs-CZ" sz="2000" b="1" dirty="0" smtClean="0"/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1600" dirty="0" smtClean="0"/>
              <a:t>Os </a:t>
            </a:r>
            <a:r>
              <a:rPr lang="cs-CZ" sz="1600" dirty="0" err="1" smtClean="0"/>
              <a:t>temas</a:t>
            </a:r>
            <a:r>
              <a:rPr lang="cs-CZ" sz="1600" dirty="0" smtClean="0"/>
              <a:t> </a:t>
            </a:r>
            <a:r>
              <a:rPr lang="cs-CZ" sz="1600" dirty="0" err="1" smtClean="0"/>
              <a:t>da</a:t>
            </a:r>
            <a:r>
              <a:rPr lang="cs-CZ" sz="1600" dirty="0" smtClean="0"/>
              <a:t> </a:t>
            </a:r>
            <a:r>
              <a:rPr lang="cs-CZ" sz="1600" dirty="0" err="1" smtClean="0"/>
              <a:t>narrativa</a:t>
            </a:r>
            <a:r>
              <a:rPr lang="cs-CZ" sz="1600" dirty="0" smtClean="0"/>
              <a:t> de </a:t>
            </a:r>
            <a:r>
              <a:rPr lang="cs-CZ" sz="1600" dirty="0" err="1" smtClean="0"/>
              <a:t>Carlos</a:t>
            </a:r>
            <a:r>
              <a:rPr lang="cs-CZ" sz="1600" dirty="0" smtClean="0"/>
              <a:t> de </a:t>
            </a:r>
            <a:r>
              <a:rPr lang="cs-CZ" sz="1600" dirty="0" err="1" smtClean="0"/>
              <a:t>Oliveira</a:t>
            </a:r>
            <a:endParaRPr lang="cs-CZ" sz="1600" dirty="0" smtClean="0"/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1600" dirty="0" smtClean="0"/>
              <a:t>Os </a:t>
            </a:r>
            <a:r>
              <a:rPr lang="cs-CZ" sz="1600" dirty="0" err="1" smtClean="0"/>
              <a:t>temas</a:t>
            </a:r>
            <a:r>
              <a:rPr lang="cs-CZ" sz="1600" dirty="0" smtClean="0"/>
              <a:t> </a:t>
            </a:r>
            <a:r>
              <a:rPr lang="pt-PT" sz="1600" dirty="0" smtClean="0"/>
              <a:t> em </a:t>
            </a:r>
            <a:r>
              <a:rPr lang="cs-CZ" sz="1600" i="1" dirty="0" smtClean="0"/>
              <a:t>Uma</a:t>
            </a:r>
            <a:r>
              <a:rPr lang="pt-PT" sz="1600" i="1" dirty="0" smtClean="0"/>
              <a:t> Abelha na Chuva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sz="1600" dirty="0" smtClean="0"/>
              <a:t>O retrato da sociedade em </a:t>
            </a:r>
            <a:r>
              <a:rPr lang="pt-PT" sz="1600" i="1" dirty="0" smtClean="0"/>
              <a:t>Uma A</a:t>
            </a:r>
            <a:r>
              <a:rPr lang="cs-CZ" sz="1600" i="1" dirty="0" smtClean="0"/>
              <a:t>b</a:t>
            </a:r>
            <a:r>
              <a:rPr lang="pt-PT" sz="1600" i="1" dirty="0" smtClean="0"/>
              <a:t>elha da Chuva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pt-PT" sz="1600" dirty="0" smtClean="0"/>
              <a:t>A tópica do espaço como símbolo da tensão social</a:t>
            </a:r>
            <a:r>
              <a:rPr lang="cs-CZ" sz="1600" dirty="0" smtClean="0"/>
              <a:t>  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endParaRPr lang="cs-CZ" sz="16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PT" sz="2300" dirty="0" smtClean="0"/>
              <a:t>pro bc. </a:t>
            </a:r>
            <a:r>
              <a:rPr lang="cs-CZ" sz="2300" dirty="0" smtClean="0"/>
              <a:t>p</a:t>
            </a:r>
            <a:r>
              <a:rPr lang="pt-PT" sz="2300" dirty="0" smtClean="0"/>
              <a:t>ráci dop. 1 dílo, pro mgr. </a:t>
            </a:r>
            <a:r>
              <a:rPr lang="cs-CZ" sz="2300" dirty="0" smtClean="0"/>
              <a:t>práci 1-3 nebo více podle zaměření</a:t>
            </a:r>
            <a:r>
              <a:rPr lang="pt-PT" sz="2300" dirty="0" smtClean="0"/>
              <a:t>  </a:t>
            </a:r>
            <a:endParaRPr lang="cs-CZ" sz="23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C35E2E"/>
                </a:solidFill>
              </a:rPr>
              <a:t>volba tématu (b)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850" y="1557338"/>
            <a:ext cx="8504238" cy="4572000"/>
          </a:xfrm>
        </p:spPr>
        <p:txBody>
          <a:bodyPr>
            <a:normAutofit fontScale="85000"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nutné vytvořit </a:t>
            </a:r>
            <a:r>
              <a:rPr lang="cs-CZ" sz="2000" b="1" dirty="0" smtClean="0"/>
              <a:t>tezi</a:t>
            </a:r>
            <a:r>
              <a:rPr lang="cs-CZ" sz="2000" dirty="0" smtClean="0"/>
              <a:t>, kterou má práce doložit</a:t>
            </a:r>
            <a:r>
              <a:rPr lang="pt-PT" sz="2000" dirty="0" smtClean="0"/>
              <a:t> – </a:t>
            </a:r>
            <a:r>
              <a:rPr lang="cs-CZ" sz="2000" dirty="0" smtClean="0"/>
              <a:t>určit záměr práce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000" dirty="0" smtClean="0"/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zvolit metodu: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dirty="0" smtClean="0"/>
              <a:t> </a:t>
            </a:r>
            <a:r>
              <a:rPr lang="cs-CZ" sz="2000" b="1" dirty="0" smtClean="0"/>
              <a:t>historicko-kritická </a:t>
            </a:r>
            <a:r>
              <a:rPr lang="cs-CZ" sz="2000" dirty="0" smtClean="0"/>
              <a:t>(sledování nějakého lit. jevu jako např. založení a vývoje vybraného periodika, vývoje nějakého směru, období, lit. skupiny apod.),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b="1" dirty="0" smtClean="0"/>
              <a:t>tematická</a:t>
            </a:r>
            <a:r>
              <a:rPr lang="cs-CZ" sz="2000" dirty="0" smtClean="0"/>
              <a:t> (analýza a interpretace konkrétního tématu v díle),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b="1" dirty="0" smtClean="0"/>
              <a:t>poetika a </a:t>
            </a:r>
            <a:r>
              <a:rPr lang="cs-CZ" sz="2000" b="1" dirty="0" err="1" smtClean="0"/>
              <a:t>naratologie</a:t>
            </a:r>
            <a:r>
              <a:rPr lang="cs-CZ" sz="2000" b="1" dirty="0" smtClean="0"/>
              <a:t> </a:t>
            </a:r>
            <a:r>
              <a:rPr lang="cs-CZ" sz="2000" dirty="0" smtClean="0"/>
              <a:t>(např. popis poetiky daného autora, díla, některé kategorie v díle – příběhu, prostoru, postavy atd., práce s žánrem, formou, intertextualita atd.),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b="1" dirty="0" smtClean="0"/>
              <a:t>komparatistika </a:t>
            </a:r>
            <a:r>
              <a:rPr lang="cs-CZ" sz="2000" dirty="0" smtClean="0"/>
              <a:t>(srovnání dvou a více autorů, děl, </a:t>
            </a:r>
            <a:r>
              <a:rPr lang="cs-CZ" sz="2000" dirty="0" err="1" smtClean="0"/>
              <a:t>intersemiotické</a:t>
            </a:r>
            <a:r>
              <a:rPr lang="cs-CZ" sz="2000" dirty="0" smtClean="0"/>
              <a:t> srovnání např. románu a filmu, básně a </a:t>
            </a:r>
            <a:r>
              <a:rPr lang="cs-CZ" sz="2000" dirty="0" err="1" smtClean="0"/>
              <a:t>výtv</a:t>
            </a:r>
            <a:r>
              <a:rPr lang="cs-CZ" sz="2000" dirty="0" smtClean="0"/>
              <a:t>. díla, básně a hudby apod.)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b="1" dirty="0" smtClean="0"/>
              <a:t>hermeneutika </a:t>
            </a:r>
            <a:r>
              <a:rPr lang="cs-CZ" sz="2000" dirty="0" smtClean="0"/>
              <a:t>(hledání smyslu díla)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000" b="1" dirty="0" smtClean="0"/>
              <a:t>kulturní studia </a:t>
            </a:r>
            <a:r>
              <a:rPr lang="cs-CZ" sz="2000" dirty="0" smtClean="0"/>
              <a:t>(např. literatura a feminismus, </a:t>
            </a:r>
            <a:r>
              <a:rPr lang="cs-CZ" sz="2000" dirty="0" err="1" smtClean="0"/>
              <a:t>queer</a:t>
            </a:r>
            <a:r>
              <a:rPr lang="cs-CZ" sz="2000" dirty="0" smtClean="0"/>
              <a:t>) </a:t>
            </a: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000" dirty="0" smtClean="0"/>
              <a:t>  </a:t>
            </a:r>
            <a:r>
              <a:rPr lang="cs-CZ" sz="2000" b="1" dirty="0" smtClean="0"/>
              <a:t>úkol: promyslet vlastní téma + metodu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1147</TotalTime>
  <Words>543</Words>
  <Application>Microsoft Office PowerPoint</Application>
  <PresentationFormat>Předvádění na obrazovce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Administrativní</vt:lpstr>
      <vt:lpstr>Praktická portugalština I</vt:lpstr>
      <vt:lpstr>Cíle předmětu</vt:lpstr>
      <vt:lpstr>Metodika odborné práce (ukázky a procvičování z oblasti literatury): osnova</vt:lpstr>
      <vt:lpstr>vybrané zdroje</vt:lpstr>
      <vt:lpstr>IT</vt:lpstr>
      <vt:lpstr>doporučení</vt:lpstr>
      <vt:lpstr>fáze psaní práce</vt:lpstr>
      <vt:lpstr>volba tématu (a)</vt:lpstr>
      <vt:lpstr>volba tématu (b)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Filip</dc:title>
  <dc:creator>slunce</dc:creator>
  <cp:lastModifiedBy>Maria de Fátima Néry-Plch</cp:lastModifiedBy>
  <cp:revision>130</cp:revision>
  <dcterms:created xsi:type="dcterms:W3CDTF">2010-10-04T16:54:23Z</dcterms:created>
  <dcterms:modified xsi:type="dcterms:W3CDTF">2013-10-09T10:17:41Z</dcterms:modified>
</cp:coreProperties>
</file>