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8" r:id="rId3"/>
    <p:sldId id="287" r:id="rId4"/>
    <p:sldId id="288" r:id="rId5"/>
    <p:sldId id="295" r:id="rId6"/>
    <p:sldId id="293" r:id="rId7"/>
    <p:sldId id="289" r:id="rId8"/>
    <p:sldId id="294" r:id="rId9"/>
    <p:sldId id="290" r:id="rId10"/>
    <p:sldId id="296" r:id="rId11"/>
    <p:sldId id="291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92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21.10.13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21.10.13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7B90-B82A-9F4D-9E40-1023034EFA6E}" type="slidenum"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21.10.13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21.10.13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21.10.13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AC9D907-79D7-8745-988B-DCD3C747FFFE}" type="datetimeFigureOut">
              <a:t>21.10.13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21.10.13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21.10.13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987B90-B82A-9F4D-9E40-1023034EFA6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21.10.13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987B90-B82A-9F4D-9E40-1023034EFA6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21.10.13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AC9D907-79D7-8745-988B-DCD3C747FFFE}" type="datetimeFigureOut">
              <a:t>21.10.13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AC9D907-79D7-8745-988B-DCD3C747FFFE}" type="datetimeFigureOut">
              <a:t>21.10.13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Click to edit Master text styles</a:t>
            </a:r>
          </a:p>
          <a:p>
            <a:pPr lvl="1" eaLnBrk="1" latinLnBrk="0" hangingPunct="1"/>
            <a:r>
              <a:rPr kumimoji="0" lang="cs-CZ" smtClean="0"/>
              <a:t>Second level</a:t>
            </a:r>
          </a:p>
          <a:p>
            <a:pPr lvl="2" eaLnBrk="1" latinLnBrk="0" hangingPunct="1"/>
            <a:r>
              <a:rPr kumimoji="0" lang="cs-CZ" smtClean="0"/>
              <a:t>Third level</a:t>
            </a:r>
          </a:p>
          <a:p>
            <a:pPr lvl="3" eaLnBrk="1" latinLnBrk="0" hangingPunct="1"/>
            <a:r>
              <a:rPr kumimoji="0" lang="cs-CZ" smtClean="0"/>
              <a:t>Fourth level</a:t>
            </a:r>
          </a:p>
          <a:p>
            <a:pPr lvl="4" eaLnBrk="1" latinLnBrk="0" hangingPunct="1"/>
            <a:r>
              <a:rPr kumimoji="0" lang="cs-CZ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programmes/p00rx2z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Pozornost a vědomí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2750" y="3894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pozdní filtrace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Deutsch a Deutschová (1963)</a:t>
            </a:r>
          </a:p>
          <a:p>
            <a:r>
              <a:rPr lang="en-US"/>
              <a:t>kognitivní zúžení blízko informačnímu výstupu, nikoli vstupu</a:t>
            </a:r>
          </a:p>
          <a:p>
            <a:r>
              <a:rPr lang="en-US"/>
              <a:t>dochází ke zpracování významu, pak teprve k odpovědi</a:t>
            </a:r>
          </a:p>
        </p:txBody>
      </p:sp>
    </p:spTree>
    <p:extLst>
      <p:ext uri="{BB962C8B-B14F-4D97-AF65-F5344CB8AC3E}">
        <p14:creationId xmlns:p14="http://schemas.microsoft.com/office/powerpoint/2010/main" val="314896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Syntéza modelů rané a pozdní selekce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Neisserův model (1967) - 2 stupně </a:t>
            </a:r>
          </a:p>
          <a:p>
            <a:pPr lvl="1"/>
            <a:r>
              <a:rPr lang="en-US"/>
              <a:t>preatentitivní</a:t>
            </a:r>
          </a:p>
          <a:p>
            <a:pPr lvl="1"/>
            <a:r>
              <a:rPr lang="en-US"/>
              <a:t>vlastní pozornost</a:t>
            </a:r>
            <a:endParaRPr lang="en-US"/>
          </a:p>
          <a:p>
            <a:pPr lvl="1"/>
            <a:endParaRPr lang="en-US"/>
          </a:p>
          <a:p>
            <a:r>
              <a:rPr lang="en-US"/>
              <a:t>teorie Johnstona a Heinze (1968, 1978) </a:t>
            </a:r>
          </a:p>
          <a:p>
            <a:pPr lvl="1"/>
            <a:r>
              <a:rPr lang="en-US"/>
              <a:t>navazuje na Neissera</a:t>
            </a:r>
          </a:p>
          <a:p>
            <a:pPr lvl="1"/>
            <a:r>
              <a:rPr lang="en-US"/>
              <a:t>flexibilní model</a:t>
            </a:r>
          </a:p>
          <a:p>
            <a:pPr lvl="1"/>
            <a:r>
              <a:rPr lang="en-US"/>
              <a:t>založen na kapacitě kognitivního systému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43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Výběrová zraková pozornost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r>
              <a:rPr lang="en-US"/>
              <a:t>model reflektoru a model transfokátoru</a:t>
            </a:r>
          </a:p>
          <a:p>
            <a:r>
              <a:rPr lang="en-US"/>
              <a:t>pozornost zaměřena </a:t>
            </a:r>
          </a:p>
          <a:p>
            <a:pPr lvl="1"/>
            <a:r>
              <a:rPr lang="en-US"/>
              <a:t>na oblast </a:t>
            </a:r>
          </a:p>
          <a:p>
            <a:pPr lvl="1"/>
            <a:r>
              <a:rPr lang="en-US"/>
              <a:t>vs. na objekty (viz výzkum Neissera a Becklena (1975)</a:t>
            </a:r>
          </a:p>
          <a:p>
            <a:endParaRPr lang="en-US"/>
          </a:p>
          <a:p>
            <a:r>
              <a:rPr lang="en-US"/>
              <a:t>podněty mimo pozornost zpracovávány spíše omezeně (raná selekce)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580" y="1608665"/>
            <a:ext cx="2624667" cy="26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4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eisseroverl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0" y="328604"/>
            <a:ext cx="6064250" cy="5786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869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Vědomá pozornost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detekce signálů</a:t>
            </a:r>
          </a:p>
          <a:p>
            <a:r>
              <a:rPr lang="en-US"/>
              <a:t>vyhledávání</a:t>
            </a:r>
          </a:p>
          <a:p>
            <a:r>
              <a:rPr lang="en-US"/>
              <a:t>selektivita</a:t>
            </a:r>
          </a:p>
          <a:p>
            <a:r>
              <a:rPr lang="en-US"/>
              <a:t>dělení pozornosti</a:t>
            </a:r>
          </a:p>
        </p:txBody>
      </p:sp>
    </p:spTree>
    <p:extLst>
      <p:ext uri="{BB962C8B-B14F-4D97-AF65-F5344CB8AC3E}">
        <p14:creationId xmlns:p14="http://schemas.microsoft.com/office/powerpoint/2010/main" val="176863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Teorie detekce signálů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7179286"/>
              </p:ext>
            </p:extLst>
          </p:nvPr>
        </p:nvGraphicFramePr>
        <p:xfrm>
          <a:off x="331914" y="2382987"/>
          <a:ext cx="8504238" cy="244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816070">
                <a:tc>
                  <a:txBody>
                    <a:bodyPr/>
                    <a:lstStyle/>
                    <a:p>
                      <a:r>
                        <a:rPr lang="en-US"/>
                        <a:t>signál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detekce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detekce ne</a:t>
                      </a:r>
                    </a:p>
                  </a:txBody>
                  <a:tcPr/>
                </a:tc>
              </a:tr>
              <a:tr h="816070">
                <a:tc>
                  <a:txBody>
                    <a:bodyPr/>
                    <a:lstStyle/>
                    <a:p>
                      <a:r>
                        <a:rPr lang="en-US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zásah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omyl </a:t>
                      </a:r>
                    </a:p>
                  </a:txBody>
                  <a:tcPr/>
                </a:tc>
              </a:tr>
              <a:tr h="816070">
                <a:tc>
                  <a:txBody>
                    <a:bodyPr/>
                    <a:lstStyle/>
                    <a:p>
                      <a:r>
                        <a:rPr lang="en-US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falešný poplach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správné zamítnutí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876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Detekce signálu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Mockworth – s časem a únavou klesá ochota k falešným poplachům a podíl zásahů</a:t>
            </a:r>
          </a:p>
          <a:p>
            <a:r>
              <a:rPr lang="en-US"/>
              <a:t>ovlivněno očekáváním, motivací, únavou</a:t>
            </a:r>
          </a:p>
          <a:p>
            <a:r>
              <a:rPr lang="en-US"/>
              <a:t>pozornost jako reflektor vs. transfokátor</a:t>
            </a:r>
          </a:p>
        </p:txBody>
      </p:sp>
    </p:spTree>
    <p:extLst>
      <p:ext uri="{BB962C8B-B14F-4D97-AF65-F5344CB8AC3E}">
        <p14:creationId xmlns:p14="http://schemas.microsoft.com/office/powerpoint/2010/main" val="2602411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Vyhledávání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podíl cílů a distraktorů</a:t>
            </a:r>
          </a:p>
          <a:p>
            <a:r>
              <a:rPr lang="en-US"/>
              <a:t>vyhledávání podle znaku</a:t>
            </a:r>
          </a:p>
          <a:p>
            <a:r>
              <a:rPr lang="en-US"/>
              <a:t>sloučené vyhledávání</a:t>
            </a:r>
          </a:p>
          <a:p>
            <a:r>
              <a:rPr lang="en-US"/>
              <a:t>teorie integrace znaků</a:t>
            </a:r>
          </a:p>
          <a:p>
            <a:r>
              <a:rPr lang="en-US"/>
              <a:t>teorie podobnosti</a:t>
            </a:r>
          </a:p>
          <a:p>
            <a:r>
              <a:rPr lang="en-US"/>
              <a:t>teorie řízeného vyhledávání</a:t>
            </a:r>
          </a:p>
          <a:p>
            <a:r>
              <a:rPr lang="en-US"/>
              <a:t>pohybový filtr</a:t>
            </a:r>
          </a:p>
        </p:txBody>
      </p:sp>
    </p:spTree>
    <p:extLst>
      <p:ext uri="{BB962C8B-B14F-4D97-AF65-F5344CB8AC3E}">
        <p14:creationId xmlns:p14="http://schemas.microsoft.com/office/powerpoint/2010/main" val="4014718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85800" y="-762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sz="44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Typy vyhledávání</a:t>
            </a:r>
          </a:p>
        </p:txBody>
      </p:sp>
      <p:graphicFrame>
        <p:nvGraphicFramePr>
          <p:cNvPr id="13" name="Group 2"/>
          <p:cNvGraphicFramePr>
            <a:graphicFrameLocks noGrp="1"/>
          </p:cNvGraphicFramePr>
          <p:nvPr/>
        </p:nvGraphicFramePr>
        <p:xfrm>
          <a:off x="304800" y="3938588"/>
          <a:ext cx="4192588" cy="2187576"/>
        </p:xfrm>
        <a:graphic>
          <a:graphicData uri="http://schemas.openxmlformats.org/drawingml/2006/table">
            <a:tbl>
              <a:tblPr/>
              <a:tblGrid>
                <a:gridCol w="598488"/>
                <a:gridCol w="598487"/>
                <a:gridCol w="598488"/>
                <a:gridCol w="644525"/>
                <a:gridCol w="555625"/>
                <a:gridCol w="598487"/>
                <a:gridCol w="598488"/>
              </a:tblGrid>
              <a:tr h="5476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31"/>
          <p:cNvGraphicFramePr>
            <a:graphicFrameLocks noGrp="1"/>
          </p:cNvGraphicFramePr>
          <p:nvPr/>
        </p:nvGraphicFramePr>
        <p:xfrm>
          <a:off x="228600" y="1600200"/>
          <a:ext cx="4268788" cy="2146301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11188"/>
                <a:gridCol w="609600"/>
                <a:gridCol w="609600"/>
                <a:gridCol w="609600"/>
              </a:tblGrid>
              <a:tr h="5461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  <a:cs typeface="DejaVu Sans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</a:p>
                  </a:txBody>
                  <a:tcPr marL="90000" marR="90000" marT="1275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AutoShape 60"/>
          <p:cNvSpPr>
            <a:spLocks noChangeArrowheads="1"/>
          </p:cNvSpPr>
          <p:nvPr/>
        </p:nvSpPr>
        <p:spPr bwMode="auto">
          <a:xfrm>
            <a:off x="5029200" y="2771775"/>
            <a:ext cx="5000625" cy="1807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000000"/>
              </a:solidFill>
              <a:cs typeface="Times New Roman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sz="2000">
                <a:solidFill>
                  <a:srgbClr val="000000"/>
                </a:solidFill>
                <a:cs typeface="Times New Roman" charset="0"/>
              </a:rPr>
              <a:t>- Vyhledávání podle znaku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000000"/>
              </a:solidFill>
              <a:cs typeface="Times New Roman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sz="2000">
                <a:solidFill>
                  <a:srgbClr val="000000"/>
                </a:solidFill>
                <a:cs typeface="Times New Roman" charset="0"/>
              </a:rPr>
              <a:t>- Sloučené vyhledávání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cs-CZ" sz="20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6" name="Oval 61"/>
          <p:cNvSpPr>
            <a:spLocks noChangeArrowheads="1"/>
          </p:cNvSpPr>
          <p:nvPr/>
        </p:nvSpPr>
        <p:spPr bwMode="auto">
          <a:xfrm>
            <a:off x="838200" y="2667000"/>
            <a:ext cx="571500" cy="4810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990600" y="2743200"/>
            <a:ext cx="355600" cy="4810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63"/>
          <p:cNvSpPr>
            <a:spLocks noChangeArrowheads="1"/>
          </p:cNvSpPr>
          <p:nvPr/>
        </p:nvSpPr>
        <p:spPr bwMode="auto">
          <a:xfrm>
            <a:off x="528638" y="2219325"/>
            <a:ext cx="2295525" cy="11096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64"/>
          <p:cNvSpPr txBox="1">
            <a:spLocks noChangeArrowheads="1"/>
          </p:cNvSpPr>
          <p:nvPr/>
        </p:nvSpPr>
        <p:spPr bwMode="auto">
          <a:xfrm>
            <a:off x="2743200" y="5105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795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Rozdělená pozornost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faktory ovliv</a:t>
            </a:r>
            <a:r>
              <a:rPr lang="en-US"/>
              <a:t>ňující výkon dvou či více souběžných úloh</a:t>
            </a:r>
          </a:p>
          <a:p>
            <a:pPr lvl="1"/>
            <a:r>
              <a:rPr lang="en-US"/>
              <a:t>podobnost úloh (v podnětěch či odpovědích)</a:t>
            </a:r>
          </a:p>
          <a:p>
            <a:pPr lvl="1"/>
            <a:r>
              <a:rPr lang="en-US"/>
              <a:t>praxe</a:t>
            </a:r>
          </a:p>
          <a:p>
            <a:pPr lvl="1"/>
            <a:r>
              <a:rPr lang="en-US"/>
              <a:t>obtížnost úlohy</a:t>
            </a:r>
          </a:p>
          <a:p>
            <a:pPr lvl="1"/>
            <a:r>
              <a:rPr lang="en-US"/>
              <a:t>psychická refrakterní perioda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8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Pozornost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/>
              <a:t>pozornost</a:t>
            </a:r>
          </a:p>
          <a:p>
            <a:pPr lvl="1"/>
            <a:r>
              <a:rPr lang="en-US"/>
              <a:t>zpracování vybraných informací – z dlouhodobé paměti, smyslových vstupů a dalších kognitivních procesů</a:t>
            </a:r>
          </a:p>
          <a:p>
            <a:pPr lvl="1"/>
            <a:r>
              <a:rPr lang="en-US"/>
              <a:t>procesy vědomé i nevědomé</a:t>
            </a:r>
          </a:p>
          <a:p>
            <a:r>
              <a:rPr lang="en-US"/>
              <a:t>aktivní vs. pasivní pozornost</a:t>
            </a:r>
          </a:p>
          <a:p>
            <a:r>
              <a:rPr lang="en-US"/>
              <a:t>funkce pozornosti</a:t>
            </a:r>
          </a:p>
          <a:p>
            <a:pPr lvl="1"/>
            <a:r>
              <a:rPr lang="en-US"/>
              <a:t>zaměřená pozornost</a:t>
            </a:r>
          </a:p>
          <a:p>
            <a:pPr lvl="1"/>
            <a:r>
              <a:rPr lang="en-US"/>
              <a:t>rozdělená pozornost</a:t>
            </a:r>
          </a:p>
          <a:p>
            <a:pPr lvl="1"/>
            <a:r>
              <a:rPr lang="en-US"/>
              <a:t>detekce signálů</a:t>
            </a:r>
          </a:p>
          <a:p>
            <a:pPr lvl="1"/>
            <a:r>
              <a:rPr lang="en-US"/>
              <a:t>vyhledávání podnětů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95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Automatické procesy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/>
              <a:t>kontrolované vs. automatické procesy</a:t>
            </a:r>
          </a:p>
          <a:p>
            <a:pPr lvl="1"/>
            <a:r>
              <a:rPr lang="en-US"/>
              <a:t>úsilí</a:t>
            </a:r>
          </a:p>
          <a:p>
            <a:pPr lvl="1"/>
            <a:r>
              <a:rPr lang="en-US"/>
              <a:t>vědomá pozornost</a:t>
            </a:r>
          </a:p>
          <a:p>
            <a:pPr lvl="1"/>
            <a:r>
              <a:rPr lang="en-US"/>
              <a:t>zdroje</a:t>
            </a:r>
          </a:p>
          <a:p>
            <a:pPr lvl="1"/>
            <a:r>
              <a:rPr lang="en-US"/>
              <a:t>druh (sériově vs. paralelně) zpracování</a:t>
            </a:r>
          </a:p>
          <a:p>
            <a:pPr lvl="1"/>
            <a:r>
              <a:rPr lang="en-US"/>
              <a:t>rychlost</a:t>
            </a:r>
          </a:p>
          <a:p>
            <a:pPr lvl="1"/>
            <a:r>
              <a:rPr lang="en-US"/>
              <a:t>novost/náročnost úkolu</a:t>
            </a:r>
          </a:p>
          <a:p>
            <a:pPr lvl="1"/>
            <a:r>
              <a:rPr lang="en-US"/>
              <a:t>úroveň zpracování</a:t>
            </a:r>
          </a:p>
          <a:p>
            <a:pPr lvl="1"/>
            <a:r>
              <a:rPr lang="en-US"/>
              <a:t>délka praxe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Chyby v kontrolovaných a automatických procesech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Reason (1979) – deníkové studie</a:t>
            </a:r>
          </a:p>
          <a:p>
            <a:r>
              <a:rPr lang="en-US"/>
              <a:t>typy chybných úkonů</a:t>
            </a:r>
          </a:p>
          <a:p>
            <a:r>
              <a:rPr lang="en-US"/>
              <a:t>laboratorní výzkum – vliv zavádějícího kontextu</a:t>
            </a:r>
          </a:p>
          <a:p>
            <a:r>
              <a:rPr lang="en-US"/>
              <a:t>zpětná vazba z prostředí – donucující funkce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76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Habituace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snížení pozornost věnované podnětu – šetří zdroje pozornosti</a:t>
            </a:r>
          </a:p>
          <a:p>
            <a:pPr lvl="1"/>
            <a:r>
              <a:rPr lang="en-US"/>
              <a:t>proměnlivost podnětů</a:t>
            </a:r>
          </a:p>
          <a:p>
            <a:pPr lvl="1"/>
            <a:r>
              <a:rPr lang="en-US"/>
              <a:t>arousal – fyziologické ukazatele</a:t>
            </a:r>
          </a:p>
          <a:p>
            <a:r>
              <a:rPr lang="en-US"/>
              <a:t>dishabituace</a:t>
            </a:r>
          </a:p>
          <a:p>
            <a:r>
              <a:rPr lang="en-US"/>
              <a:t>senzorická adaptace – přímo ve smyslovém orgánu, nelze kontrolovat</a:t>
            </a:r>
          </a:p>
        </p:txBody>
      </p:sp>
    </p:spTree>
    <p:extLst>
      <p:ext uri="{BB962C8B-B14F-4D97-AF65-F5344CB8AC3E}">
        <p14:creationId xmlns:p14="http://schemas.microsoft.com/office/powerpoint/2010/main" val="61906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Pozornost a vědomí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/>
              <a:t>vědomí</a:t>
            </a:r>
          </a:p>
          <a:p>
            <a:pPr lvl="1"/>
            <a:r>
              <a:rPr lang="en-US"/>
              <a:t>vědomí uvědomovaného</a:t>
            </a:r>
          </a:p>
          <a:p>
            <a:pPr lvl="1"/>
            <a:r>
              <a:rPr lang="en-US"/>
              <a:t>obsah uvědomovaného</a:t>
            </a:r>
          </a:p>
          <a:p>
            <a:r>
              <a:rPr lang="en-US"/>
              <a:t>funkce vědomé pozornosti</a:t>
            </a:r>
          </a:p>
          <a:p>
            <a:pPr lvl="1"/>
            <a:r>
              <a:rPr lang="en-US"/>
              <a:t>monitorování interakce s prostředím</a:t>
            </a:r>
          </a:p>
          <a:p>
            <a:pPr lvl="1"/>
            <a:r>
              <a:rPr lang="en-US"/>
              <a:t>propojení minulosti a přítomnosti</a:t>
            </a:r>
          </a:p>
          <a:p>
            <a:pPr lvl="1"/>
            <a:r>
              <a:rPr lang="en-US"/>
              <a:t>regulace budoucího jednání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6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Zaměřená pozornost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koktejl party fenomén</a:t>
            </a:r>
          </a:p>
          <a:p>
            <a:pPr lvl="1"/>
            <a:r>
              <a:rPr lang="en-US"/>
              <a:t>binaurální vs. dichotická prezentace</a:t>
            </a:r>
          </a:p>
          <a:p>
            <a:pPr lvl="1"/>
            <a:r>
              <a:rPr lang="en-US"/>
              <a:t>shadowing</a:t>
            </a:r>
          </a:p>
          <a:p>
            <a:pPr lvl="1"/>
            <a:r>
              <a:rPr lang="en-US">
                <a:hlinkClick r:id="rId2"/>
              </a:rPr>
              <a:t>http://www.bbc.co.uk/programmes/p00rx2zt</a:t>
            </a:r>
            <a:endParaRPr lang="en-US"/>
          </a:p>
          <a:p>
            <a:r>
              <a:rPr lang="en-US"/>
              <a:t>faktory auditivní výběrové pozornosti</a:t>
            </a:r>
          </a:p>
          <a:p>
            <a:pPr lvl="1"/>
            <a:r>
              <a:rPr lang="en-US"/>
              <a:t>senzorické charakteristiky</a:t>
            </a:r>
          </a:p>
          <a:p>
            <a:pPr lvl="1"/>
            <a:r>
              <a:rPr lang="en-US"/>
              <a:t>hlasitost</a:t>
            </a:r>
          </a:p>
          <a:p>
            <a:pPr lvl="1"/>
            <a:r>
              <a:rPr lang="en-US"/>
              <a:t>lokalizace</a:t>
            </a:r>
          </a:p>
        </p:txBody>
      </p:sp>
    </p:spTree>
    <p:extLst>
      <p:ext uri="{BB962C8B-B14F-4D97-AF65-F5344CB8AC3E}">
        <p14:creationId xmlns:p14="http://schemas.microsoft.com/office/powerpoint/2010/main" val="229268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0"/>
            <a:ext cx="8424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3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Teorie filtru (Broadbent)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neflexibilní model selektivní pozornosti</a:t>
            </a:r>
          </a:p>
          <a:p>
            <a:r>
              <a:rPr lang="en-US"/>
              <a:t>filtr založen na fyzikálních charakteristikách podnětu</a:t>
            </a:r>
          </a:p>
          <a:p>
            <a:r>
              <a:rPr lang="en-US"/>
              <a:t>v rané fázi zpracování</a:t>
            </a:r>
          </a:p>
          <a:p>
            <a:r>
              <a:rPr lang="en-US"/>
              <a:t>spíše doklady proti Broadbentovu modelu</a:t>
            </a:r>
          </a:p>
        </p:txBody>
      </p:sp>
    </p:spTree>
    <p:extLst>
      <p:ext uri="{BB962C8B-B14F-4D97-AF65-F5344CB8AC3E}">
        <p14:creationId xmlns:p14="http://schemas.microsoft.com/office/powerpoint/2010/main" val="194422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Teorie filtru (Broadbent)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27" r="1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352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Teorie zúženého filtru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model oslabující filtrace – Treismanová (1960)</a:t>
            </a:r>
          </a:p>
          <a:p>
            <a:endParaRPr lang="en-US"/>
          </a:p>
          <a:p>
            <a:r>
              <a:rPr lang="en-US"/>
              <a:t>flexibilní umístění filtru podle kapacity kognitivního systému</a:t>
            </a:r>
          </a:p>
          <a:p>
            <a:r>
              <a:rPr lang="en-US"/>
              <a:t>hierarchické zpracování podnětu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Teorie zúženého filtru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5145" r="51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1304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1760</TotalTime>
  <Words>482</Words>
  <Application>Microsoft Macintosh PowerPoint</Application>
  <PresentationFormat>On-screen Show (4:3)</PresentationFormat>
  <Paragraphs>183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Pozornost a vědomí</vt:lpstr>
      <vt:lpstr>Pozornost</vt:lpstr>
      <vt:lpstr>Pozornost a vědomí</vt:lpstr>
      <vt:lpstr>Zaměřená pozornost</vt:lpstr>
      <vt:lpstr>PowerPoint Presentation</vt:lpstr>
      <vt:lpstr>Teorie filtru (Broadbent)</vt:lpstr>
      <vt:lpstr>Teorie filtru (Broadbent)</vt:lpstr>
      <vt:lpstr>Teorie zúženého filtru</vt:lpstr>
      <vt:lpstr>Teorie zúženého filtru</vt:lpstr>
      <vt:lpstr>Model pozdní filtrace</vt:lpstr>
      <vt:lpstr>Syntéza modelů rané a pozdní selekce</vt:lpstr>
      <vt:lpstr>Výběrová zraková pozornost</vt:lpstr>
      <vt:lpstr>PowerPoint Presentation</vt:lpstr>
      <vt:lpstr>Vědomá pozornost</vt:lpstr>
      <vt:lpstr>Teorie detekce signálů</vt:lpstr>
      <vt:lpstr>Detekce signálu</vt:lpstr>
      <vt:lpstr>Vyhledávání</vt:lpstr>
      <vt:lpstr>PowerPoint Presentation</vt:lpstr>
      <vt:lpstr>Rozdělená pozornost</vt:lpstr>
      <vt:lpstr>Automatické procesy</vt:lpstr>
      <vt:lpstr>Chyby v kontrolovaných a automatických procesech</vt:lpstr>
      <vt:lpstr>Habituace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kognitivní psychologie</dc:title>
  <dc:creator>Helena Klimusová</dc:creator>
  <cp:lastModifiedBy>Helena Klimusová</cp:lastModifiedBy>
  <cp:revision>64</cp:revision>
  <dcterms:created xsi:type="dcterms:W3CDTF">2012-09-24T19:33:27Z</dcterms:created>
  <dcterms:modified xsi:type="dcterms:W3CDTF">2013-10-22T03:10:00Z</dcterms:modified>
</cp:coreProperties>
</file>