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6"/>
  </p:notesMasterIdLst>
  <p:sldIdLst>
    <p:sldId id="256" r:id="rId2"/>
    <p:sldId id="375" r:id="rId3"/>
    <p:sldId id="314" r:id="rId4"/>
    <p:sldId id="355" r:id="rId5"/>
    <p:sldId id="376" r:id="rId6"/>
    <p:sldId id="334" r:id="rId7"/>
    <p:sldId id="357" r:id="rId8"/>
    <p:sldId id="377" r:id="rId9"/>
    <p:sldId id="380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78" r:id="rId21"/>
    <p:sldId id="381" r:id="rId22"/>
    <p:sldId id="379" r:id="rId23"/>
    <p:sldId id="382" r:id="rId24"/>
    <p:sldId id="38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315BD-9D15-9E4D-9BD3-ACEBDFB85AEC}" type="datetimeFigureOut">
              <a:t>05.11.13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28A20-F50E-8A4B-A47E-8D15222F3F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2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07A57B-AC6B-A146-ABD5-50DBB6C5F3D0}" type="datetimeFigureOut">
              <a:t>05.11.13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36D654-74D0-4E42-BE48-C36BF2009EB0}" type="slidenum">
              <a:rPr lang="en-US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část I:</a:t>
            </a:r>
          </a:p>
          <a:p>
            <a:r>
              <a:rPr lang="en-US"/>
              <a:t>DEFINICE PAMĚTI</a:t>
            </a:r>
          </a:p>
          <a:p>
            <a:r>
              <a:rPr lang="en-US"/>
              <a:t>výzkumné metody</a:t>
            </a:r>
          </a:p>
          <a:p>
            <a:r>
              <a:rPr lang="en-US"/>
              <a:t>TRADIČNÍ MODELY PAMĚTI</a:t>
            </a:r>
          </a:p>
          <a:p>
            <a:r>
              <a:rPr lang="en-US"/>
              <a:t>ALTERNATIVNÍ MODELY</a:t>
            </a:r>
          </a:p>
          <a:p>
            <a:r>
              <a:rPr lang="en-US"/>
              <a:t>TEORIE ZAPOMÍNÁNÍ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2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Dlouhodobá paměť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kapacita ?</a:t>
            </a:r>
          </a:p>
          <a:p>
            <a:pPr lvl="1"/>
            <a:r>
              <a:rPr lang="en-US"/>
              <a:t>teoreticky nekonečná</a:t>
            </a:r>
          </a:p>
          <a:p>
            <a:pPr lvl="1"/>
            <a:endParaRPr lang="en-US"/>
          </a:p>
          <a:p>
            <a:r>
              <a:rPr lang="en-US"/>
              <a:t>trvalost ?</a:t>
            </a:r>
          </a:p>
          <a:p>
            <a:pPr lvl="1"/>
            <a:r>
              <a:rPr lang="en-US"/>
              <a:t>Penfieldovy výzkumy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0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Alternativní modely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paměti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úrovně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informace</a:t>
            </a:r>
            <a:endParaRPr lang="en-US" dirty="0"/>
          </a:p>
          <a:p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pracovní</a:t>
            </a:r>
            <a:r>
              <a:rPr lang="en-US" dirty="0"/>
              <a:t> </a:t>
            </a:r>
            <a:r>
              <a:rPr lang="en-US" dirty="0" err="1"/>
              <a:t>paměti</a:t>
            </a:r>
            <a:endParaRPr lang="en-US" dirty="0"/>
          </a:p>
          <a:p>
            <a:r>
              <a:rPr lang="en-US" dirty="0" err="1"/>
              <a:t>paměť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soustava</a:t>
            </a:r>
            <a:r>
              <a:rPr lang="en-US" dirty="0"/>
              <a:t> </a:t>
            </a:r>
            <a:r>
              <a:rPr lang="en-US" dirty="0" err="1"/>
              <a:t>systémů</a:t>
            </a:r>
            <a:endParaRPr lang="en-US" dirty="0"/>
          </a:p>
          <a:p>
            <a:r>
              <a:rPr lang="en-US" dirty="0" err="1"/>
              <a:t>konekcionistický</a:t>
            </a:r>
            <a:r>
              <a:rPr lang="en-US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13315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Úrovně zpracování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Craik a Lockhart (1972) - úroveň kognitivního zpracování určuje, nakolik si předmět nebo událost zapamatujeme </a:t>
            </a:r>
          </a:p>
          <a:p>
            <a:r>
              <a:rPr lang="en-US"/>
              <a:t>počet opakování nehraje klíčovou roli</a:t>
            </a:r>
          </a:p>
          <a:p>
            <a:r>
              <a:rPr lang="en-US"/>
              <a:t>elaborace</a:t>
            </a:r>
          </a:p>
          <a:p>
            <a:r>
              <a:rPr lang="en-US"/>
              <a:t>rozlišenost</a:t>
            </a:r>
          </a:p>
          <a:p>
            <a:r>
              <a:rPr lang="en-US"/>
              <a:t>autoreferenční efekt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3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Úrovně zpracování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  <a:buNone/>
            </a:pPr>
            <a:r>
              <a:rPr lang="cs-CZ" b="1" u="sng" dirty="0">
                <a:latin typeface="Times New Roman" charset="0"/>
              </a:rPr>
              <a:t>			STŮL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sz="2400" b="1" u="sng" dirty="0">
              <a:latin typeface="Times New Roman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sz="2400" b="1" u="sng" dirty="0">
                <a:latin typeface="Times New Roman" charset="0"/>
              </a:rPr>
              <a:t>Fyzikální</a:t>
            </a:r>
            <a:r>
              <a:rPr lang="en-IE" sz="2400" b="1" u="sng" dirty="0">
                <a:latin typeface="Times New Roman" charset="0"/>
              </a:rPr>
              <a:t>:</a:t>
            </a:r>
            <a:r>
              <a:rPr lang="en-IE" sz="2400" dirty="0">
                <a:latin typeface="Times New Roman" charset="0"/>
              </a:rPr>
              <a:t> </a:t>
            </a:r>
            <a:r>
              <a:rPr lang="cs-CZ" sz="2400" dirty="0">
                <a:latin typeface="Times New Roman" charset="0"/>
              </a:rPr>
              <a:t>Je slovo napsané velkými písmeny</a:t>
            </a:r>
            <a:r>
              <a:rPr lang="en-IE" sz="2400" dirty="0">
                <a:latin typeface="Times New Roman" charset="0"/>
              </a:rPr>
              <a:t>?</a:t>
            </a:r>
          </a:p>
          <a:p>
            <a:pPr>
              <a:lnSpc>
                <a:spcPct val="90000"/>
              </a:lnSpc>
              <a:buClrTx/>
              <a:buNone/>
            </a:pPr>
            <a:endParaRPr lang="en-IE" sz="2400" b="1" u="sng" dirty="0">
              <a:latin typeface="Times New Roman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sz="2400" b="1" u="sng" dirty="0">
                <a:latin typeface="Times New Roman" charset="0"/>
              </a:rPr>
              <a:t>Akustická</a:t>
            </a:r>
            <a:r>
              <a:rPr lang="en-IE" sz="2400" b="1" u="sng" dirty="0">
                <a:latin typeface="Times New Roman" charset="0"/>
              </a:rPr>
              <a:t>:</a:t>
            </a:r>
            <a:r>
              <a:rPr lang="en-IE" sz="2400" dirty="0">
                <a:latin typeface="Times New Roman" charset="0"/>
              </a:rPr>
              <a:t> </a:t>
            </a:r>
            <a:r>
              <a:rPr lang="cs-CZ" sz="2400" dirty="0">
                <a:latin typeface="Times New Roman" charset="0"/>
              </a:rPr>
              <a:t>Rýmuje se slovem kůl?</a:t>
            </a:r>
          </a:p>
          <a:p>
            <a:pPr>
              <a:lnSpc>
                <a:spcPct val="90000"/>
              </a:lnSpc>
              <a:buClrTx/>
              <a:buNone/>
            </a:pPr>
            <a:endParaRPr lang="en-IE" sz="2400" u="sng" dirty="0">
              <a:latin typeface="Times New Roman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sz="2400" b="1" u="sng" dirty="0">
                <a:latin typeface="Times New Roman" charset="0"/>
              </a:rPr>
              <a:t>Sémantická</a:t>
            </a:r>
            <a:r>
              <a:rPr lang="en-IE" sz="2400" b="1" dirty="0">
                <a:latin typeface="Times New Roman" charset="0"/>
              </a:rPr>
              <a:t> </a:t>
            </a:r>
            <a:r>
              <a:rPr lang="cs-CZ" sz="2400" dirty="0">
                <a:latin typeface="Times New Roman" charset="0"/>
              </a:rPr>
              <a:t>Jedná se o nábytek</a:t>
            </a:r>
            <a:r>
              <a:rPr lang="en-IE" sz="2400" dirty="0">
                <a:latin typeface="Times New Roman" charset="0"/>
              </a:rPr>
              <a:t>?</a:t>
            </a:r>
          </a:p>
          <a:p>
            <a:pPr>
              <a:lnSpc>
                <a:spcPct val="90000"/>
              </a:lnSpc>
              <a:buClrTx/>
              <a:buNone/>
            </a:pPr>
            <a:endParaRPr lang="en-IE" sz="2400" dirty="0">
              <a:latin typeface="Times New Roman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sz="2400" b="1" u="sng" dirty="0" err="1">
                <a:latin typeface="Times New Roman" charset="0"/>
              </a:rPr>
              <a:t>Rozvíjející</a:t>
            </a:r>
            <a:r>
              <a:rPr lang="cs-CZ" sz="2400" b="1" u="sng" dirty="0">
                <a:latin typeface="Times New Roman" charset="0"/>
              </a:rPr>
              <a:t> význam </a:t>
            </a:r>
            <a:r>
              <a:rPr lang="cs-CZ" sz="2400" dirty="0">
                <a:latin typeface="Times New Roman" charset="0"/>
              </a:rPr>
              <a:t>Je možné použít slovo ve větě</a:t>
            </a:r>
            <a:r>
              <a:rPr lang="en-IE" sz="2400" dirty="0">
                <a:latin typeface="Times New Roman" charset="0"/>
              </a:rPr>
              <a:t>: </a:t>
            </a:r>
            <a:r>
              <a:rPr lang="cs-CZ" sz="2400" i="1" dirty="0">
                <a:latin typeface="Times New Roman" charset="0"/>
              </a:rPr>
              <a:t>Muž zaléval</a:t>
            </a:r>
            <a:r>
              <a:rPr lang="en-IE" sz="2400" i="1" dirty="0">
                <a:latin typeface="Times New Roman" charset="0"/>
              </a:rPr>
              <a:t>_____</a:t>
            </a:r>
            <a:r>
              <a:rPr lang="en-IE" sz="2400" dirty="0">
                <a:latin typeface="Times New Roman" charset="0"/>
              </a:rPr>
              <a:t> ?	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Úrovně zpracování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8667"/>
            <a:ext cx="6169025" cy="4490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548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Pracovní paměť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Baddeley</a:t>
            </a:r>
            <a:r>
              <a:rPr lang="cs-CZ" sz="2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1990</a:t>
            </a:r>
          </a:p>
          <a:p>
            <a:pPr marL="0" indent="0">
              <a:buNone/>
            </a:pPr>
            <a:endParaRPr lang="cs-CZ" sz="28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382" y="2645834"/>
            <a:ext cx="5364801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5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Vizuospaciální náčrtník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ukládá vizuální informace</a:t>
            </a:r>
          </a:p>
          <a:p>
            <a:r>
              <a:rPr lang="en-US"/>
              <a:t>používá vizuální obrazy</a:t>
            </a:r>
          </a:p>
          <a:p>
            <a:endParaRPr lang="en-US"/>
          </a:p>
          <a:p>
            <a:r>
              <a:rPr lang="en-US"/>
              <a:t>další dělení na</a:t>
            </a:r>
          </a:p>
          <a:p>
            <a:pPr lvl="1"/>
            <a:r>
              <a:rPr lang="en-US"/>
              <a:t>zraková vyrovnávací pamě</a:t>
            </a:r>
            <a:r>
              <a:rPr lang="en-US"/>
              <a:t>ť</a:t>
            </a:r>
          </a:p>
          <a:p>
            <a:pPr lvl="1"/>
            <a:r>
              <a:rPr lang="en-US"/>
              <a:t>vnitřní zapisovatel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73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Fonologická smyčka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niterná řeč – vnitřní ucho, vnitřní hlas</a:t>
            </a:r>
          </a:p>
          <a:p>
            <a:r>
              <a:rPr lang="en-US"/>
              <a:t>rozdělení na </a:t>
            </a:r>
          </a:p>
          <a:p>
            <a:pPr lvl="1"/>
            <a:r>
              <a:rPr lang="en-US"/>
              <a:t>fonologický sklad</a:t>
            </a:r>
          </a:p>
          <a:p>
            <a:pPr lvl="1"/>
            <a:r>
              <a:rPr lang="en-US"/>
              <a:t>artikulační proces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9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Centrální výkonná složka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kontroluje fonologickou smyčku a vizuaprostorový náčrtník</a:t>
            </a:r>
          </a:p>
          <a:p>
            <a:r>
              <a:rPr lang="en-US"/>
              <a:t>určuje, který stimul bude uložen do dlouhodobé paměti</a:t>
            </a:r>
          </a:p>
          <a:p>
            <a:r>
              <a:rPr lang="en-US"/>
              <a:t>integruje informace ze smyslů a dlouhodobé paměti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45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Epizodický zápisník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episodický zásobník do teorie přidán až později (Baddeley, 2000)</a:t>
            </a:r>
          </a:p>
          <a:p>
            <a:r>
              <a:rPr lang="en-US"/>
              <a:t>integruje informace z obou předchozích systémů a zkombinuje je do multidimenzionální reprezentace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8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Paměť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strukturace okolního světa</a:t>
            </a:r>
          </a:p>
          <a:p>
            <a:r>
              <a:rPr lang="en-US"/>
              <a:t>sebeuvědomění</a:t>
            </a:r>
          </a:p>
          <a:p>
            <a:endParaRPr lang="en-US"/>
          </a:p>
          <a:p>
            <a:r>
              <a:rPr lang="en-US"/>
              <a:t>paměť jako schopnost</a:t>
            </a:r>
          </a:p>
          <a:p>
            <a:r>
              <a:rPr lang="en-US"/>
              <a:t>paměť jako proces</a:t>
            </a:r>
          </a:p>
          <a:p>
            <a:pPr lvl="1"/>
            <a:r>
              <a:rPr lang="en-US"/>
              <a:t>3 mechanismy – kódování, uchovávání a vybavení</a:t>
            </a:r>
          </a:p>
        </p:txBody>
      </p:sp>
    </p:spTree>
    <p:extLst>
      <p:ext uri="{BB962C8B-B14F-4D97-AF65-F5344CB8AC3E}">
        <p14:creationId xmlns:p14="http://schemas.microsoft.com/office/powerpoint/2010/main" val="3741313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zapomínání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rozpad pamě</a:t>
            </a:r>
            <a:r>
              <a:rPr lang="en-US"/>
              <a:t>ťové stopy/vyhasínání</a:t>
            </a:r>
          </a:p>
          <a:p>
            <a:r>
              <a:rPr lang="en-US"/>
              <a:t>teorie interference</a:t>
            </a:r>
          </a:p>
          <a:p>
            <a:r>
              <a:rPr lang="en-US"/>
              <a:t>vliv kontextu</a:t>
            </a:r>
          </a:p>
          <a:p>
            <a:r>
              <a:rPr lang="en-US"/>
              <a:t>vytěsnění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51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Zapomínání – teorie vyhasínání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rozpad paměťové stopy</a:t>
            </a:r>
          </a:p>
          <a:p>
            <a:r>
              <a:rPr lang="en-US"/>
              <a:t>obtížně testovatelná teorie – motivace probandů, zabránění opakování…</a:t>
            </a:r>
          </a:p>
          <a:p>
            <a:endParaRPr lang="en-US"/>
          </a:p>
          <a:p>
            <a:r>
              <a:rPr lang="en-US"/>
              <a:t>Reitmanová (1974) – vmezeřená úloha (určení tónu)</a:t>
            </a:r>
          </a:p>
          <a:p>
            <a:pPr lvl="1"/>
            <a:r>
              <a:rPr lang="en-US"/>
              <a:t>zabraňuje opakování – vyžaduje záměrnou pozornost</a:t>
            </a:r>
          </a:p>
          <a:p>
            <a:pPr lvl="1"/>
            <a:r>
              <a:rPr lang="en-US"/>
              <a:t>není interferujícím učením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5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Zapomínání – teorie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experimenty Petersonových	(1959)</a:t>
            </a:r>
          </a:p>
          <a:p>
            <a:pPr lvl="1"/>
            <a:r>
              <a:rPr lang="en-US"/>
              <a:t>trigramy, retenční interval (3 – 18 s) bez možnosti opakování si</a:t>
            </a:r>
          </a:p>
          <a:p>
            <a:pPr lvl="1"/>
            <a:r>
              <a:rPr lang="en-US"/>
              <a:t>s časem klesá podíl reprodukovaného materiálu </a:t>
            </a:r>
          </a:p>
          <a:p>
            <a:r>
              <a:rPr lang="en-US"/>
              <a:t>proaktivní interference</a:t>
            </a:r>
          </a:p>
          <a:p>
            <a:pPr lvl="1"/>
            <a:r>
              <a:rPr lang="en-US"/>
              <a:t>interferuje aktivita PŘED učením</a:t>
            </a:r>
          </a:p>
          <a:p>
            <a:r>
              <a:rPr lang="en-US"/>
              <a:t>retroaktivní interference</a:t>
            </a:r>
          </a:p>
          <a:p>
            <a:pPr lvl="1"/>
            <a:r>
              <a:rPr lang="en-US"/>
              <a:t>interferuje aktivita PO učení, ale PŘED vybavením</a:t>
            </a:r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38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Vliv kontextu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kognitivní kontext – experti vs. nováčci v oboru</a:t>
            </a:r>
          </a:p>
          <a:p>
            <a:r>
              <a:rPr lang="en-US"/>
              <a:t>emocionální kontext (zábleskové vzpomínky)</a:t>
            </a:r>
          </a:p>
          <a:p>
            <a:r>
              <a:rPr lang="en-US"/>
              <a:t>vliv prostředí (potápěči)</a:t>
            </a:r>
          </a:p>
          <a:p>
            <a:r>
              <a:rPr lang="en-US"/>
              <a:t>specificita kódování</a:t>
            </a:r>
          </a:p>
          <a:p>
            <a:r>
              <a:rPr lang="en-US"/>
              <a:t>autoreferenční efekt</a:t>
            </a:r>
          </a:p>
        </p:txBody>
      </p:sp>
    </p:spTree>
    <p:extLst>
      <p:ext uri="{BB962C8B-B14F-4D97-AF65-F5344CB8AC3E}">
        <p14:creationId xmlns:p14="http://schemas.microsoft.com/office/powerpoint/2010/main" val="1953107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Vytěsnění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emoční faktory</a:t>
            </a:r>
          </a:p>
          <a:p>
            <a:r>
              <a:rPr lang="en-US"/>
              <a:t>problematické doložit</a:t>
            </a:r>
          </a:p>
          <a:p>
            <a:r>
              <a:rPr lang="en-US"/>
              <a:t>vytváření falešných vzpomínek</a:t>
            </a:r>
          </a:p>
          <a:p>
            <a:r>
              <a:rPr lang="en-US"/>
              <a:t>konstruktivní povaha paměti</a:t>
            </a:r>
          </a:p>
        </p:txBody>
      </p:sp>
    </p:spTree>
    <p:extLst>
      <p:ext uri="{BB962C8B-B14F-4D97-AF65-F5344CB8AC3E}">
        <p14:creationId xmlns:p14="http://schemas.microsoft.com/office/powerpoint/2010/main" val="19003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zkoumání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Ebbinghausovy experimenty</a:t>
            </a:r>
          </a:p>
          <a:p>
            <a:endParaRPr lang="cs-CZ" dirty="0" smtClean="0"/>
          </a:p>
          <a:p>
            <a:r>
              <a:rPr lang="cs-CZ" b="1" dirty="0"/>
              <a:t>v</a:t>
            </a:r>
            <a:r>
              <a:rPr lang="cs-CZ" b="1" dirty="0" smtClean="0"/>
              <a:t>ybavení</a:t>
            </a:r>
            <a:r>
              <a:rPr lang="cs-CZ" dirty="0" smtClean="0"/>
              <a:t> (reprodukce; volná a sériová) vs.  </a:t>
            </a:r>
            <a:br>
              <a:rPr lang="cs-CZ" dirty="0" smtClean="0"/>
            </a:br>
            <a:r>
              <a:rPr lang="cs-CZ" b="1" dirty="0" smtClean="0"/>
              <a:t>rekognice</a:t>
            </a:r>
            <a:r>
              <a:rPr lang="cs-CZ" dirty="0" smtClean="0"/>
              <a:t> (</a:t>
            </a:r>
            <a:r>
              <a:rPr lang="cs-CZ" dirty="0" err="1" smtClean="0"/>
              <a:t>znovupoznání)</a:t>
            </a:r>
            <a:endParaRPr lang="cs-CZ" dirty="0" smtClean="0"/>
          </a:p>
          <a:p>
            <a:r>
              <a:rPr lang="cs-CZ" dirty="0"/>
              <a:t>i</a:t>
            </a:r>
            <a:r>
              <a:rPr lang="cs-CZ" dirty="0" smtClean="0"/>
              <a:t>mplicitní vs. explicitní paměť (</a:t>
            </a:r>
            <a:r>
              <a:rPr lang="en-US"/>
              <a:t>T--OG-N)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soby s normální pamětí, osoby s různými typy amnézie, m</a:t>
            </a:r>
            <a:r>
              <a:rPr lang="cs-CZ" dirty="0" err="1" smtClean="0"/>
              <a:t>nemonici</a:t>
            </a:r>
          </a:p>
          <a:p>
            <a:r>
              <a:rPr lang="cs-CZ" dirty="0" err="1"/>
              <a:t>kombinace se zobrazovacími metodami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14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Tradiční modely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Waugh, Norman (1965) – primární a sekundární paměť</a:t>
            </a:r>
          </a:p>
          <a:p>
            <a:r>
              <a:rPr lang="en-US"/>
              <a:t>Atkinson a Shriffin (1968) – třísložkový model</a:t>
            </a:r>
          </a:p>
          <a:p>
            <a:pPr lvl="1"/>
            <a:r>
              <a:rPr lang="en-US"/>
              <a:t>senzorická, krátkodobá a dlouhodobá</a:t>
            </a:r>
          </a:p>
          <a:p>
            <a:pPr lvl="1"/>
            <a:r>
              <a:rPr lang="en-US"/>
              <a:t>sklady vs. obsah (paměť)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273694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276600" y="5029200"/>
            <a:ext cx="5867400" cy="1219200"/>
          </a:xfrm>
        </p:spPr>
        <p:txBody>
          <a:bodyPr/>
          <a:lstStyle/>
          <a:p>
            <a:r>
              <a:rPr lang="en-US"/>
              <a:t>Trojsložkový model paměti</a:t>
            </a:r>
          </a:p>
        </p:txBody>
      </p:sp>
    </p:spTree>
    <p:extLst>
      <p:ext uri="{BB962C8B-B14F-4D97-AF65-F5344CB8AC3E}">
        <p14:creationId xmlns:p14="http://schemas.microsoft.com/office/powerpoint/2010/main" val="1190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Sperlingova</a:t>
            </a:r>
            <a:r>
              <a:rPr lang="cs-CZ" dirty="0" smtClean="0"/>
              <a:t> ikona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H	B	T	S</a:t>
            </a:r>
          </a:p>
          <a:p>
            <a:pPr marL="0" indent="0">
              <a:buNone/>
            </a:pPr>
            <a:r>
              <a:rPr lang="cs-CZ" b="1" dirty="0" smtClean="0"/>
              <a:t>A	H	M	F</a:t>
            </a:r>
          </a:p>
          <a:p>
            <a:pPr marL="0" indent="0">
              <a:buNone/>
            </a:pPr>
            <a:r>
              <a:rPr lang="cs-CZ" b="1" dirty="0" smtClean="0"/>
              <a:t>E	O	L	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Celá zpráva – 3-5 znaků</a:t>
            </a:r>
          </a:p>
          <a:p>
            <a:pPr marL="0" indent="0">
              <a:buNone/>
            </a:pPr>
            <a:r>
              <a:rPr lang="cs-CZ" dirty="0" smtClean="0"/>
              <a:t>Částečná zpráva – až 9 znaků (podle intervalu)</a:t>
            </a:r>
          </a:p>
        </p:txBody>
      </p:sp>
    </p:spTree>
    <p:extLst>
      <p:ext uri="{BB962C8B-B14F-4D97-AF65-F5344CB8AC3E}">
        <p14:creationId xmlns:p14="http://schemas.microsoft.com/office/powerpoint/2010/main" val="273483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Krátkodobá paměť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nejen obsah, ale i kontrolní procesy</a:t>
            </a:r>
          </a:p>
          <a:p>
            <a:endParaRPr lang="en-US"/>
          </a:p>
          <a:p>
            <a:r>
              <a:rPr lang="en-US"/>
              <a:t>Miller (1956) – kapacita +-7 prvků (chunks)</a:t>
            </a:r>
          </a:p>
          <a:p>
            <a:r>
              <a:rPr lang="en-US"/>
              <a:t>další vlivy – komplexnost prvků, interference</a:t>
            </a:r>
          </a:p>
        </p:txBody>
      </p:sp>
    </p:spTree>
    <p:extLst>
      <p:ext uri="{BB962C8B-B14F-4D97-AF65-F5344CB8AC3E}">
        <p14:creationId xmlns:p14="http://schemas.microsoft.com/office/powerpoint/2010/main" val="1023483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3">
            <a:normAutofit/>
          </a:bodyPr>
          <a:lstStyle/>
          <a:p>
            <a:r>
              <a:rPr lang="en-US"/>
              <a:t>slunce </a:t>
            </a:r>
          </a:p>
          <a:p>
            <a:r>
              <a:rPr lang="en-US"/>
              <a:t>hrnek	</a:t>
            </a:r>
          </a:p>
          <a:p>
            <a:r>
              <a:rPr lang="en-US"/>
              <a:t>zázrak</a:t>
            </a:r>
          </a:p>
          <a:p>
            <a:r>
              <a:rPr lang="en-US"/>
              <a:t> knihovna</a:t>
            </a:r>
          </a:p>
          <a:p>
            <a:r>
              <a:rPr lang="en-US"/>
              <a:t> květiny</a:t>
            </a:r>
          </a:p>
          <a:p>
            <a:r>
              <a:rPr lang="en-US"/>
              <a:t>psychologie</a:t>
            </a:r>
          </a:p>
          <a:p>
            <a:r>
              <a:rPr lang="en-US"/>
              <a:t> bota</a:t>
            </a:r>
          </a:p>
          <a:p>
            <a:r>
              <a:rPr lang="en-US"/>
              <a:t>spánek</a:t>
            </a:r>
          </a:p>
          <a:p>
            <a:r>
              <a:rPr lang="en-US"/>
              <a:t> chleba</a:t>
            </a:r>
          </a:p>
          <a:p>
            <a:r>
              <a:rPr lang="en-US"/>
              <a:t> požár</a:t>
            </a:r>
          </a:p>
          <a:p>
            <a:r>
              <a:rPr lang="en-US"/>
              <a:t> ucho</a:t>
            </a:r>
          </a:p>
          <a:p>
            <a:r>
              <a:rPr lang="en-US"/>
              <a:t> ústava</a:t>
            </a:r>
          </a:p>
          <a:p>
            <a:r>
              <a:rPr lang="en-US"/>
              <a:t> netopýr</a:t>
            </a:r>
          </a:p>
          <a:p>
            <a:r>
              <a:rPr lang="en-US"/>
              <a:t> dopis</a:t>
            </a:r>
          </a:p>
          <a:p>
            <a:r>
              <a:rPr lang="en-US"/>
              <a:t> kůlna</a:t>
            </a:r>
          </a:p>
          <a:p>
            <a:r>
              <a:rPr lang="en-US"/>
              <a:t>letadlo</a:t>
            </a:r>
          </a:p>
          <a:p>
            <a:r>
              <a:rPr lang="en-US"/>
              <a:t> cirkus</a:t>
            </a:r>
          </a:p>
          <a:p>
            <a:r>
              <a:rPr lang="en-US"/>
              <a:t> krabice</a:t>
            </a:r>
          </a:p>
          <a:p>
            <a:r>
              <a:rPr lang="en-US"/>
              <a:t> pes</a:t>
            </a:r>
          </a:p>
          <a:p>
            <a:r>
              <a:rPr lang="en-US"/>
              <a:t> mozek</a:t>
            </a:r>
          </a:p>
          <a:p>
            <a:r>
              <a:rPr lang="en-US"/>
              <a:t> mýdlo</a:t>
            </a:r>
          </a:p>
          <a:p>
            <a:r>
              <a:rPr lang="en-US"/>
              <a:t> slon</a:t>
            </a:r>
          </a:p>
          <a:p>
            <a:r>
              <a:rPr lang="en-US"/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Křivka pořadí v sérii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interpretace podle teorie </a:t>
            </a:r>
          </a:p>
          <a:p>
            <a:pPr marL="0" indent="0">
              <a:buNone/>
            </a:pPr>
            <a:r>
              <a:rPr lang="en-US"/>
              <a:t>interference</a:t>
            </a:r>
          </a:p>
          <a:p>
            <a:pPr lvl="1"/>
            <a:r>
              <a:rPr lang="en-US"/>
              <a:t>efekt novosti - na slova na </a:t>
            </a:r>
            <a:br>
              <a:rPr lang="en-US"/>
            </a:br>
            <a:r>
              <a:rPr lang="en-US"/>
              <a:t>konci seznamu působí </a:t>
            </a:r>
            <a:br>
              <a:rPr lang="en-US"/>
            </a:br>
            <a:r>
              <a:rPr lang="en-US"/>
              <a:t>proaktivní interference</a:t>
            </a:r>
          </a:p>
          <a:p>
            <a:pPr lvl="1"/>
            <a:r>
              <a:rPr lang="en-US"/>
              <a:t>efekt prvenství- na slova na </a:t>
            </a:r>
            <a:br>
              <a:rPr lang="en-US"/>
            </a:br>
            <a:r>
              <a:rPr lang="en-US"/>
              <a:t>začátku seznamu působí </a:t>
            </a:r>
            <a:br>
              <a:rPr lang="en-US"/>
            </a:br>
            <a:r>
              <a:rPr lang="en-US"/>
              <a:t>retroaktivní interference</a:t>
            </a:r>
          </a:p>
          <a:p>
            <a:pPr lvl="1"/>
            <a:r>
              <a:rPr lang="en-US"/>
              <a:t>na slova ze středu seznamu </a:t>
            </a:r>
            <a:br>
              <a:rPr lang="en-US"/>
            </a:br>
            <a:r>
              <a:rPr lang="en-US"/>
              <a:t>působí oba typy interference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536" y="1704424"/>
            <a:ext cx="4039389" cy="260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6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850</TotalTime>
  <Words>375</Words>
  <Application>Microsoft Macintosh PowerPoint</Application>
  <PresentationFormat>On-screen Show (4:3)</PresentationFormat>
  <Paragraphs>149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Paměť </vt:lpstr>
      <vt:lpstr>Paměť</vt:lpstr>
      <vt:lpstr>Metody zkoumání paměti</vt:lpstr>
      <vt:lpstr>Tradiční modely</vt:lpstr>
      <vt:lpstr>Trojsložkový model paměti</vt:lpstr>
      <vt:lpstr>Sperlingova ikona</vt:lpstr>
      <vt:lpstr>Krátkodobá paměť</vt:lpstr>
      <vt:lpstr>PowerPoint Presentation</vt:lpstr>
      <vt:lpstr>Křivka pořadí v sérii </vt:lpstr>
      <vt:lpstr>Dlouhodobá paměť</vt:lpstr>
      <vt:lpstr>Alternativní modely</vt:lpstr>
      <vt:lpstr>Úrovně zpracování</vt:lpstr>
      <vt:lpstr>Úrovně zpracování</vt:lpstr>
      <vt:lpstr>Úrovně zpracování</vt:lpstr>
      <vt:lpstr>Pracovní paměť</vt:lpstr>
      <vt:lpstr>Vizuospaciální náčrtník</vt:lpstr>
      <vt:lpstr>Fonologická smyčka</vt:lpstr>
      <vt:lpstr>Centrální výkonná složka</vt:lpstr>
      <vt:lpstr>Epizodický zápisník</vt:lpstr>
      <vt:lpstr>Teorie zapomínání</vt:lpstr>
      <vt:lpstr>Zapomínání – teorie vyhasínání</vt:lpstr>
      <vt:lpstr>Zapomínání – teorie interference</vt:lpstr>
      <vt:lpstr>Vliv kontextu</vt:lpstr>
      <vt:lpstr>Vytěsnění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Klimusová</dc:creator>
  <cp:lastModifiedBy>Helena Klimusová</cp:lastModifiedBy>
  <cp:revision>38</cp:revision>
  <dcterms:created xsi:type="dcterms:W3CDTF">2012-11-09T07:18:26Z</dcterms:created>
  <dcterms:modified xsi:type="dcterms:W3CDTF">2013-11-05T07:27:26Z</dcterms:modified>
</cp:coreProperties>
</file>