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1" r:id="rId10"/>
    <p:sldId id="28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Click to edit Master text styles</a:t>
            </a:r>
          </a:p>
          <a:p>
            <a:pPr lvl="1" eaLnBrk="1" latinLnBrk="0" hangingPunct="1"/>
            <a:r>
              <a:rPr lang="cs-CZ"/>
              <a:t>Second level</a:t>
            </a:r>
          </a:p>
          <a:p>
            <a:pPr lvl="2" eaLnBrk="1" latinLnBrk="0" hangingPunct="1"/>
            <a:r>
              <a:rPr lang="cs-CZ"/>
              <a:t>Third level</a:t>
            </a:r>
          </a:p>
          <a:p>
            <a:pPr lvl="3" eaLnBrk="1" latinLnBrk="0" hangingPunct="1"/>
            <a:r>
              <a:rPr lang="cs-CZ"/>
              <a:t>Fourth level</a:t>
            </a:r>
          </a:p>
          <a:p>
            <a:pPr lvl="4" eaLnBrk="1" latinLnBrk="0" hangingPunct="1"/>
            <a:r>
              <a:rPr lang="cs-CZ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C9D907-79D7-8745-988B-DCD3C747FFFE}" type="datetimeFigureOut">
              <a:t>12.11.13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987B90-B82A-9F4D-9E40-1023034EFA6E}" type="slidenum"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846382" cy="3329518"/>
          </a:xfrm>
        </p:spPr>
        <p:txBody>
          <a:bodyPr>
            <a:normAutofit/>
          </a:bodyPr>
          <a:lstStyle/>
          <a:p>
            <a:r>
              <a:rPr lang="en-US"/>
              <a:t>část II:</a:t>
            </a:r>
          </a:p>
          <a:p>
            <a:endParaRPr lang="en-US"/>
          </a:p>
          <a:p>
            <a:r>
              <a:rPr lang="en-US"/>
              <a:t>Epizodická a sémantická paměť</a:t>
            </a:r>
          </a:p>
          <a:p>
            <a:r>
              <a:rPr lang="en-US"/>
              <a:t>deklarativní a procedurální paměť</a:t>
            </a:r>
          </a:p>
          <a:p>
            <a:r>
              <a:rPr lang="en-US"/>
              <a:t>amnézie</a:t>
            </a:r>
          </a:p>
          <a:p>
            <a:r>
              <a:rPr lang="en-US"/>
              <a:t>mimořádná paměť</a:t>
            </a:r>
          </a:p>
          <a:p>
            <a:r>
              <a:rPr lang="en-US"/>
              <a:t>Paměť v každodenním životě</a:t>
            </a:r>
          </a:p>
          <a:p>
            <a:r>
              <a:rPr lang="en-US"/>
              <a:t>autobiografická paměť</a:t>
            </a:r>
          </a:p>
          <a:p>
            <a:r>
              <a:rPr lang="en-US"/>
              <a:t>očitá svědectví</a:t>
            </a:r>
          </a:p>
          <a:p>
            <a:r>
              <a:rPr lang="en-US"/>
              <a:t>teorie schémat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Paměť </a:t>
            </a:r>
          </a:p>
        </p:txBody>
      </p:sp>
    </p:spTree>
    <p:extLst>
      <p:ext uri="{BB962C8B-B14F-4D97-AF65-F5344CB8AC3E}">
        <p14:creationId xmlns:p14="http://schemas.microsoft.com/office/powerpoint/2010/main" val="151260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Očitá svědectví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faktory zkreslení</a:t>
            </a:r>
          </a:p>
          <a:p>
            <a:pPr lvl="1"/>
            <a:r>
              <a:rPr lang="en-US"/>
              <a:t>konfirmační zkreslení</a:t>
            </a:r>
          </a:p>
          <a:p>
            <a:pPr lvl="1"/>
            <a:r>
              <a:rPr lang="en-US"/>
              <a:t>snaha vyhovět tazatelům</a:t>
            </a:r>
          </a:p>
          <a:p>
            <a:pPr lvl="1"/>
            <a:r>
              <a:rPr lang="en-US"/>
              <a:t>vliv emočního stavu</a:t>
            </a:r>
          </a:p>
          <a:p>
            <a:pPr lvl="1"/>
            <a:r>
              <a:rPr lang="en-US"/>
              <a:t>metoda dotazování</a:t>
            </a:r>
          </a:p>
          <a:p>
            <a:pPr lvl="1"/>
            <a:r>
              <a:rPr lang="en-US"/>
              <a:t>uspořádání identifikace pachatele</a:t>
            </a:r>
          </a:p>
          <a:p>
            <a:r>
              <a:rPr lang="en-US"/>
              <a:t>základní a rozšířené kognitivní interview</a:t>
            </a:r>
          </a:p>
          <a:p>
            <a:r>
              <a:rPr lang="en-US"/>
              <a:t>spolehlivost </a:t>
            </a:r>
            <a:r>
              <a:rPr lang="en-US" b="1"/>
              <a:t>svědecké výpovědi </a:t>
            </a:r>
            <a:r>
              <a:rPr lang="en-US"/>
              <a:t>– experimenty Loftusové, Millera a Burnsové (1978)</a:t>
            </a:r>
          </a:p>
          <a:p>
            <a:pPr marL="0" indent="0">
              <a:buNone/>
            </a:pPr>
            <a:r>
              <a:rPr lang="en-US"/>
              <a:t>http://www.youtube.com/watch?v=SP8kJ5A5xU8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Teorie schémat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Bartlett (1920) – vybavování celých textů</a:t>
            </a:r>
          </a:p>
          <a:p>
            <a:r>
              <a:rPr lang="en-US"/>
              <a:t>příběhy, které vyvolávaly konflikt mezi obsahem příběhu a očekáváním zkoumaných osob</a:t>
            </a:r>
          </a:p>
          <a:p>
            <a:r>
              <a:rPr lang="en-US"/>
              <a:t>kulturně podmíněné pochopení, očekávání a předchozí znalosti měly vliv na reprodukci</a:t>
            </a:r>
          </a:p>
          <a:p>
            <a:r>
              <a:rPr lang="en-US"/>
              <a:t>zapamatování a vybavení ovlivňují </a:t>
            </a:r>
            <a:r>
              <a:rPr lang="en-US" b="1"/>
              <a:t>schémata</a:t>
            </a:r>
          </a:p>
          <a:p>
            <a:pPr lvl="1"/>
            <a:r>
              <a:rPr lang="en-US"/>
              <a:t>organizované struktury mentálních reprezentací  lidí, objektů, událostí nebo situací pomáhající nám při kognitivních operacích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Epizodická</a:t>
            </a:r>
            <a:r>
              <a:rPr lang="en-US" dirty="0"/>
              <a:t> a </a:t>
            </a:r>
            <a:r>
              <a:rPr lang="en-US" dirty="0" err="1"/>
              <a:t>sémantická</a:t>
            </a:r>
            <a:r>
              <a:rPr lang="en-US" dirty="0"/>
              <a:t> </a:t>
            </a:r>
            <a:r>
              <a:rPr lang="en-US" dirty="0" err="1"/>
              <a:t>paměť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Tulving 1972</a:t>
            </a:r>
          </a:p>
          <a:p>
            <a:r>
              <a:rPr lang="en-US" b="1" dirty="0"/>
              <a:t>epizodická</a:t>
            </a:r>
            <a:r>
              <a:rPr lang="en-US" dirty="0"/>
              <a:t> paměť – ukládání událostí a poznatků o nich, osobní minulost; autonoetické vědění</a:t>
            </a:r>
          </a:p>
          <a:p>
            <a:r>
              <a:rPr lang="en-US" b="1" dirty="0"/>
              <a:t>sémantická</a:t>
            </a:r>
            <a:r>
              <a:rPr lang="en-US" dirty="0"/>
              <a:t> paměť – fakta, znalosti o světě, významy slov, pravidla…</a:t>
            </a:r>
          </a:p>
          <a:p>
            <a:endParaRPr lang="en-US" dirty="0"/>
          </a:p>
          <a:p>
            <a:r>
              <a:rPr lang="en-US" dirty="0"/>
              <a:t>doklady z neuropsychologických studií (pacient KC), studie se zobrazovacími technikami</a:t>
            </a:r>
          </a:p>
        </p:txBody>
      </p:sp>
    </p:spTree>
    <p:extLst>
      <p:ext uri="{BB962C8B-B14F-4D97-AF65-F5344CB8AC3E}">
        <p14:creationId xmlns:p14="http://schemas.microsoft.com/office/powerpoint/2010/main" val="45817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Deklarativní a procedurální paměť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Tulvingův třetí systém dlouhodobé paměti – procedurální</a:t>
            </a:r>
          </a:p>
          <a:p>
            <a:r>
              <a:rPr lang="en-US"/>
              <a:t>Cohen a Squire (1980) – </a:t>
            </a:r>
            <a:r>
              <a:rPr lang="en-US" b="1"/>
              <a:t>deklarativní</a:t>
            </a:r>
            <a:r>
              <a:rPr lang="en-US"/>
              <a:t> vs </a:t>
            </a:r>
            <a:r>
              <a:rPr lang="en-US" b="1"/>
              <a:t>nedeklarativní</a:t>
            </a:r>
            <a:r>
              <a:rPr lang="en-US"/>
              <a:t> paměť</a:t>
            </a:r>
          </a:p>
          <a:p>
            <a:r>
              <a:rPr lang="en-US"/>
              <a:t>deklarativní – explicitní, “vím, že …” - sémantická a epizodická</a:t>
            </a:r>
          </a:p>
          <a:p>
            <a:r>
              <a:rPr lang="en-US"/>
              <a:t>nedeklarativní – implicitní; různé typy: procedurální (“vím, jak…”), podmiňování, priming, habituace…</a:t>
            </a:r>
          </a:p>
        </p:txBody>
      </p:sp>
    </p:spTree>
    <p:extLst>
      <p:ext uri="{BB962C8B-B14F-4D97-AF65-F5344CB8AC3E}">
        <p14:creationId xmlns:p14="http://schemas.microsoft.com/office/powerpoint/2010/main" val="29230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Amnézie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retrográdní vs anterográdní amnézie</a:t>
            </a:r>
          </a:p>
          <a:p>
            <a:endParaRPr lang="en-US"/>
          </a:p>
          <a:p>
            <a:r>
              <a:rPr lang="en-US"/>
              <a:t>významně častěji postižena deklarativní paměť oproti procedurální</a:t>
            </a:r>
          </a:p>
          <a:p>
            <a:endParaRPr lang="en-US"/>
          </a:p>
          <a:p>
            <a:r>
              <a:rPr lang="en-US"/>
              <a:t>metodologické problémy u studié amneziků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120" r="24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998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Mimořádná paměť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44331" cy="4681728"/>
          </a:xfrm>
        </p:spPr>
        <p:txBody>
          <a:bodyPr/>
          <a:lstStyle/>
          <a:p>
            <a:r>
              <a:rPr lang="en-US"/>
              <a:t>Lurija: Malá kniha o velké paměti (1973)</a:t>
            </a:r>
          </a:p>
          <a:p>
            <a:endParaRPr lang="en-US"/>
          </a:p>
          <a:p>
            <a:r>
              <a:rPr lang="en-US"/>
              <a:t>mnemonici – někdy vrozené schopnosti, často ale uplatnění strategií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817" b="3817"/>
          <a:stretch>
            <a:fillRect/>
          </a:stretch>
        </p:blipFill>
        <p:spPr>
          <a:xfrm>
            <a:off x="5545668" y="1371600"/>
            <a:ext cx="3293532" cy="3909483"/>
          </a:xfrm>
        </p:spPr>
      </p:pic>
    </p:spTree>
    <p:extLst>
      <p:ext uri="{BB962C8B-B14F-4D97-AF65-F5344CB8AC3E}">
        <p14:creationId xmlns:p14="http://schemas.microsoft.com/office/powerpoint/2010/main" val="39205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Paměť v každodenním životě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posun od metafory skladiště k metafoře korespondence</a:t>
            </a:r>
          </a:p>
          <a:p>
            <a:endParaRPr lang="en-US"/>
          </a:p>
          <a:p>
            <a:r>
              <a:rPr lang="en-US"/>
              <a:t>ekologická validita laboratorních výzkumů</a:t>
            </a:r>
          </a:p>
          <a:p>
            <a:pPr lvl="1"/>
            <a:r>
              <a:rPr lang="en-US"/>
              <a:t>reprezentativnost</a:t>
            </a:r>
          </a:p>
          <a:p>
            <a:pPr lvl="1"/>
            <a:r>
              <a:rPr lang="en-US"/>
              <a:t>zobecnitelnost</a:t>
            </a:r>
          </a:p>
          <a:p>
            <a:r>
              <a:rPr lang="en-US"/>
              <a:t>předmět zkoumání, metoda a prostředí studií</a:t>
            </a:r>
          </a:p>
        </p:txBody>
      </p:sp>
    </p:spTree>
    <p:extLst>
      <p:ext uri="{BB962C8B-B14F-4D97-AF65-F5344CB8AC3E}">
        <p14:creationId xmlns:p14="http://schemas.microsoft.com/office/powerpoint/2010/main" val="371869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Autobiografická paměť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paměť na události vlastního života</a:t>
            </a:r>
          </a:p>
          <a:p>
            <a:r>
              <a:rPr lang="en-US"/>
              <a:t>kalendář událostí</a:t>
            </a:r>
          </a:p>
          <a:p>
            <a:r>
              <a:rPr lang="en-US"/>
              <a:t>deníkové záznamy</a:t>
            </a:r>
          </a:p>
          <a:p>
            <a:r>
              <a:rPr lang="en-US"/>
              <a:t>3 úrovně autobiografické paměti</a:t>
            </a:r>
          </a:p>
          <a:p>
            <a:pPr lvl="1"/>
            <a:r>
              <a:rPr lang="en-US"/>
              <a:t>životní události</a:t>
            </a:r>
          </a:p>
          <a:p>
            <a:pPr lvl="1"/>
            <a:r>
              <a:rPr lang="en-US"/>
              <a:t>obecné události</a:t>
            </a:r>
          </a:p>
          <a:p>
            <a:pPr lvl="1"/>
            <a:r>
              <a:rPr lang="en-US"/>
              <a:t>vzpomínky vázáné k události</a:t>
            </a:r>
          </a:p>
          <a:p>
            <a:r>
              <a:rPr lang="en-US"/>
              <a:t>časový faktor</a:t>
            </a:r>
          </a:p>
          <a:p>
            <a:pPr lvl="1"/>
            <a:r>
              <a:rPr lang="en-US"/>
              <a:t>infantilní amnézie</a:t>
            </a:r>
          </a:p>
          <a:p>
            <a:pPr lvl="1"/>
            <a:r>
              <a:rPr lang="en-US"/>
              <a:t>vzpomínkový boom (dospívání a raná dospělost)</a:t>
            </a:r>
          </a:p>
        </p:txBody>
      </p:sp>
    </p:spTree>
    <p:extLst>
      <p:ext uri="{BB962C8B-B14F-4D97-AF65-F5344CB8AC3E}">
        <p14:creationId xmlns:p14="http://schemas.microsoft.com/office/powerpoint/2010/main" val="308359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2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Zábleskové vzpomínky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události, které jsou překvapivé a zvýší úroveň aktivace organismu</a:t>
            </a:r>
          </a:p>
          <a:p>
            <a:r>
              <a:rPr lang="cs-CZ" dirty="0"/>
              <a:t>vzpomínky jsou uchovány mnohem detailněji (vztah mezi emocionálností prožitku a  živostí vzpomínek)</a:t>
            </a:r>
          </a:p>
          <a:p>
            <a:r>
              <a:rPr lang="cs-CZ" dirty="0"/>
              <a:t>zapamatování: zdroje, místa, co subjekt dělal, emocí, následné </a:t>
            </a:r>
            <a:r>
              <a:rPr lang="cs-CZ" dirty="0" smtClean="0"/>
              <a:t>reakce</a:t>
            </a:r>
          </a:p>
          <a:p>
            <a:r>
              <a:rPr lang="cs-CZ" dirty="0" smtClean="0"/>
              <a:t>nižší objektivní přesnost vzpomínek</a:t>
            </a:r>
          </a:p>
          <a:p>
            <a:r>
              <a:rPr lang="cs-CZ" dirty="0" smtClean="0"/>
              <a:t>časté opakování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297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1375</TotalTime>
  <Words>377</Words>
  <Application>Microsoft Macintosh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Paměť </vt:lpstr>
      <vt:lpstr>Epizodická a sémantická paměť</vt:lpstr>
      <vt:lpstr>Deklarativní a procedurální paměť</vt:lpstr>
      <vt:lpstr>Amnézie</vt:lpstr>
      <vt:lpstr>Mimořádná paměť</vt:lpstr>
      <vt:lpstr>Paměť v každodenním životě</vt:lpstr>
      <vt:lpstr>Autobiografická paměť</vt:lpstr>
      <vt:lpstr>PowerPoint Presentation</vt:lpstr>
      <vt:lpstr>Zábleskové vzpomínky</vt:lpstr>
      <vt:lpstr>Očitá svědectví</vt:lpstr>
      <vt:lpstr>Teorie schémat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kognitivní psychologie</dc:title>
  <dc:creator>Helena Klimusová</dc:creator>
  <cp:lastModifiedBy>Helena Klimusová</cp:lastModifiedBy>
  <cp:revision>81</cp:revision>
  <dcterms:created xsi:type="dcterms:W3CDTF">2012-09-24T19:33:27Z</dcterms:created>
  <dcterms:modified xsi:type="dcterms:W3CDTF">2013-11-12T02:19:07Z</dcterms:modified>
</cp:coreProperties>
</file>