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96" r:id="rId2"/>
    <p:sldId id="293" r:id="rId3"/>
    <p:sldId id="292" r:id="rId4"/>
    <p:sldId id="294" r:id="rId5"/>
    <p:sldId id="295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270" r:id="rId15"/>
    <p:sldId id="269" r:id="rId16"/>
    <p:sldId id="277" r:id="rId17"/>
    <p:sldId id="305" r:id="rId18"/>
    <p:sldId id="280" r:id="rId19"/>
    <p:sldId id="28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23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10.12.13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10.12.13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10.12.13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10.12.13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10.12.13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AC9D907-79D7-8745-988B-DCD3C747FFFE}" type="datetimeFigureOut">
              <a:t>10.12.13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10.12.13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10.12.13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10.12.13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10.12.13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AC9D907-79D7-8745-988B-DCD3C747FFFE}" type="datetimeFigureOut">
              <a:t>10.12.13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AC9D907-79D7-8745-988B-DCD3C747FFFE}" type="datetimeFigureOut">
              <a:t>10.12.13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Click to edit Master text styles</a:t>
            </a:r>
          </a:p>
          <a:p>
            <a:pPr lvl="1" eaLnBrk="1" latinLnBrk="0" hangingPunct="1"/>
            <a:r>
              <a:rPr kumimoji="0" lang="cs-CZ" smtClean="0"/>
              <a:t>Second level</a:t>
            </a:r>
          </a:p>
          <a:p>
            <a:pPr lvl="2" eaLnBrk="1" latinLnBrk="0" hangingPunct="1"/>
            <a:r>
              <a:rPr kumimoji="0" lang="cs-CZ" smtClean="0"/>
              <a:t>Third level</a:t>
            </a:r>
          </a:p>
          <a:p>
            <a:pPr lvl="3" eaLnBrk="1" latinLnBrk="0" hangingPunct="1"/>
            <a:r>
              <a:rPr kumimoji="0" lang="cs-CZ" smtClean="0"/>
              <a:t>Fourth level</a:t>
            </a:r>
          </a:p>
          <a:p>
            <a:pPr lvl="4" eaLnBrk="1" latinLnBrk="0" hangingPunct="1"/>
            <a:r>
              <a:rPr kumimoji="0" lang="cs-CZ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650694"/>
          </a:xfrm>
        </p:spPr>
        <p:txBody>
          <a:bodyPr/>
          <a:lstStyle/>
          <a:p>
            <a:r>
              <a:rPr lang="en-US"/>
              <a:t>Vymezení mentální reprezentace</a:t>
            </a:r>
          </a:p>
          <a:p>
            <a:r>
              <a:rPr lang="en-US"/>
              <a:t>propozice</a:t>
            </a:r>
          </a:p>
          <a:p>
            <a:r>
              <a:rPr lang="en-US"/>
              <a:t>schémata a scénáře</a:t>
            </a:r>
          </a:p>
          <a:p>
            <a:r>
              <a:rPr lang="en-US"/>
              <a:t>představy</a:t>
            </a:r>
          </a:p>
          <a:p>
            <a:endParaRPr lang="en-US"/>
          </a:p>
          <a:p>
            <a:r>
              <a:rPr lang="en-US"/>
              <a:t>teorie duálního kódování</a:t>
            </a:r>
          </a:p>
          <a:p>
            <a:r>
              <a:rPr lang="en-US"/>
              <a:t>komputační model mentální reprezentace</a:t>
            </a:r>
          </a:p>
          <a:p>
            <a:endParaRPr lang="en-US"/>
          </a:p>
          <a:p>
            <a:r>
              <a:rPr lang="en-US"/>
              <a:t>pojmy a kategorie</a:t>
            </a:r>
          </a:p>
          <a:p>
            <a:r>
              <a:rPr lang="en-US"/>
              <a:t>teorie kategorizace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Mentální reprezentace</a:t>
            </a:r>
          </a:p>
        </p:txBody>
      </p:sp>
    </p:spTree>
    <p:extLst>
      <p:ext uri="{BB962C8B-B14F-4D97-AF65-F5344CB8AC3E}">
        <p14:creationId xmlns:p14="http://schemas.microsoft.com/office/powerpoint/2010/main" val="3711699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Mentální rotace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l="8826" r="8826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04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Porovnávání a prohlížení přestav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l="-53641" r="-53641"/>
          <a:stretch>
            <a:fillRect/>
          </a:stretch>
        </p:blipFill>
        <p:spPr>
          <a:xfrm>
            <a:off x="-140104" y="1600793"/>
            <a:ext cx="9628053" cy="4739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737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Porovnávání a prohlížení přestav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l="-10644" r="-1064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89334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Dvojznačné obrazce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Chambers a Reisberg (1985)</a:t>
            </a:r>
          </a:p>
          <a:p>
            <a:r>
              <a:rPr lang="en-US"/>
              <a:t>reinterpretace dvojznačných obrazců z představy</a:t>
            </a: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51" y="1485726"/>
            <a:ext cx="3939291" cy="43133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4641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Propoziční (výroková) hypotéza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Anderson a Bower</a:t>
            </a:r>
            <a:r>
              <a:rPr lang="en-US">
                <a:effectLst/>
              </a:rPr>
              <a:t> (1973)</a:t>
            </a:r>
          </a:p>
          <a:p>
            <a:r>
              <a:rPr lang="en-US"/>
              <a:t>představy i slova reprezentovány v abstraktní formě výroků – nositelů významu, ale nikoliv percepčních znaků</a:t>
            </a:r>
          </a:p>
          <a:p>
            <a:r>
              <a:rPr lang="en-US"/>
              <a:t>představy – druhotné jevy</a:t>
            </a:r>
          </a:p>
        </p:txBody>
      </p:sp>
    </p:spTree>
    <p:extLst>
      <p:ext uri="{BB962C8B-B14F-4D97-AF65-F5344CB8AC3E}">
        <p14:creationId xmlns:p14="http://schemas.microsoft.com/office/powerpoint/2010/main" val="1848114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Teorie dvojího kódování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/>
              <a:t>A. Paivio (1969)</a:t>
            </a:r>
          </a:p>
          <a:p>
            <a:pPr lvl="1"/>
            <a:r>
              <a:rPr lang="en-US"/>
              <a:t>slovní kód</a:t>
            </a:r>
          </a:p>
          <a:p>
            <a:pPr lvl="1"/>
            <a:r>
              <a:rPr lang="en-US"/>
              <a:t>představy (neverbální systém)</a:t>
            </a:r>
          </a:p>
          <a:p>
            <a:pPr lvl="0"/>
            <a:r>
              <a:rPr lang="cs-CZ"/>
              <a:t>zraková představivost - dva systémy mentální reprezentace</a:t>
            </a:r>
          </a:p>
          <a:p>
            <a:pPr lvl="1"/>
            <a:r>
              <a:rPr lang="cs-CZ"/>
              <a:t>zpracování neprostorových atributů </a:t>
            </a:r>
          </a:p>
          <a:p>
            <a:pPr lvl="1"/>
            <a:r>
              <a:rPr lang="cs-CZ"/>
              <a:t>zpracování prostorových atributů (umístění a orientace v prostoru, porovnání velikosti a vzdálenosti)</a:t>
            </a:r>
          </a:p>
          <a:p>
            <a:pPr lvl="1"/>
            <a:endParaRPr lang="cs-CZ"/>
          </a:p>
          <a:p>
            <a:pPr lvl="1"/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198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Modely Johnson-Lairda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3 formy </a:t>
            </a:r>
            <a:r>
              <a:rPr lang="cs-CZ"/>
              <a:t>mentální reprezentace </a:t>
            </a:r>
          </a:p>
          <a:p>
            <a:pPr lvl="1"/>
            <a:r>
              <a:rPr lang="cs-CZ"/>
              <a:t>výroky – abstraktní reprezentace významu, které lze vyjádřit slovně</a:t>
            </a:r>
          </a:p>
          <a:p>
            <a:pPr lvl="1"/>
            <a:r>
              <a:rPr lang="cs-CZ"/>
              <a:t>mentální modely – sturktury poznatků, implicitní teorie o světě</a:t>
            </a:r>
          </a:p>
          <a:p>
            <a:pPr lvl="1"/>
            <a:r>
              <a:rPr lang="cs-CZ"/>
              <a:t>představy – vysoce konkrétní, specifické reprezentace</a:t>
            </a:r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002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Konekcionistické modely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/>
              <a:t>např. McClelland, Rumelhart (1986) </a:t>
            </a:r>
          </a:p>
          <a:p>
            <a:r>
              <a:rPr lang="cs-CZ"/>
              <a:t>konekcionistický model, založen na paralelním zpracování informací - několik kognitivních operací současně </a:t>
            </a:r>
          </a:p>
          <a:p>
            <a:r>
              <a:rPr lang="cs-CZ"/>
              <a:t>uzly sítě nereprezentují informace (pojmy), ta je kódována uspořádáním spojů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471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Organizace poznatků v deklarativní paměti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základní jednotka - </a:t>
            </a:r>
            <a:r>
              <a:rPr lang="en-US" b="1"/>
              <a:t>pojem </a:t>
            </a:r>
          </a:p>
          <a:p>
            <a:endParaRPr lang="en-US"/>
          </a:p>
          <a:p>
            <a:r>
              <a:rPr lang="en-US"/>
              <a:t>organizace pojmů</a:t>
            </a:r>
          </a:p>
          <a:p>
            <a:pPr lvl="1"/>
            <a:r>
              <a:rPr lang="en-US"/>
              <a:t>do </a:t>
            </a:r>
            <a:r>
              <a:rPr lang="en-US" b="1"/>
              <a:t>kategorií</a:t>
            </a:r>
            <a:r>
              <a:rPr lang="en-US"/>
              <a:t> – mohou obsahovat další kategorie</a:t>
            </a:r>
          </a:p>
          <a:p>
            <a:pPr lvl="1"/>
            <a:r>
              <a:rPr lang="en-US"/>
              <a:t>do </a:t>
            </a:r>
            <a:r>
              <a:rPr lang="en-US" b="1"/>
              <a:t>schémat</a:t>
            </a:r>
            <a:r>
              <a:rPr lang="en-US"/>
              <a:t> – celek většího množství pojmů spojených vzájemnými vztahy</a:t>
            </a:r>
          </a:p>
        </p:txBody>
      </p:sp>
    </p:spTree>
    <p:extLst>
      <p:ext uri="{BB962C8B-B14F-4D97-AF65-F5344CB8AC3E}">
        <p14:creationId xmlns:p14="http://schemas.microsoft.com/office/powerpoint/2010/main" val="2594455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Teorie kategorizace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/>
              <a:t>kategorie založené </a:t>
            </a:r>
            <a:r>
              <a:rPr lang="cs-CZ" b="1"/>
              <a:t>na vymezujících znacích</a:t>
            </a:r>
            <a:r>
              <a:rPr lang="cs-CZ"/>
              <a:t> </a:t>
            </a:r>
          </a:p>
          <a:p>
            <a:pPr lvl="1"/>
            <a:r>
              <a:rPr lang="cs-CZ"/>
              <a:t>pojem lze rozložit na soubor znaků, které jsou pro definici kategorie jednotlivě nutné a společně postačující </a:t>
            </a:r>
          </a:p>
          <a:p>
            <a:pPr lvl="1"/>
            <a:r>
              <a:rPr lang="cs-CZ"/>
              <a:t>problém této teorie: ne všichni členové kategorie mají nutně všechny definující znaky</a:t>
            </a:r>
          </a:p>
          <a:p>
            <a:pPr lvl="1"/>
            <a:endParaRPr lang="cs-CZ"/>
          </a:p>
          <a:p>
            <a:pPr lvl="0"/>
            <a:r>
              <a:rPr lang="cs-CZ"/>
              <a:t>kategorie založené </a:t>
            </a:r>
            <a:r>
              <a:rPr lang="cs-CZ" b="1"/>
              <a:t>na prototypech</a:t>
            </a:r>
            <a:r>
              <a:rPr lang="cs-CZ"/>
              <a:t> –založená na znacích </a:t>
            </a:r>
            <a:r>
              <a:rPr lang="cs-CZ" u="sng"/>
              <a:t>charakteristických</a:t>
            </a:r>
            <a:endParaRPr lang="cs-CZ"/>
          </a:p>
          <a:p>
            <a:pPr lvl="1"/>
            <a:r>
              <a:rPr lang="cs-CZ"/>
              <a:t>příklad, který chceme zařadit do kategorie nemusí nést všechny znaky, je možné určit skóre podobnosti třídy  </a:t>
            </a:r>
          </a:p>
          <a:p>
            <a:pPr lvl="1"/>
            <a:endParaRPr lang="cs-CZ"/>
          </a:p>
          <a:p>
            <a:pPr lvl="0"/>
            <a:r>
              <a:rPr lang="cs-CZ"/>
              <a:t>2 druhy kategorií </a:t>
            </a:r>
          </a:p>
          <a:p>
            <a:pPr lvl="1"/>
            <a:r>
              <a:rPr lang="cs-CZ" u="sng"/>
              <a:t>klasické pojmy</a:t>
            </a:r>
            <a:r>
              <a:rPr lang="cs-CZ"/>
              <a:t> – vymezené prostřednictvím definujících znaků</a:t>
            </a:r>
          </a:p>
          <a:p>
            <a:pPr lvl="1"/>
            <a:r>
              <a:rPr lang="cs-CZ" u="sng"/>
              <a:t>fuzzy pojmy</a:t>
            </a:r>
            <a:r>
              <a:rPr lang="cs-CZ"/>
              <a:t> – stojí na prototypech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04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6757" y="942292"/>
            <a:ext cx="3839843" cy="5034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910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19900"/>
              <a:t>PES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44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Formy mentální reprezentace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mentální reprezentace = způsob, jak vědomí tvoří struktury zastupující naše poznatky o světě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vnější reprezentace vs. vnitřní (mentální)</a:t>
            </a:r>
          </a:p>
          <a:p>
            <a:endParaRPr lang="en-US"/>
          </a:p>
          <a:p>
            <a:r>
              <a:rPr lang="en-US"/>
              <a:t>vnější: obrazová a symbolická</a:t>
            </a:r>
          </a:p>
          <a:p>
            <a:r>
              <a:rPr lang="en-US"/>
              <a:t>vnitřní: analogová a propoziční</a:t>
            </a:r>
          </a:p>
        </p:txBody>
      </p:sp>
    </p:spTree>
    <p:extLst>
      <p:ext uri="{BB962C8B-B14F-4D97-AF65-F5344CB8AC3E}">
        <p14:creationId xmlns:p14="http://schemas.microsoft.com/office/powerpoint/2010/main" val="290549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147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Schémata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vlastnosti schémat podle Rumelharta a Ortonyho (1977)</a:t>
            </a:r>
          </a:p>
          <a:p>
            <a:pPr lvl="1"/>
            <a:r>
              <a:rPr lang="cs-CZ" sz="2300">
                <a:effectLst/>
                <a:ea typeface="Times New Roman"/>
              </a:rPr>
              <a:t>mohou zahrnovat i jiná schémata </a:t>
            </a:r>
          </a:p>
          <a:p>
            <a:pPr lvl="1"/>
            <a:r>
              <a:rPr lang="cs-CZ" sz="2300">
                <a:effectLst/>
                <a:ea typeface="Times New Roman"/>
              </a:rPr>
              <a:t>zahrnují obecná fakta a relace</a:t>
            </a:r>
          </a:p>
          <a:p>
            <a:pPr lvl="1"/>
            <a:r>
              <a:rPr lang="cs-CZ" sz="2300">
                <a:effectLst/>
                <a:ea typeface="Times New Roman"/>
              </a:rPr>
              <a:t> míra abstrakce schémat může být různá </a:t>
            </a:r>
          </a:p>
          <a:p>
            <a:endParaRPr lang="en-US"/>
          </a:p>
          <a:p>
            <a:r>
              <a:rPr lang="en-US"/>
              <a:t>různé podoby teorie schémat: organizace paměti (Bartlett), kognitivní vývoj (Piaget), umělá inteligence (rámce)</a:t>
            </a:r>
          </a:p>
        </p:txBody>
      </p:sp>
    </p:spTree>
    <p:extLst>
      <p:ext uri="{BB962C8B-B14F-4D97-AF65-F5344CB8AC3E}">
        <p14:creationId xmlns:p14="http://schemas.microsoft.com/office/powerpoint/2010/main" val="2742169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Scénáře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Schank, Abelson (1977) – schematická reprezentace, méně pružná než schéma </a:t>
            </a:r>
          </a:p>
          <a:p>
            <a:r>
              <a:rPr lang="cs-CZ"/>
              <a:t>obsahuje řadu znalostí o účastnících, rekvizitách, dějišti, očekávaném sledu událostí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80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Představy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analogová reprezentace</a:t>
            </a:r>
          </a:p>
          <a:p>
            <a:r>
              <a:rPr lang="en-US"/>
              <a:t>historický zájem o představy (Aristoteles, Galton, gestaltisté)</a:t>
            </a:r>
          </a:p>
          <a:p>
            <a:r>
              <a:rPr lang="en-US"/>
              <a:t>po kognitivním obratu: hypotéza funkční ekvivalence – představy jsou analogiemi fyzikálních vjemů</a:t>
            </a:r>
          </a:p>
          <a:p>
            <a:r>
              <a:rPr lang="en-US"/>
              <a:t>doklady z výzkumu </a:t>
            </a:r>
            <a:r>
              <a:rPr lang="cs-CZ"/>
              <a:t>mentálních rotací, porovnávání velikosti představ a skenování představ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347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Mentální rotace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4434" b="443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370552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1794</TotalTime>
  <Words>443</Words>
  <Application>Microsoft Macintosh PowerPoint</Application>
  <PresentationFormat>On-screen Show (4:3)</PresentationFormat>
  <Paragraphs>80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Civic</vt:lpstr>
      <vt:lpstr>Mentální reprezentace</vt:lpstr>
      <vt:lpstr>PowerPoint Presentation</vt:lpstr>
      <vt:lpstr>PowerPoint Presentation</vt:lpstr>
      <vt:lpstr>Formy mentální reprezentace</vt:lpstr>
      <vt:lpstr>PowerPoint Presentation</vt:lpstr>
      <vt:lpstr>Schémata</vt:lpstr>
      <vt:lpstr>Scénáře</vt:lpstr>
      <vt:lpstr>Představy</vt:lpstr>
      <vt:lpstr>Mentální rotace</vt:lpstr>
      <vt:lpstr>Mentální rotace</vt:lpstr>
      <vt:lpstr>Porovnávání a prohlížení přestav </vt:lpstr>
      <vt:lpstr>Porovnávání a prohlížení přestav </vt:lpstr>
      <vt:lpstr>Dvojznačné obrazce</vt:lpstr>
      <vt:lpstr>Propoziční (výroková) hypotéza</vt:lpstr>
      <vt:lpstr>Teorie dvojího kódování</vt:lpstr>
      <vt:lpstr>Modely Johnson-Lairda</vt:lpstr>
      <vt:lpstr>Konekcionistické modely</vt:lpstr>
      <vt:lpstr>Organizace poznatků v deklarativní paměti</vt:lpstr>
      <vt:lpstr>Teorie kategorizace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kognitivní psychologie</dc:title>
  <dc:creator>Helena Klimusová</dc:creator>
  <cp:lastModifiedBy>Helena Klimusová</cp:lastModifiedBy>
  <cp:revision>88</cp:revision>
  <dcterms:created xsi:type="dcterms:W3CDTF">2012-09-24T19:33:27Z</dcterms:created>
  <dcterms:modified xsi:type="dcterms:W3CDTF">2013-12-10T05:49:18Z</dcterms:modified>
</cp:coreProperties>
</file>