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93" r:id="rId4"/>
    <p:sldId id="301" r:id="rId5"/>
    <p:sldId id="302" r:id="rId6"/>
    <p:sldId id="303" r:id="rId7"/>
    <p:sldId id="304" r:id="rId8"/>
    <p:sldId id="269" r:id="rId9"/>
    <p:sldId id="272" r:id="rId10"/>
    <p:sldId id="292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C9D907-79D7-8745-988B-DCD3C747FFFE}" type="datetimeFigureOut">
              <a:t>09.12.13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846382" cy="3399080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Řešení problémů: gestalt psychologie, teorie prostoru problému</a:t>
            </a:r>
          </a:p>
          <a:p>
            <a:r>
              <a:rPr lang="en-US"/>
              <a:t>experti</a:t>
            </a:r>
          </a:p>
          <a:p>
            <a:r>
              <a:rPr lang="en-US"/>
              <a:t>rozhodování: heuristiky, teorie podpory, teorie užitku</a:t>
            </a:r>
          </a:p>
          <a:p>
            <a:r>
              <a:rPr lang="en-US"/>
              <a:t>chyby v rozhodování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Řešení problémů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rozhodování – výběr z alternativ dalšího postupu</a:t>
            </a:r>
          </a:p>
          <a:p>
            <a:pPr lvl="0"/>
            <a:r>
              <a:rPr lang="cs-CZ"/>
              <a:t>posuzování – vyvozování závěrů z dostupných informací (judgement, ne reasoning)</a:t>
            </a:r>
          </a:p>
          <a:p>
            <a:pPr lvl="0"/>
            <a:endParaRPr lang="cs-CZ"/>
          </a:p>
          <a:p>
            <a:pPr lvl="0"/>
            <a:r>
              <a:rPr lang="cs-CZ"/>
              <a:t>míra výskytu (jevu v populaci) – využíváno při podmíněném usuzování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Heuristika reprezentativnosti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typickým vlastnostem či jevům přisuzujeme vyšší pravděpodobnost výskytu</a:t>
            </a:r>
          </a:p>
          <a:p>
            <a:r>
              <a:rPr lang="en-US"/>
              <a:t>kombinační omyl</a:t>
            </a:r>
          </a:p>
          <a:p>
            <a:endParaRPr lang="en-US"/>
          </a:p>
          <a:p>
            <a:r>
              <a:rPr lang="en-US"/>
              <a:t>artefakt experimentu (formy dotazu)?</a:t>
            </a:r>
          </a:p>
        </p:txBody>
      </p:sp>
    </p:spTree>
    <p:extLst>
      <p:ext uri="{BB962C8B-B14F-4D97-AF65-F5344CB8AC3E}">
        <p14:creationId xmlns:p14="http://schemas.microsoft.com/office/powerpoint/2010/main" val="332481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Heuristika dostupnosti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odhadovaná pravděpodobnost ovlivněna dostupností informací z dlouhodobé paměti</a:t>
            </a:r>
          </a:p>
          <a:p>
            <a:endParaRPr lang="en-US"/>
          </a:p>
          <a:p>
            <a:r>
              <a:rPr lang="en-US"/>
              <a:t>přece</a:t>
            </a:r>
            <a:r>
              <a:rPr lang="en-US"/>
              <a:t>ňování pravděpodobnosti jevů, o kterých často informují média</a:t>
            </a:r>
          </a:p>
          <a:p>
            <a:endParaRPr lang="en-US"/>
          </a:p>
          <a:p>
            <a:r>
              <a:rPr lang="en-US" b="1"/>
              <a:t>teorie podpory </a:t>
            </a:r>
            <a:r>
              <a:rPr lang="en-US"/>
              <a:t>-</a:t>
            </a:r>
            <a:r>
              <a:rPr lang="en-US"/>
              <a:t>odhadovaná pravděpodobnost závisí na způsobu, jakým je událost nebo jev popsán</a:t>
            </a:r>
            <a:r>
              <a:rPr lang="en-US">
                <a:effectLst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7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/>
              <a:t>teorie užitku </a:t>
            </a:r>
            <a:r>
              <a:rPr lang="en-US"/>
              <a:t>– cílem rozhodování je maximalizovat užitek</a:t>
            </a:r>
          </a:p>
          <a:p>
            <a:r>
              <a:rPr lang="en-US"/>
              <a:t>očekávaný užitek = pravděpodobnost výsledku x užitek výsledku</a:t>
            </a:r>
          </a:p>
          <a:p>
            <a:endParaRPr lang="en-US"/>
          </a:p>
          <a:p>
            <a:r>
              <a:rPr lang="en-US"/>
              <a:t>další faktory – odpor ke ztrátě, vnímaná oprávněnost, očekávaná lítost, sociální faktory</a:t>
            </a:r>
          </a:p>
        </p:txBody>
      </p:sp>
    </p:spTree>
    <p:extLst>
      <p:ext uri="{BB962C8B-B14F-4D97-AF65-F5344CB8AC3E}">
        <p14:creationId xmlns:p14="http://schemas.microsoft.com/office/powerpoint/2010/main" val="94927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Myšlení – obecné aspekty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/>
          </a:p>
          <a:p>
            <a:r>
              <a:rPr lang="cs-CZ"/>
              <a:t>vědomá složka</a:t>
            </a:r>
          </a:p>
          <a:p>
            <a:r>
              <a:rPr lang="cs-CZ"/>
              <a:t>zaměřenost</a:t>
            </a:r>
          </a:p>
          <a:p>
            <a:r>
              <a:rPr lang="cs-CZ"/>
              <a:t>nároky na znalosti</a:t>
            </a:r>
          </a:p>
          <a:p>
            <a:endParaRPr lang="cs-CZ"/>
          </a:p>
          <a:p>
            <a:r>
              <a:rPr lang="cs-CZ"/>
              <a:t>metody zkoumání – ekologická validita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Gestalt 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Wolfgang Köhler -výzkumy na zvířatech (šimpanzi)</a:t>
            </a:r>
          </a:p>
          <a:p>
            <a:endParaRPr lang="en-US"/>
          </a:p>
          <a:p>
            <a:r>
              <a:rPr lang="en-US"/>
              <a:t>Karl Duncker – introspektivní výzkum řešení problémů (svíčka, dva provázky, 9 bodů)</a:t>
            </a:r>
          </a:p>
          <a:p>
            <a:r>
              <a:rPr lang="en-US"/>
              <a:t>funkční fixace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elena\Documents\fakulta\výuka\dějiny psychologie\!dějiny 2007\d06 gestalt\Fourchimp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6003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C:\Users\Helena\Documents\fakulta\výuka\dějiny psychologie\!dějiny 2007\d06 gestalt\Grande4S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292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:\Users\Helena\Documents\fakulta\výuka\dějiny psychologie\!dějiny 2007\d06 gestalt\Chicapo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9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:\Users\Helena\Documents\fakulta\výuka\dějiny psychologie\!dějiny 2007\d06 gestalt\SultanMakesToo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27527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09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77" y="215669"/>
            <a:ext cx="4429384" cy="60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7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5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3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prostoru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Simon, Newell 1972</a:t>
            </a:r>
          </a:p>
          <a:p>
            <a:pPr lvl="0"/>
            <a:r>
              <a:rPr lang="cs-CZ"/>
              <a:t>prostor řešení problémů</a:t>
            </a:r>
          </a:p>
          <a:p>
            <a:pPr lvl="0"/>
            <a:r>
              <a:rPr lang="cs-CZ"/>
              <a:t>c</a:t>
            </a:r>
            <a:r>
              <a:rPr lang="cs-CZ"/>
              <a:t>ílový stav, počáteční stav, operátory</a:t>
            </a:r>
            <a:endParaRPr lang="cs-CZ"/>
          </a:p>
          <a:p>
            <a:pPr lvl="0"/>
            <a:r>
              <a:rPr lang="cs-CZ"/>
              <a:t>algoritmy vs. heuristiky</a:t>
            </a:r>
          </a:p>
          <a:p>
            <a:pPr lvl="0"/>
            <a:r>
              <a:rPr lang="cs-CZ"/>
              <a:t>analýza prostředků a cílů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41" y="4341015"/>
            <a:ext cx="7989891" cy="162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11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dobře vs špatně definované problémy</a:t>
            </a:r>
          </a:p>
          <a:p>
            <a:r>
              <a:rPr lang="en-US"/>
              <a:t>problémy náročné na specifické znalosti</a:t>
            </a:r>
          </a:p>
          <a:p>
            <a:r>
              <a:rPr lang="en-US"/>
              <a:t>experti</a:t>
            </a:r>
          </a:p>
          <a:p>
            <a:pPr lvl="1"/>
            <a:r>
              <a:rPr lang="en-US"/>
              <a:t>lepší pamě</a:t>
            </a:r>
            <a:r>
              <a:rPr lang="en-US"/>
              <a:t>ť, více strategií, lepší reprezentace problému, více znalostí, dlouhý trénink</a:t>
            </a:r>
          </a:p>
          <a:p>
            <a:pPr lvl="1"/>
            <a:endParaRPr lang="en-US"/>
          </a:p>
          <a:p>
            <a:r>
              <a:rPr lang="en-US"/>
              <a:t>oblasti výzkumu – šachy, programování, fyzika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31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1577</TotalTime>
  <Words>246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Řešení problémů</vt:lpstr>
      <vt:lpstr>Myšlení – obecné aspekty</vt:lpstr>
      <vt:lpstr>Gestalt psychologie</vt:lpstr>
      <vt:lpstr>PowerPoint Presentation</vt:lpstr>
      <vt:lpstr>PowerPoint Presentation</vt:lpstr>
      <vt:lpstr>PowerPoint Presentation</vt:lpstr>
      <vt:lpstr>PowerPoint Presentation</vt:lpstr>
      <vt:lpstr>Teorie prostoru problému</vt:lpstr>
      <vt:lpstr>Experti</vt:lpstr>
      <vt:lpstr>Rozhodování</vt:lpstr>
      <vt:lpstr>Heuristika reprezentativnosti</vt:lpstr>
      <vt:lpstr>Heuristika dostupnosti</vt:lpstr>
      <vt:lpstr>Rozhodování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kognitivní psychologie</dc:title>
  <dc:creator>Helena Klimusová</dc:creator>
  <cp:lastModifiedBy>Helena Klimusová</cp:lastModifiedBy>
  <cp:revision>135</cp:revision>
  <dcterms:created xsi:type="dcterms:W3CDTF">2012-09-24T19:33:27Z</dcterms:created>
  <dcterms:modified xsi:type="dcterms:W3CDTF">2013-12-10T05:48:34Z</dcterms:modified>
</cp:coreProperties>
</file>