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326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1" r:id="rId14"/>
    <p:sldId id="342" r:id="rId15"/>
  </p:sldIdLst>
  <p:sldSz cx="9144000" cy="6858000" type="screen4x3"/>
  <p:notesSz cx="6808788" cy="98234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1325"/>
            <a:ext cx="295116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331325"/>
            <a:ext cx="295116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AB59C05-AA4E-4AF6-BCE6-62810DCB22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37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A2D3-2835-4B86-ABF6-E419696A9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830345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1A779-DE6F-44F2-B7D5-2F2B68B341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995362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1B5AB-9D51-4A6D-92AF-3C5B58FFB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921880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45580-C92F-4D22-A5AA-EEFD3CE813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921363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326F9-3A53-44CD-BF84-D013CB885F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11280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3CDE0-1DA6-483F-8B96-767FB6483F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154057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9B394-E7B3-4274-95E6-40BBF818DB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759420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7FFBE-BB43-4421-B568-CB4CDFB6C5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181872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A262F-3D78-4518-92FD-03713AE1F9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107382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E4BBA-F718-42B1-A968-9FB540BEC4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45569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2AA3F-7E0D-4190-ABBD-FF58C2F3E4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218585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46D07-46B1-4A56-8533-EBFADA215A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418231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19C84-F6DE-4A37-8719-573590584E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781465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D0E203F-6D33-4F1A-856C-072925F56C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Úvod do psychologie</a:t>
            </a:r>
            <a:endParaRPr lang="cs-CZ" sz="24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7.10.2013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cs-CZ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Cíle psychologie</a:t>
            </a:r>
            <a:endParaRPr lang="cs-CZ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514350" indent="-514350">
              <a:spcBef>
                <a:spcPct val="20000"/>
              </a:spcBef>
              <a:defRPr/>
            </a:pPr>
            <a:r>
              <a:rPr lang="cs-CZ" sz="3200" kern="0" dirty="0">
                <a:latin typeface="+mn-lt"/>
              </a:rPr>
              <a:t>2)</a:t>
            </a:r>
            <a:r>
              <a:rPr lang="cs-CZ" sz="3200" b="1" kern="0" dirty="0">
                <a:latin typeface="+mn-lt"/>
              </a:rPr>
              <a:t> vysvětlit </a:t>
            </a:r>
            <a:r>
              <a:rPr lang="cs-CZ" sz="3200" kern="0" dirty="0">
                <a:latin typeface="+mn-lt"/>
              </a:rPr>
              <a:t>lidské chování a prožívání</a:t>
            </a:r>
          </a:p>
          <a:p>
            <a:pPr marL="514350" indent="-514350">
              <a:spcBef>
                <a:spcPct val="20000"/>
              </a:spcBef>
              <a:defRPr/>
            </a:pPr>
            <a:endParaRPr lang="cs-CZ" sz="3200" kern="0" dirty="0">
              <a:latin typeface="+mn-lt"/>
            </a:endParaRPr>
          </a:p>
          <a:p>
            <a:pPr marL="514350" indent="-514350">
              <a:spcBef>
                <a:spcPct val="20000"/>
              </a:spcBef>
              <a:defRPr/>
            </a:pPr>
            <a:r>
              <a:rPr lang="cs-CZ" sz="3200" kern="0" dirty="0">
                <a:latin typeface="+mn-lt"/>
              </a:rPr>
              <a:t>	- vytváření </a:t>
            </a:r>
            <a:r>
              <a:rPr lang="cs-CZ" sz="3200" b="1" kern="0" dirty="0">
                <a:latin typeface="+mn-lt"/>
              </a:rPr>
              <a:t>psychologických teorií </a:t>
            </a:r>
            <a:r>
              <a:rPr lang="cs-CZ" sz="3200" kern="0" dirty="0">
                <a:latin typeface="+mn-lt"/>
              </a:rPr>
              <a:t>– souvislých soustav hypotéz, přesvědčení a </a:t>
            </a:r>
            <a:r>
              <a:rPr lang="cs-CZ" sz="3200" b="1" i="1" kern="0" dirty="0">
                <a:latin typeface="+mn-lt"/>
              </a:rPr>
              <a:t>konstruktů</a:t>
            </a:r>
            <a:r>
              <a:rPr lang="cs-CZ" sz="3200" kern="0" dirty="0">
                <a:latin typeface="+mn-lt"/>
              </a:rPr>
              <a:t>, které umožňují vysvětlit data získaná psychologickými metodami</a:t>
            </a:r>
          </a:p>
          <a:p>
            <a:pPr marL="514350" indent="-514350">
              <a:spcBef>
                <a:spcPct val="20000"/>
              </a:spcBef>
              <a:defRPr/>
            </a:pPr>
            <a:endParaRPr lang="cs-CZ" sz="3200" kern="0" dirty="0">
              <a:latin typeface="+mn-lt"/>
            </a:endParaRPr>
          </a:p>
          <a:p>
            <a:pPr marL="514350" indent="-514350">
              <a:spcBef>
                <a:spcPct val="20000"/>
              </a:spcBef>
              <a:defRPr/>
            </a:pPr>
            <a:r>
              <a:rPr lang="cs-CZ" sz="3200" kern="0" dirty="0">
                <a:latin typeface="+mn-lt"/>
              </a:rPr>
              <a:t> - množství rozličných teorií je dáno tím, že lidské chování a prožívání je velmi složité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cs-CZ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Cíle psychologie</a:t>
            </a:r>
            <a:endParaRPr lang="cs-CZ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cs-CZ" sz="3200" kern="0">
                <a:latin typeface="+mn-lt"/>
              </a:rPr>
              <a:t>3)</a:t>
            </a:r>
            <a:r>
              <a:rPr lang="cs-CZ" sz="3200" b="1" kern="0">
                <a:latin typeface="+mn-lt"/>
              </a:rPr>
              <a:t> předvídat </a:t>
            </a:r>
            <a:r>
              <a:rPr lang="cs-CZ" sz="3200" kern="0">
                <a:latin typeface="+mn-lt"/>
              </a:rPr>
              <a:t>(predikovat) lidské chování a prožívání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cs-CZ" sz="3200" kern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3200" kern="0">
                <a:latin typeface="+mn-lt"/>
              </a:rPr>
              <a:t>- složité, protože předvídání dějů může ovlivnit jejich průběh (</a:t>
            </a:r>
            <a:r>
              <a:rPr lang="cs-CZ" sz="3200" b="1" kern="0">
                <a:latin typeface="+mn-lt"/>
              </a:rPr>
              <a:t>sebenaplňující proroctví</a:t>
            </a:r>
            <a:r>
              <a:rPr lang="cs-CZ" sz="3200" kern="0">
                <a:latin typeface="+mn-lt"/>
              </a:rPr>
              <a:t>)</a:t>
            </a:r>
            <a:endParaRPr lang="cs-CZ" sz="3200" kern="0" dirty="0">
              <a:latin typeface="+mn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cs-CZ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Cíle psychologie</a:t>
            </a:r>
            <a:endParaRPr lang="cs-CZ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cs-CZ" sz="3200" kern="0" dirty="0">
                <a:latin typeface="+mn-lt"/>
              </a:rPr>
              <a:t>4) </a:t>
            </a:r>
            <a:r>
              <a:rPr lang="cs-CZ" sz="3200" b="1" kern="0" dirty="0">
                <a:latin typeface="+mn-lt"/>
              </a:rPr>
              <a:t>Ovlivnit</a:t>
            </a:r>
            <a:endParaRPr lang="cs-CZ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3200" kern="0" dirty="0">
                <a:latin typeface="+mn-lt"/>
              </a:rPr>
              <a:t>– např. zvyšování lidské spokojenosti a zdraví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cs-CZ" sz="3200" b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cs-CZ" sz="3200" kern="0" dirty="0">
              <a:latin typeface="+mn-lt"/>
            </a:endParaRPr>
          </a:p>
        </p:txBody>
      </p:sp>
      <p:pic>
        <p:nvPicPr>
          <p:cNvPr id="4" name="Picture 2" descr="http://bajan.files.wordpress.com/2009/05/smiling-fac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967038"/>
            <a:ext cx="3560762" cy="356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smtClean="0"/>
              <a:t>Studium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bakalářské vs. magisterské (výhody, nevýhody)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rozdělení studia do dvou cyklů:</a:t>
            </a:r>
          </a:p>
          <a:p>
            <a:pPr marL="914400" lvl="1" indent="-514350" eaLnBrk="1" hangingPunct="1">
              <a:buFontTx/>
              <a:buNone/>
            </a:pPr>
            <a:r>
              <a:rPr lang="cs-CZ" smtClean="0"/>
              <a:t>	</a:t>
            </a:r>
            <a:r>
              <a:rPr lang="cs-CZ" u="sng" smtClean="0"/>
              <a:t>1. cyklus</a:t>
            </a:r>
            <a:r>
              <a:rPr lang="cs-CZ" smtClean="0"/>
              <a:t> - více teoretický, obecný (1. – 6. semestr)</a:t>
            </a:r>
          </a:p>
          <a:p>
            <a:pPr marL="914400" lvl="1" indent="-514350" eaLnBrk="1" hangingPunct="1">
              <a:buFontTx/>
              <a:buNone/>
            </a:pPr>
            <a:r>
              <a:rPr lang="cs-CZ" smtClean="0"/>
              <a:t>	</a:t>
            </a:r>
            <a:r>
              <a:rPr lang="cs-CZ" u="sng" smtClean="0"/>
              <a:t>2. cyklus</a:t>
            </a:r>
            <a:r>
              <a:rPr lang="cs-CZ" smtClean="0"/>
              <a:t> - praktické aplikování poznatků z  1. cyklu (7. – 10. semestr)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/>
              <a:t>Dělení psychologických oborů</a:t>
            </a:r>
          </a:p>
        </p:txBody>
      </p:sp>
      <p:sp>
        <p:nvSpPr>
          <p:cNvPr id="11" name="Zástupný symbol pro text 3"/>
          <p:cNvSpPr txBox="1">
            <a:spLocks/>
          </p:cNvSpPr>
          <p:nvPr/>
        </p:nvSpPr>
        <p:spPr bwMode="auto">
          <a:xfrm>
            <a:off x="103188" y="1500188"/>
            <a:ext cx="4040187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FontTx/>
              <a:buChar char="•"/>
              <a:defRPr/>
            </a:pPr>
            <a:r>
              <a:rPr lang="cs-CZ" sz="2400" u="sng" kern="0" dirty="0">
                <a:latin typeface="+mn-lt"/>
              </a:rPr>
              <a:t>Základní - teoretické</a:t>
            </a:r>
          </a:p>
        </p:txBody>
      </p:sp>
      <p:sp>
        <p:nvSpPr>
          <p:cNvPr id="12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457200" y="2174875"/>
            <a:ext cx="4040188" cy="3040063"/>
          </a:xfrm>
        </p:spPr>
        <p:txBody>
          <a:bodyPr/>
          <a:lstStyle/>
          <a:p>
            <a:pPr eaLnBrk="1" hangingPunct="1"/>
            <a:r>
              <a:rPr lang="cs-CZ" sz="2400" smtClean="0"/>
              <a:t>Biologická psychologie</a:t>
            </a:r>
          </a:p>
          <a:p>
            <a:pPr eaLnBrk="1" hangingPunct="1"/>
            <a:r>
              <a:rPr lang="cs-CZ" sz="2400" smtClean="0"/>
              <a:t>Obecná psychologie</a:t>
            </a:r>
          </a:p>
          <a:p>
            <a:pPr eaLnBrk="1" hangingPunct="1"/>
            <a:r>
              <a:rPr lang="cs-CZ" sz="2400" smtClean="0"/>
              <a:t>Vývojová psychologie</a:t>
            </a:r>
          </a:p>
          <a:p>
            <a:pPr eaLnBrk="1" hangingPunct="1"/>
            <a:r>
              <a:rPr lang="cs-CZ" sz="2400" smtClean="0"/>
              <a:t>Psychologie osobnosti</a:t>
            </a:r>
          </a:p>
          <a:p>
            <a:pPr eaLnBrk="1" hangingPunct="1"/>
            <a:r>
              <a:rPr lang="cs-CZ" sz="2400" smtClean="0"/>
              <a:t>Sociální psychologie</a:t>
            </a:r>
          </a:p>
          <a:p>
            <a:pPr eaLnBrk="1" hangingPunct="1"/>
            <a:r>
              <a:rPr lang="cs-CZ" sz="2400" smtClean="0"/>
              <a:t>Psychologie životního prostředí</a:t>
            </a:r>
          </a:p>
        </p:txBody>
      </p:sp>
      <p:sp>
        <p:nvSpPr>
          <p:cNvPr id="13" name="Zástupný symbol pro text 5"/>
          <p:cNvSpPr txBox="1">
            <a:spLocks/>
          </p:cNvSpPr>
          <p:nvPr/>
        </p:nvSpPr>
        <p:spPr>
          <a:xfrm>
            <a:off x="4357688" y="1535113"/>
            <a:ext cx="4041775" cy="639762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buFontTx/>
              <a:buChar char="•"/>
              <a:defRPr/>
            </a:pPr>
            <a:r>
              <a:rPr lang="cs-CZ" sz="2400" u="sng" kern="0" dirty="0">
                <a:latin typeface="+mn-lt"/>
              </a:rPr>
              <a:t>aplikované - praktické</a:t>
            </a:r>
          </a:p>
        </p:txBody>
      </p:sp>
      <p:sp>
        <p:nvSpPr>
          <p:cNvPr id="14" name="Zástupný symbol pro obsah 6"/>
          <p:cNvSpPr>
            <a:spLocks noGrp="1"/>
          </p:cNvSpPr>
          <p:nvPr>
            <p:ph sz="quarter" idx="4294967295"/>
          </p:nvPr>
        </p:nvSpPr>
        <p:spPr>
          <a:xfrm>
            <a:off x="4643438" y="2143125"/>
            <a:ext cx="4041775" cy="2897188"/>
          </a:xfrm>
        </p:spPr>
        <p:txBody>
          <a:bodyPr/>
          <a:lstStyle/>
          <a:p>
            <a:pPr eaLnBrk="1" hangingPunct="1"/>
            <a:r>
              <a:rPr lang="cs-CZ" sz="2400" smtClean="0"/>
              <a:t>Klinická psychologie</a:t>
            </a:r>
          </a:p>
          <a:p>
            <a:pPr eaLnBrk="1" hangingPunct="1"/>
            <a:r>
              <a:rPr lang="cs-CZ" sz="2400" smtClean="0"/>
              <a:t>Poradenská psychologie</a:t>
            </a:r>
          </a:p>
          <a:p>
            <a:pPr eaLnBrk="1" hangingPunct="1"/>
            <a:r>
              <a:rPr lang="cs-CZ" sz="2400" smtClean="0"/>
              <a:t>Pedagogická psychologie</a:t>
            </a:r>
          </a:p>
          <a:p>
            <a:pPr eaLnBrk="1" hangingPunct="1"/>
            <a:r>
              <a:rPr lang="cs-CZ" sz="2400" smtClean="0"/>
              <a:t>Psychologie práce, organizace a řízení</a:t>
            </a:r>
          </a:p>
          <a:p>
            <a:pPr eaLnBrk="1" hangingPunct="1"/>
            <a:r>
              <a:rPr lang="cs-CZ" sz="2400" smtClean="0"/>
              <a:t>Forenzní psychologie</a:t>
            </a:r>
          </a:p>
        </p:txBody>
      </p:sp>
      <p:sp>
        <p:nvSpPr>
          <p:cNvPr id="15" name="TextovéPole 14"/>
          <p:cNvSpPr txBox="1"/>
          <p:nvPr/>
        </p:nvSpPr>
        <p:spPr>
          <a:xfrm rot="10800000" flipV="1">
            <a:off x="285750" y="5472113"/>
            <a:ext cx="8286750" cy="828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u="sng" dirty="0">
                <a:latin typeface="+mn-lt"/>
              </a:rPr>
              <a:t>speciální psychologické disciplíny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380">
                <a:latin typeface="+mn-lt"/>
              </a:rPr>
              <a:t>Psychometrika</a:t>
            </a:r>
            <a:r>
              <a:rPr lang="cs-CZ" sz="2380" dirty="0">
                <a:latin typeface="+mn-lt"/>
              </a:rPr>
              <a:t>, metodologie, psychodiagnostika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rub kar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981075"/>
            <a:ext cx="3381375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f/fe/Poker-sm-225-T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124744"/>
            <a:ext cx="3446096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vědecká x nevědecká metoda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538538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800" smtClean="0"/>
              <a:t>	</a:t>
            </a:r>
            <a:r>
              <a:rPr lang="cs-CZ" sz="2800" u="sng" smtClean="0"/>
              <a:t>vědecká</a:t>
            </a:r>
            <a:r>
              <a:rPr lang="cs-CZ" sz="2800" smtClean="0"/>
              <a:t>:		</a:t>
            </a:r>
          </a:p>
          <a:p>
            <a:pPr eaLnBrk="1" hangingPunct="1">
              <a:buFontTx/>
              <a:buChar char="-"/>
            </a:pPr>
            <a:r>
              <a:rPr lang="cs-CZ" sz="2800" smtClean="0"/>
              <a:t>Systematičnost</a:t>
            </a:r>
          </a:p>
          <a:p>
            <a:pPr eaLnBrk="1" hangingPunct="1">
              <a:buFontTx/>
              <a:buNone/>
            </a:pPr>
            <a:endParaRPr lang="cs-CZ" sz="2800" smtClean="0"/>
          </a:p>
          <a:p>
            <a:pPr eaLnBrk="1" hangingPunct="1">
              <a:buFontTx/>
              <a:buChar char="-"/>
            </a:pPr>
            <a:r>
              <a:rPr lang="cs-CZ" sz="2800" smtClean="0"/>
              <a:t>Ověřitelnost</a:t>
            </a:r>
          </a:p>
          <a:p>
            <a:pPr eaLnBrk="1" hangingPunct="1">
              <a:buFontTx/>
              <a:buChar char="-"/>
            </a:pPr>
            <a:endParaRPr lang="cs-CZ" sz="2800" smtClean="0"/>
          </a:p>
          <a:p>
            <a:pPr eaLnBrk="1" hangingPunct="1">
              <a:buFontTx/>
              <a:buChar char="-"/>
            </a:pPr>
            <a:r>
              <a:rPr lang="cs-CZ" sz="2800" smtClean="0"/>
              <a:t>Opakovatelnost</a:t>
            </a:r>
          </a:p>
          <a:p>
            <a:pPr eaLnBrk="1" hangingPunct="1">
              <a:buFontTx/>
              <a:buChar char="-"/>
            </a:pPr>
            <a:endParaRPr lang="cs-CZ" sz="2800" smtClean="0"/>
          </a:p>
          <a:p>
            <a:pPr eaLnBrk="1" hangingPunct="1">
              <a:buFontTx/>
              <a:buChar char="-"/>
            </a:pPr>
            <a:r>
              <a:rPr lang="cs-CZ" sz="2800" smtClean="0"/>
              <a:t>Objektivita 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4427538" y="1628775"/>
            <a:ext cx="4176712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2800"/>
              <a:t>	</a:t>
            </a:r>
            <a:r>
              <a:rPr lang="cs-CZ" sz="2800" u="sng"/>
              <a:t>nevědecká</a:t>
            </a:r>
            <a:r>
              <a:rPr lang="cs-CZ" sz="2800"/>
              <a:t>:		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cs-CZ" sz="2800"/>
              <a:t>Nahodilost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endParaRPr lang="cs-CZ" sz="280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cs-CZ" sz="2800"/>
              <a:t>Nelze jednoduše ověřit ani vyvrátit (je třeba věřit)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cs-CZ" sz="2800"/>
              <a:t>Jednotlivé zkušenosti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endParaRPr lang="cs-CZ" sz="280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cs-CZ" sz="2800"/>
              <a:t>Subjektivní hodnocení</a:t>
            </a:r>
            <a:r>
              <a:rPr lang="cs-CZ" sz="3200"/>
              <a:t>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75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75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cs-CZ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Systém věd</a:t>
            </a:r>
            <a:r>
              <a:rPr lang="cs-CZ" sz="3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– dělení podle metody</a:t>
            </a:r>
          </a:p>
        </p:txBody>
      </p:sp>
      <p:sp>
        <p:nvSpPr>
          <p:cNvPr id="3" name="Zástupný symbol pro text 3"/>
          <p:cNvSpPr txBox="1">
            <a:spLocks/>
          </p:cNvSpPr>
          <p:nvPr/>
        </p:nvSpPr>
        <p:spPr>
          <a:xfrm>
            <a:off x="457200" y="1214438"/>
            <a:ext cx="4040188" cy="639762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cs-CZ" sz="2800" u="sng" kern="0" dirty="0">
                <a:latin typeface="+mn-lt"/>
              </a:rPr>
              <a:t>Empirické/přírodní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" y="1285875"/>
            <a:ext cx="4040188" cy="3951288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cs-CZ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800" kern="0" dirty="0">
                <a:latin typeface="+mn-lt"/>
              </a:rPr>
              <a:t>matematika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800" kern="0" dirty="0">
                <a:latin typeface="+mn-lt"/>
              </a:rPr>
              <a:t>biologie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800" kern="0" dirty="0">
                <a:latin typeface="+mn-lt"/>
              </a:rPr>
              <a:t>lékařství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800" kern="0" dirty="0">
                <a:latin typeface="+mn-lt"/>
              </a:rPr>
              <a:t>geologie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800" kern="0" dirty="0">
                <a:latin typeface="+mn-lt"/>
              </a:rPr>
              <a:t>chemie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cs-CZ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cs-CZ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cs-CZ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cs-CZ" sz="3200" kern="0" dirty="0">
              <a:latin typeface="+mn-lt"/>
            </a:endParaRPr>
          </a:p>
        </p:txBody>
      </p:sp>
      <p:sp>
        <p:nvSpPr>
          <p:cNvPr id="5" name="Zástupný symbol pro text 4"/>
          <p:cNvSpPr txBox="1">
            <a:spLocks/>
          </p:cNvSpPr>
          <p:nvPr/>
        </p:nvSpPr>
        <p:spPr>
          <a:xfrm>
            <a:off x="4714875" y="1214438"/>
            <a:ext cx="4071938" cy="639762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cs-CZ" sz="2800" u="sng" kern="0" dirty="0">
                <a:latin typeface="+mn-lt"/>
              </a:rPr>
              <a:t>Humanitní/společenské</a:t>
            </a:r>
          </a:p>
        </p:txBody>
      </p:sp>
      <p:sp>
        <p:nvSpPr>
          <p:cNvPr id="6" name="Zástupný symbol pro obsah 5"/>
          <p:cNvSpPr txBox="1">
            <a:spLocks/>
          </p:cNvSpPr>
          <p:nvPr/>
        </p:nvSpPr>
        <p:spPr>
          <a:xfrm>
            <a:off x="4645025" y="1285875"/>
            <a:ext cx="4041775" cy="3951288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cs-CZ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800" kern="0" dirty="0">
                <a:latin typeface="+mn-lt"/>
              </a:rPr>
              <a:t>filologie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800" kern="0" dirty="0">
                <a:latin typeface="+mn-lt"/>
              </a:rPr>
              <a:t>sociální vědy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2800" kern="0" dirty="0">
                <a:latin typeface="+mn-lt"/>
              </a:rPr>
              <a:t>sociologie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2800" kern="0" dirty="0">
                <a:latin typeface="+mn-lt"/>
              </a:rPr>
              <a:t>ekonomie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2800" kern="0" dirty="0">
                <a:latin typeface="+mn-lt"/>
              </a:rPr>
              <a:t>religionistika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800" kern="0" dirty="0">
                <a:latin typeface="+mn-lt"/>
              </a:rPr>
              <a:t>kulturní vědy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2800" b="1" kern="0" dirty="0">
                <a:latin typeface="+mn-lt"/>
              </a:rPr>
              <a:t>psychologie</a:t>
            </a:r>
            <a:r>
              <a:rPr lang="cs-CZ" sz="2800" kern="0" dirty="0">
                <a:latin typeface="+mn-lt"/>
              </a:rPr>
              <a:t>, filozofie, antropologie, teologie …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cs-CZ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Systém věd</a:t>
            </a:r>
            <a:r>
              <a:rPr lang="cs-CZ" sz="3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– dělení podle metody</a:t>
            </a:r>
          </a:p>
        </p:txBody>
      </p:sp>
      <p:sp>
        <p:nvSpPr>
          <p:cNvPr id="3" name="Zástupný symbol pro text 2"/>
          <p:cNvSpPr txBox="1">
            <a:spLocks/>
          </p:cNvSpPr>
          <p:nvPr/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cs-CZ" sz="2800" u="sng" kern="0" dirty="0">
                <a:latin typeface="+mn-lt"/>
              </a:rPr>
              <a:t>Empirické/přírodní</a:t>
            </a:r>
          </a:p>
        </p:txBody>
      </p:sp>
      <p:sp>
        <p:nvSpPr>
          <p:cNvPr id="4" name="Zástupný symbol pro obsah 3"/>
          <p:cNvSpPr txBox="1">
            <a:spLocks/>
          </p:cNvSpPr>
          <p:nvPr/>
        </p:nvSpPr>
        <p:spPr>
          <a:xfrm>
            <a:off x="457200" y="2174875"/>
            <a:ext cx="4040188" cy="4325938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cs-CZ" sz="2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200" i="1" kern="0" dirty="0">
                <a:latin typeface="+mn-lt"/>
              </a:rPr>
              <a:t>Exaktní</a:t>
            </a:r>
            <a:r>
              <a:rPr lang="cs-CZ" sz="2200" kern="0" dirty="0">
                <a:latin typeface="+mn-lt"/>
              </a:rPr>
              <a:t> (přesné)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2200" kern="0" dirty="0">
                <a:latin typeface="+mn-lt"/>
              </a:rPr>
              <a:t>	- formulují obecně platné zákony, pravidla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cs-CZ" sz="2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200" i="1" kern="0" dirty="0">
                <a:latin typeface="+mn-lt"/>
              </a:rPr>
              <a:t>objektivní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cs-CZ" sz="2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200" u="sng" kern="0" dirty="0">
                <a:latin typeface="+mn-lt"/>
              </a:rPr>
              <a:t>Hlavní metody</a:t>
            </a:r>
            <a:r>
              <a:rPr lang="cs-CZ" sz="2200" kern="0" dirty="0">
                <a:latin typeface="+mn-lt"/>
              </a:rPr>
              <a:t>: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2200" kern="0" dirty="0">
                <a:latin typeface="+mn-lt"/>
              </a:rPr>
              <a:t>	- pozorování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2200" kern="0" dirty="0">
                <a:latin typeface="+mn-lt"/>
              </a:rPr>
              <a:t>	- experiment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2200" kern="0" dirty="0">
                <a:latin typeface="+mn-lt"/>
              </a:rPr>
              <a:t>	</a:t>
            </a:r>
          </a:p>
        </p:txBody>
      </p:sp>
      <p:sp>
        <p:nvSpPr>
          <p:cNvPr id="5" name="Zástupný symbol pro text 4"/>
          <p:cNvSpPr txBox="1">
            <a:spLocks/>
          </p:cNvSpPr>
          <p:nvPr/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cs-CZ" sz="2800" u="sng" kern="0" dirty="0">
                <a:latin typeface="+mn-lt"/>
              </a:rPr>
              <a:t>Humanitní/společenské</a:t>
            </a:r>
          </a:p>
        </p:txBody>
      </p:sp>
      <p:sp>
        <p:nvSpPr>
          <p:cNvPr id="6" name="Zástupný symbol pro obsah 5"/>
          <p:cNvSpPr txBox="1">
            <a:spLocks/>
          </p:cNvSpPr>
          <p:nvPr/>
        </p:nvSpPr>
        <p:spPr>
          <a:xfrm>
            <a:off x="4645025" y="2174875"/>
            <a:ext cx="4041775" cy="4468813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cs-CZ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3200" i="1" kern="0" dirty="0">
                <a:latin typeface="+mn-lt"/>
              </a:rPr>
              <a:t>Pravděpodobnostní</a:t>
            </a:r>
            <a:r>
              <a:rPr lang="cs-CZ" sz="3200" kern="0" dirty="0">
                <a:latin typeface="+mn-lt"/>
              </a:rPr>
              <a:t> (méně přesné)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3200" kern="0" dirty="0">
                <a:latin typeface="+mn-lt"/>
              </a:rPr>
              <a:t>	- formulují pravidla založená na pravděpodobnosti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cs-CZ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3200" i="1" kern="0" dirty="0">
                <a:latin typeface="+mn-lt"/>
              </a:rPr>
              <a:t>intersubjektivní</a:t>
            </a:r>
            <a:r>
              <a:rPr lang="cs-CZ" sz="3200" kern="0" dirty="0">
                <a:latin typeface="+mn-lt"/>
              </a:rPr>
              <a:t> – shodná výpověď více jedinců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cs-CZ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3200" u="sng" kern="0" dirty="0">
                <a:latin typeface="+mn-lt"/>
              </a:rPr>
              <a:t>Hlavní metody</a:t>
            </a:r>
            <a:r>
              <a:rPr lang="cs-CZ" sz="3200" kern="0" dirty="0">
                <a:latin typeface="+mn-lt"/>
              </a:rPr>
              <a:t>: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3200" kern="0" dirty="0">
                <a:latin typeface="+mn-lt"/>
              </a:rPr>
              <a:t>	- pozorování, experiment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3200" kern="0" dirty="0">
                <a:latin typeface="+mn-lt"/>
              </a:rPr>
              <a:t>	- rozhovor, dotazník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3200" kern="0" dirty="0">
                <a:latin typeface="+mn-lt"/>
              </a:rPr>
              <a:t>	- analýza produktů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cs-CZ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cs-CZ" sz="3200" kern="0" dirty="0">
              <a:latin typeface="+mn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cs-CZ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Postavení psychologie v systému věd</a:t>
            </a:r>
          </a:p>
        </p:txBody>
      </p:sp>
      <p:sp>
        <p:nvSpPr>
          <p:cNvPr id="3" name="Zástupný symbol pro obsah 7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cs-CZ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3200" kern="0" dirty="0">
                <a:latin typeface="+mn-lt"/>
              </a:rPr>
              <a:t>Řadí se ke společenským vědám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cs-CZ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3200" kern="0" dirty="0">
                <a:latin typeface="+mn-lt"/>
              </a:rPr>
              <a:t>Čerpá z/je ovlivněna matematikou (statistikou), lékařskými vědami, sociálními vědami (sociologií) a filozofií a některé z nich zpětně ovlivňuje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cs-CZ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cs-CZ" sz="3200" kern="0" dirty="0">
              <a:latin typeface="+mn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cs-CZ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Psychologie jako vědní obor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3200" b="1" kern="0" dirty="0">
                <a:latin typeface="+mn-lt"/>
              </a:rPr>
              <a:t>Psychologie </a:t>
            </a:r>
            <a:r>
              <a:rPr lang="cs-CZ" sz="3200" kern="0" dirty="0">
                <a:latin typeface="+mn-lt"/>
              </a:rPr>
              <a:t>je věda, která studuje lidské chování a prožívání.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cs-CZ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3200" kern="0" dirty="0">
                <a:latin typeface="+mn-lt"/>
              </a:rPr>
              <a:t>				</a:t>
            </a:r>
            <a:r>
              <a:rPr lang="cs-CZ" sz="2400" kern="0" dirty="0">
                <a:latin typeface="+mn-lt"/>
              </a:rPr>
              <a:t>nebo lépe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cs-CZ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3200" b="1" kern="0" dirty="0">
                <a:latin typeface="+mn-lt"/>
              </a:rPr>
              <a:t>Psychologie </a:t>
            </a:r>
            <a:r>
              <a:rPr lang="cs-CZ" sz="3200" kern="0" dirty="0">
                <a:latin typeface="+mn-lt"/>
              </a:rPr>
              <a:t>je věda, která studuje lidské chování, mentální procesy a tělesné dění, včetně jejich vzájemných vztahů a interakcí.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cs-CZ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cs-CZ" sz="3200" kern="0" dirty="0">
              <a:latin typeface="+mn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cs-CZ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Cíle psychologie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514350" indent="-514350">
              <a:spcBef>
                <a:spcPct val="20000"/>
              </a:spcBef>
              <a:defRPr/>
            </a:pPr>
            <a:r>
              <a:rPr lang="cs-CZ" sz="3200" kern="0" dirty="0">
                <a:latin typeface="+mn-lt"/>
              </a:rPr>
              <a:t>1)</a:t>
            </a:r>
            <a:r>
              <a:rPr lang="cs-CZ" sz="3200" b="1" kern="0" dirty="0">
                <a:latin typeface="+mn-lt"/>
              </a:rPr>
              <a:t> popsat</a:t>
            </a:r>
            <a:r>
              <a:rPr lang="cs-CZ" sz="3200" kern="0" dirty="0">
                <a:latin typeface="+mn-lt"/>
              </a:rPr>
              <a:t> různé projevy chování a duševního dění</a:t>
            </a:r>
          </a:p>
          <a:p>
            <a:pPr marL="514350" indent="-514350">
              <a:spcBef>
                <a:spcPct val="20000"/>
              </a:spcBef>
              <a:defRPr/>
            </a:pPr>
            <a:endParaRPr lang="cs-CZ" sz="3200" kern="0" dirty="0">
              <a:latin typeface="+mn-lt"/>
            </a:endParaRPr>
          </a:p>
          <a:p>
            <a:pPr marL="914400" lvl="1" indent="-514350">
              <a:spcBef>
                <a:spcPct val="20000"/>
              </a:spcBef>
              <a:buFontTx/>
              <a:buChar char="–"/>
              <a:defRPr/>
            </a:pPr>
            <a:r>
              <a:rPr lang="cs-CZ" sz="2800" kern="0" dirty="0">
                <a:latin typeface="+mn-lt"/>
              </a:rPr>
              <a:t>K tomu se používají (nejen) následující metody:</a:t>
            </a:r>
          </a:p>
          <a:p>
            <a:pPr marL="1314450" lvl="2" indent="-514350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cs-CZ" sz="2400" kern="0" dirty="0">
                <a:latin typeface="+mn-lt"/>
              </a:rPr>
              <a:t>pozorování</a:t>
            </a:r>
          </a:p>
          <a:p>
            <a:pPr marL="1314450" lvl="2" indent="-514350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cs-CZ" sz="2400" kern="0" dirty="0">
                <a:latin typeface="+mn-lt"/>
              </a:rPr>
              <a:t>rozhovor</a:t>
            </a:r>
          </a:p>
          <a:p>
            <a:pPr marL="1314450" lvl="2" indent="-514350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cs-CZ" sz="2400" kern="0" dirty="0">
                <a:latin typeface="+mn-lt"/>
              </a:rPr>
              <a:t>experiment</a:t>
            </a:r>
          </a:p>
          <a:p>
            <a:pPr marL="1314450" lvl="2" indent="-514350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cs-CZ" sz="2400" kern="0" dirty="0">
                <a:latin typeface="+mn-lt"/>
              </a:rPr>
              <a:t>diagnostické testy</a:t>
            </a:r>
          </a:p>
          <a:p>
            <a:pPr marL="1314450" lvl="2" indent="-514350">
              <a:spcBef>
                <a:spcPct val="20000"/>
              </a:spcBef>
              <a:buFont typeface="+mj-lt"/>
              <a:buAutoNum type="alphaLcParenR"/>
              <a:defRPr/>
            </a:pPr>
            <a:endParaRPr lang="cs-CZ" sz="2400" kern="0" dirty="0">
              <a:latin typeface="+mn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237</Words>
  <Application>Microsoft Office PowerPoint</Application>
  <PresentationFormat>Předvádění na obrazovce (4:3)</PresentationFormat>
  <Paragraphs>114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Výchozí návrh</vt:lpstr>
      <vt:lpstr>Úvod do psychologie</vt:lpstr>
      <vt:lpstr>Prezentace aplikace PowerPoint</vt:lpstr>
      <vt:lpstr>Prezentace aplikace PowerPoint</vt:lpstr>
      <vt:lpstr>vědecká x nevědecká metoda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Studium psychologie</vt:lpstr>
      <vt:lpstr>Dělení psychologických oborů</vt:lpstr>
    </vt:vector>
  </TitlesOfParts>
  <Company>FF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psychologie</dc:title>
  <dc:creator>Zdenek Stránský</dc:creator>
  <cp:lastModifiedBy>David Kuneš</cp:lastModifiedBy>
  <cp:revision>50</cp:revision>
  <dcterms:created xsi:type="dcterms:W3CDTF">2009-10-01T12:24:08Z</dcterms:created>
  <dcterms:modified xsi:type="dcterms:W3CDTF">2013-10-11T11:31:24Z</dcterms:modified>
</cp:coreProperties>
</file>