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345" r:id="rId3"/>
    <p:sldId id="343" r:id="rId4"/>
    <p:sldId id="344" r:id="rId5"/>
    <p:sldId id="346" r:id="rId6"/>
    <p:sldId id="347" r:id="rId7"/>
    <p:sldId id="350" r:id="rId8"/>
  </p:sldIdLst>
  <p:sldSz cx="9144000" cy="6858000" type="screen4x3"/>
  <p:notesSz cx="6808788" cy="98234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1325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331325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AB59C05-AA4E-4AF6-BCE6-62810DCB22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37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A2D3-2835-4B86-ABF6-E419696A9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830345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1A779-DE6F-44F2-B7D5-2F2B68B341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995362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1B5AB-9D51-4A6D-92AF-3C5B58FFB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921880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45580-C92F-4D22-A5AA-EEFD3CE813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921363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326F9-3A53-44CD-BF84-D013CB885F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11280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3CDE0-1DA6-483F-8B96-767FB6483F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154057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9B394-E7B3-4274-95E6-40BBF818DB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759420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7FFBE-BB43-4421-B568-CB4CDFB6C5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181872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A262F-3D78-4518-92FD-03713AE1F9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10738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E4BBA-F718-42B1-A968-9FB540BEC4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45569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2AA3F-7E0D-4190-ABBD-FF58C2F3E4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21858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46D07-46B1-4A56-8533-EBFADA215A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418231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19C84-F6DE-4A37-8719-573590584E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78146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D0E203F-6D33-4F1A-856C-072925F56C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Úvod do psychologie</a:t>
            </a:r>
            <a:endParaRPr lang="cs-CZ" sz="24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14.10.2013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nás ovlivňuje hlas, nemáme-li přímý kontakt s mluvčím?</a:t>
            </a:r>
          </a:p>
          <a:p>
            <a:endParaRPr lang="cs-CZ" dirty="0"/>
          </a:p>
          <a:p>
            <a:r>
              <a:rPr lang="cs-CZ" dirty="0" smtClean="0"/>
              <a:t>Jak ovlivňuje grafické zpracování mapy vnímání a rozhodování uživatele?</a:t>
            </a:r>
          </a:p>
          <a:p>
            <a:endParaRPr lang="cs-CZ" dirty="0"/>
          </a:p>
          <a:p>
            <a:r>
              <a:rPr lang="cs-CZ" dirty="0" smtClean="0"/>
              <a:t>Jak zvýšit povědomí o situaci na letišti během pojíždění (taxi)?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930312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možnosti vzdělávání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Psychoterapeutické výcviky</a:t>
            </a:r>
          </a:p>
          <a:p>
            <a:endParaRPr lang="cs-CZ" dirty="0" smtClean="0"/>
          </a:p>
          <a:p>
            <a:r>
              <a:rPr lang="cs-CZ" dirty="0" smtClean="0"/>
              <a:t>Diagnostické semináře, kurzy</a:t>
            </a:r>
          </a:p>
          <a:p>
            <a:endParaRPr lang="cs-CZ" dirty="0" smtClean="0"/>
          </a:p>
          <a:p>
            <a:r>
              <a:rPr lang="cs-CZ" dirty="0" smtClean="0"/>
              <a:t>Studium v zahraničí</a:t>
            </a:r>
          </a:p>
          <a:p>
            <a:endParaRPr lang="cs-CZ" dirty="0" smtClean="0"/>
          </a:p>
          <a:p>
            <a:r>
              <a:rPr lang="cs-CZ" dirty="0" smtClean="0"/>
              <a:t>Psycholog ve zdravotnictví, dopravě…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Akademická a vědecká dráha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Akademický (malý) doktorát – PhDr.</a:t>
            </a:r>
          </a:p>
          <a:p>
            <a:endParaRPr lang="cs-CZ" smtClean="0"/>
          </a:p>
          <a:p>
            <a:r>
              <a:rPr lang="cs-CZ" smtClean="0"/>
              <a:t>Vědecký (velký) doktorát – Ph.D.</a:t>
            </a:r>
          </a:p>
          <a:p>
            <a:endParaRPr lang="cs-CZ" smtClean="0"/>
          </a:p>
          <a:p>
            <a:r>
              <a:rPr lang="cs-CZ" smtClean="0"/>
              <a:t>Docentura – doc.</a:t>
            </a:r>
          </a:p>
          <a:p>
            <a:endParaRPr lang="cs-CZ" smtClean="0"/>
          </a:p>
          <a:p>
            <a:r>
              <a:rPr lang="cs-CZ" smtClean="0"/>
              <a:t>Profesura – prof.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Hlavní náplň práce psychologa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endParaRPr lang="cs-CZ" sz="2800" b="1" u="sng" smtClean="0"/>
          </a:p>
          <a:p>
            <a:r>
              <a:rPr lang="cs-CZ" sz="2800" b="1" u="sng" smtClean="0"/>
              <a:t>Diagnostika</a:t>
            </a:r>
            <a:r>
              <a:rPr lang="cs-CZ" sz="2800" smtClean="0"/>
              <a:t> – zhodnocení stavu, způsobilosti, predikce dalšího postupu</a:t>
            </a:r>
          </a:p>
          <a:p>
            <a:r>
              <a:rPr lang="cs-CZ" sz="2800" b="1" u="sng" smtClean="0"/>
              <a:t>Vedení osob</a:t>
            </a:r>
            <a:r>
              <a:rPr lang="cs-CZ" sz="2800" smtClean="0"/>
              <a:t>, </a:t>
            </a:r>
            <a:r>
              <a:rPr lang="cs-CZ" sz="2800" b="1" u="sng" smtClean="0"/>
              <a:t>práce se skupinami</a:t>
            </a:r>
            <a:r>
              <a:rPr lang="cs-CZ" sz="2800" smtClean="0"/>
              <a:t> – systémové změny</a:t>
            </a:r>
          </a:p>
          <a:p>
            <a:r>
              <a:rPr lang="cs-CZ" sz="2800" b="1" u="sng" smtClean="0"/>
              <a:t>Terapie</a:t>
            </a:r>
            <a:r>
              <a:rPr lang="cs-CZ" sz="2800" smtClean="0"/>
              <a:t> - léčba</a:t>
            </a:r>
          </a:p>
          <a:p>
            <a:r>
              <a:rPr lang="cs-CZ" sz="2800" b="1" u="sng" smtClean="0"/>
              <a:t>Vzdělávání</a:t>
            </a:r>
            <a:r>
              <a:rPr lang="cs-CZ" sz="2800" smtClean="0"/>
              <a:t> - edukace – kurzy, léčebně vzdělávací programy apod.</a:t>
            </a:r>
          </a:p>
          <a:p>
            <a:r>
              <a:rPr lang="cs-CZ" sz="2800" b="1" u="sng" smtClean="0"/>
              <a:t>Mediace</a:t>
            </a:r>
            <a:r>
              <a:rPr lang="cs-CZ" sz="2800" b="1" smtClean="0"/>
              <a:t> </a:t>
            </a:r>
            <a:r>
              <a:rPr lang="cs-CZ" sz="2800" smtClean="0"/>
              <a:t>– vyjednávání</a:t>
            </a:r>
          </a:p>
          <a:p>
            <a:r>
              <a:rPr lang="cs-CZ" sz="2800" b="1" u="sng" smtClean="0"/>
              <a:t>Výzkum</a:t>
            </a:r>
          </a:p>
        </p:txBody>
      </p:sp>
    </p:spTree>
    <p:extLst>
      <p:ext uri="{BB962C8B-B14F-4D97-AF65-F5344CB8AC3E}">
        <p14:creationId xmlns:p14="http://schemas.microsoft.com/office/powerpoint/2010/main" val="276549067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Diagnostika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3600" b="1" u="sng" dirty="0" smtClean="0"/>
              <a:t>Čtyři hlavní nástroje</a:t>
            </a:r>
            <a:r>
              <a:rPr lang="cs-CZ" sz="3600" dirty="0" smtClean="0"/>
              <a:t>:</a:t>
            </a:r>
          </a:p>
          <a:p>
            <a:pPr>
              <a:buFontTx/>
              <a:buAutoNum type="arabicPeriod"/>
            </a:pPr>
            <a:r>
              <a:rPr lang="cs-CZ" sz="3600" dirty="0" smtClean="0"/>
              <a:t>Pozorování</a:t>
            </a:r>
          </a:p>
          <a:p>
            <a:pPr>
              <a:buFontTx/>
              <a:buAutoNum type="arabicPeriod"/>
            </a:pPr>
            <a:r>
              <a:rPr lang="cs-CZ" sz="3600" dirty="0" smtClean="0"/>
              <a:t>Rozhovor</a:t>
            </a:r>
          </a:p>
          <a:p>
            <a:pPr>
              <a:buFontTx/>
              <a:buAutoNum type="arabicPeriod"/>
            </a:pPr>
            <a:r>
              <a:rPr lang="cs-CZ" sz="3600" dirty="0" smtClean="0"/>
              <a:t>Psychodiagnostické metody (dotazníky; testy - výkonové /osobnostní; škály)</a:t>
            </a:r>
          </a:p>
          <a:p>
            <a:pPr>
              <a:buFontTx/>
              <a:buAutoNum type="arabicPeriod"/>
            </a:pPr>
            <a:r>
              <a:rPr lang="cs-CZ" sz="3600" dirty="0" smtClean="0"/>
              <a:t>Analýza produktů</a:t>
            </a:r>
          </a:p>
          <a:p>
            <a:pPr>
              <a:buFontTx/>
              <a:buAutoNum type="arabicPeriod"/>
            </a:pPr>
            <a:endParaRPr lang="cs-CZ" dirty="0" smtClean="0"/>
          </a:p>
          <a:p>
            <a:pPr>
              <a:buFontTx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4157454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Analýza produktů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Používá se obvykle tehdy, nemáme-li přímý kontakt s daným jedincem</a:t>
            </a:r>
          </a:p>
          <a:p>
            <a:r>
              <a:rPr lang="cs-CZ" smtClean="0"/>
              <a:t>Je zdlouhavější a daleko pracnější než ostatní metody</a:t>
            </a:r>
          </a:p>
          <a:p>
            <a:r>
              <a:rPr lang="cs-CZ" smtClean="0"/>
              <a:t>Analyzovat můžeme obrazy, texty  - literární či písňové, písmo a další produkty lidské činnosti</a:t>
            </a:r>
          </a:p>
          <a:p>
            <a:r>
              <a:rPr lang="cs-CZ" smtClean="0"/>
              <a:t>Kategorizace, škálování</a:t>
            </a:r>
          </a:p>
        </p:txBody>
      </p:sp>
    </p:spTree>
    <p:extLst>
      <p:ext uri="{BB962C8B-B14F-4D97-AF65-F5344CB8AC3E}">
        <p14:creationId xmlns:p14="http://schemas.microsoft.com/office/powerpoint/2010/main" val="25977341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188</Words>
  <Application>Microsoft Office PowerPoint</Application>
  <PresentationFormat>Předvádění na obrazovce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Výchozí návrh</vt:lpstr>
      <vt:lpstr>Úvod do psychologie</vt:lpstr>
      <vt:lpstr>Výzkumy</vt:lpstr>
      <vt:lpstr>Další možnosti vzdělávání</vt:lpstr>
      <vt:lpstr>Akademická a vědecká dráha</vt:lpstr>
      <vt:lpstr>Hlavní náplň práce psychologa</vt:lpstr>
      <vt:lpstr>Diagnostika</vt:lpstr>
      <vt:lpstr>Analýza produktů činnosti</vt:lpstr>
    </vt:vector>
  </TitlesOfParts>
  <Company>FF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psychologie</dc:title>
  <dc:creator>Zdenek Stránský</dc:creator>
  <cp:lastModifiedBy>David Kuneš</cp:lastModifiedBy>
  <cp:revision>55</cp:revision>
  <dcterms:created xsi:type="dcterms:W3CDTF">2009-10-01T12:24:08Z</dcterms:created>
  <dcterms:modified xsi:type="dcterms:W3CDTF">2013-10-14T11:15:17Z</dcterms:modified>
</cp:coreProperties>
</file>