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363" r:id="rId3"/>
    <p:sldId id="352" r:id="rId4"/>
    <p:sldId id="353" r:id="rId5"/>
    <p:sldId id="354" r:id="rId6"/>
    <p:sldId id="355" r:id="rId7"/>
    <p:sldId id="356" r:id="rId8"/>
    <p:sldId id="359" r:id="rId9"/>
    <p:sldId id="360" r:id="rId10"/>
    <p:sldId id="361" r:id="rId11"/>
    <p:sldId id="362" r:id="rId12"/>
  </p:sldIdLst>
  <p:sldSz cx="9144000" cy="6858000" type="screen4x3"/>
  <p:notesSz cx="6808788" cy="98234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1325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331325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AB59C05-AA4E-4AF6-BCE6-62810DCB22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37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A2D3-2835-4B86-ABF6-E419696A9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830345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1A779-DE6F-44F2-B7D5-2F2B68B341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995362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1B5AB-9D51-4A6D-92AF-3C5B58FFB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921880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45580-C92F-4D22-A5AA-EEFD3CE81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921363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326F9-3A53-44CD-BF84-D013CB885F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11280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3CDE0-1DA6-483F-8B96-767FB6483F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154057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9B394-E7B3-4274-95E6-40BBF818DB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759420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7FFBE-BB43-4421-B568-CB4CDFB6C5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181872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A262F-3D78-4518-92FD-03713AE1F9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10738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E4BBA-F718-42B1-A968-9FB540BEC4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45569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2AA3F-7E0D-4190-ABBD-FF58C2F3E4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21858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46D07-46B1-4A56-8533-EBFADA215A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418231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19C84-F6DE-4A37-8719-573590584E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78146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D0E203F-6D33-4F1A-856C-072925F56C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Úvod do psychologie</a:t>
            </a:r>
            <a:endParaRPr lang="cs-CZ" sz="24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21.10.2013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Školní psycholog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u="sng" smtClean="0"/>
              <a:t>Náplň práce</a:t>
            </a:r>
            <a:r>
              <a:rPr lang="cs-CZ" smtClean="0"/>
              <a:t> (podobná jako u poradenského psychologa):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Diagnostika – inteligence, poruchy učení, vztahy</a:t>
            </a:r>
          </a:p>
          <a:p>
            <a:r>
              <a:rPr lang="cs-CZ" smtClean="0"/>
              <a:t>Práce s jednotlivcem i s celým třídním kolektivem</a:t>
            </a:r>
          </a:p>
        </p:txBody>
      </p:sp>
    </p:spTree>
    <p:extLst>
      <p:ext uri="{BB962C8B-B14F-4D97-AF65-F5344CB8AC3E}">
        <p14:creationId xmlns:p14="http://schemas.microsoft.com/office/powerpoint/2010/main" val="21859271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Další možnosti 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Výuka na SŠ - pedagogické minimum</a:t>
            </a:r>
          </a:p>
          <a:p>
            <a:r>
              <a:rPr lang="cs-CZ" dirty="0" smtClean="0"/>
              <a:t>Samostatný psycholog/terapeut</a:t>
            </a:r>
          </a:p>
          <a:p>
            <a:r>
              <a:rPr lang="cs-CZ" dirty="0" smtClean="0"/>
              <a:t>Reklamní psycholog</a:t>
            </a:r>
          </a:p>
          <a:p>
            <a:r>
              <a:rPr lang="cs-CZ" dirty="0" smtClean="0"/>
              <a:t>Dopravní psycholog</a:t>
            </a:r>
          </a:p>
          <a:p>
            <a:r>
              <a:rPr lang="cs-CZ" dirty="0" smtClean="0"/>
              <a:t>Výzkum (VŠ, AV, soukromé organizace)</a:t>
            </a:r>
          </a:p>
          <a:p>
            <a:r>
              <a:rPr lang="cs-CZ" dirty="0" smtClean="0"/>
              <a:t>Výuka na VŠ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7367512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Barbora Čechová </a:t>
            </a:r>
            <a:r>
              <a:rPr lang="cs-CZ" dirty="0" smtClean="0"/>
              <a:t>– </a:t>
            </a:r>
            <a:r>
              <a:rPr lang="cs-CZ" dirty="0" err="1" smtClean="0"/>
              <a:t>Labeling</a:t>
            </a:r>
            <a:endParaRPr lang="cs-CZ" dirty="0" smtClean="0"/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Příště (4.11.)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Barbora Palatová – Vězeňský experiment</a:t>
            </a:r>
          </a:p>
          <a:p>
            <a:pPr marL="0" indent="0">
              <a:buNone/>
            </a:pPr>
            <a:r>
              <a:rPr lang="cs-CZ" dirty="0" smtClean="0"/>
              <a:t>Barbora Skoumalová – Teorie </a:t>
            </a:r>
            <a:r>
              <a:rPr lang="cs-CZ" dirty="0" err="1" smtClean="0"/>
              <a:t>attachmentu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94714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Psycholog ve zdravotnictví (klinický psycholog)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u="sng" smtClean="0"/>
              <a:t>Vzdělání</a:t>
            </a:r>
            <a:r>
              <a:rPr lang="cs-CZ" smtClean="0"/>
              <a:t>:</a:t>
            </a:r>
          </a:p>
          <a:p>
            <a:pPr>
              <a:buFontTx/>
              <a:buNone/>
            </a:pPr>
            <a:endParaRPr lang="cs-CZ" smtClean="0"/>
          </a:p>
          <a:p>
            <a:pPr>
              <a:buFont typeface="Calibri" pitchFamily="34" charset="0"/>
              <a:buAutoNum type="arabicPeriod"/>
            </a:pPr>
            <a:r>
              <a:rPr lang="cs-CZ" smtClean="0"/>
              <a:t>magisterské studium psychologie (jednooborové)</a:t>
            </a:r>
          </a:p>
          <a:p>
            <a:pPr>
              <a:buFont typeface="Calibri" pitchFamily="34" charset="0"/>
              <a:buAutoNum type="arabicPeriod"/>
            </a:pPr>
            <a:r>
              <a:rPr lang="cs-CZ" smtClean="0"/>
              <a:t>Kurz pracovníka ve zdravotnictví</a:t>
            </a:r>
          </a:p>
          <a:p>
            <a:pPr>
              <a:buFont typeface="Calibri" pitchFamily="34" charset="0"/>
              <a:buAutoNum type="arabicPeriod"/>
            </a:pPr>
            <a:r>
              <a:rPr lang="cs-CZ" smtClean="0"/>
              <a:t>Terapeutický výcvik</a:t>
            </a:r>
          </a:p>
          <a:p>
            <a:pPr>
              <a:buFont typeface="Calibri" pitchFamily="34" charset="0"/>
              <a:buAutoNum type="arabicPeriod"/>
            </a:pPr>
            <a:r>
              <a:rPr lang="cs-CZ" smtClean="0"/>
              <a:t>Atestace</a:t>
            </a:r>
          </a:p>
          <a:p>
            <a:pPr>
              <a:buFont typeface="Calibri" pitchFamily="34" charset="0"/>
              <a:buAutoNum type="arabicPeriod"/>
            </a:pPr>
            <a:r>
              <a:rPr lang="cs-CZ" smtClean="0"/>
              <a:t>(pro samostatnou činnost) 10 let praxe</a:t>
            </a:r>
          </a:p>
        </p:txBody>
      </p:sp>
    </p:spTree>
    <p:extLst>
      <p:ext uri="{BB962C8B-B14F-4D97-AF65-F5344CB8AC3E}">
        <p14:creationId xmlns:p14="http://schemas.microsoft.com/office/powerpoint/2010/main" val="263756744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Psycholog ve zdravotnictví (klinický psycholog)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u="sng" smtClean="0"/>
              <a:t>Náplň práce</a:t>
            </a:r>
            <a:r>
              <a:rPr lang="cs-CZ" smtClean="0"/>
              <a:t>:</a:t>
            </a:r>
          </a:p>
          <a:p>
            <a:pPr>
              <a:buFontTx/>
              <a:buNone/>
            </a:pPr>
            <a:endParaRPr lang="cs-CZ" smtClean="0"/>
          </a:p>
          <a:p>
            <a:pPr>
              <a:buFontTx/>
              <a:buAutoNum type="arabicPeriod"/>
            </a:pPr>
            <a:r>
              <a:rPr lang="cs-CZ" smtClean="0"/>
              <a:t>Diagnostika (anamnestický rozhovor, testové baterie)</a:t>
            </a:r>
          </a:p>
          <a:p>
            <a:pPr>
              <a:buFontTx/>
              <a:buAutoNum type="arabicPeriod"/>
            </a:pPr>
            <a:r>
              <a:rPr lang="cs-CZ" smtClean="0"/>
              <a:t>Terapie, podpůrná činnost</a:t>
            </a:r>
          </a:p>
          <a:p>
            <a:pPr>
              <a:buFontTx/>
              <a:buAutoNum type="arabicPeriod"/>
            </a:pPr>
            <a:r>
              <a:rPr lang="cs-CZ" smtClean="0"/>
              <a:t>Konsiliární činnost</a:t>
            </a:r>
          </a:p>
          <a:p>
            <a:pPr>
              <a:buFontTx/>
              <a:buAutoNum type="arabicPeriod"/>
            </a:pPr>
            <a:r>
              <a:rPr lang="cs-CZ" smtClean="0"/>
              <a:t>Práce s personálem – edukace, prevence syndromu vyhoření, …</a:t>
            </a:r>
          </a:p>
          <a:p>
            <a:pPr>
              <a:buFontTx/>
              <a:buAutoNum type="arabicPeriod"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2360468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Poradenský psycholog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u="sng" smtClean="0"/>
              <a:t>Vzdělání</a:t>
            </a:r>
            <a:r>
              <a:rPr lang="cs-CZ" smtClean="0"/>
              <a:t>: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Obvykle postačuje magisterské psychologické vzdělání</a:t>
            </a:r>
          </a:p>
          <a:p>
            <a:r>
              <a:rPr lang="cs-CZ" smtClean="0"/>
              <a:t>Práce 1 – 3 roky pod supervizí</a:t>
            </a:r>
          </a:p>
          <a:p>
            <a:r>
              <a:rPr lang="cs-CZ" smtClean="0"/>
              <a:t>Po 1(3) letech možná samostatná poradenská praxe </a:t>
            </a:r>
          </a:p>
          <a:p>
            <a:pPr>
              <a:buFontTx/>
              <a:buNone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7024664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Poradenský psycholog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u="sng" smtClean="0"/>
              <a:t>Náplň práce</a:t>
            </a:r>
            <a:r>
              <a:rPr lang="cs-CZ" smtClean="0"/>
              <a:t>:</a:t>
            </a:r>
          </a:p>
          <a:p>
            <a:pPr>
              <a:buFontTx/>
              <a:buChar char="-"/>
            </a:pPr>
            <a:r>
              <a:rPr lang="cs-CZ" smtClean="0"/>
              <a:t>dětské poradenství, manželské a rodinné poradenství</a:t>
            </a:r>
          </a:p>
          <a:p>
            <a:pPr>
              <a:buFontTx/>
              <a:buChar char="-"/>
            </a:pPr>
            <a:endParaRPr lang="cs-CZ" smtClean="0"/>
          </a:p>
          <a:p>
            <a:pPr>
              <a:buFontTx/>
              <a:buAutoNum type="arabicPeriod"/>
            </a:pPr>
            <a:r>
              <a:rPr lang="cs-CZ" smtClean="0"/>
              <a:t>Diagnostika (testové baterie) – vyšetření školní zralosti, vývojových fází, poruchy učení, diagnostika vztahů </a:t>
            </a:r>
          </a:p>
          <a:p>
            <a:pPr>
              <a:buFontTx/>
              <a:buAutoNum type="arabicPeriod"/>
            </a:pPr>
            <a:r>
              <a:rPr lang="cs-CZ" smtClean="0"/>
              <a:t>vzdělávání, podpůrná terapie</a:t>
            </a:r>
          </a:p>
        </p:txBody>
      </p:sp>
    </p:spTree>
    <p:extLst>
      <p:ext uri="{BB962C8B-B14F-4D97-AF65-F5344CB8AC3E}">
        <p14:creationId xmlns:p14="http://schemas.microsoft.com/office/powerpoint/2010/main" val="117017003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cs-CZ" b="1" smtClean="0"/>
              <a:t>Pracovní psycholog</a:t>
            </a:r>
            <a:br>
              <a:rPr lang="cs-CZ" b="1" smtClean="0"/>
            </a:br>
            <a:r>
              <a:rPr lang="cs-CZ" sz="2800" smtClean="0"/>
              <a:t>(na typu vzdělání příliš nezáleží)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cs-CZ" u="sng" dirty="0" smtClean="0"/>
              <a:t>Náplň práce</a:t>
            </a:r>
            <a:r>
              <a:rPr lang="cs-CZ" dirty="0" smtClean="0"/>
              <a:t>:</a:t>
            </a:r>
          </a:p>
          <a:p>
            <a:pPr>
              <a:buFontTx/>
              <a:buNone/>
            </a:pPr>
            <a:endParaRPr lang="cs-CZ" dirty="0" smtClean="0"/>
          </a:p>
          <a:p>
            <a:r>
              <a:rPr lang="cs-CZ" dirty="0" smtClean="0"/>
              <a:t>Výběr zaměstnanců – HR (diagnostika – testy, </a:t>
            </a:r>
            <a:r>
              <a:rPr lang="cs-CZ" dirty="0" err="1" smtClean="0"/>
              <a:t>assessment</a:t>
            </a:r>
            <a:r>
              <a:rPr lang="cs-CZ" dirty="0" smtClean="0"/>
              <a:t> centra)</a:t>
            </a:r>
          </a:p>
          <a:p>
            <a:r>
              <a:rPr lang="cs-CZ" dirty="0" smtClean="0"/>
              <a:t>Edukace, vedení pracovníků (koučování)</a:t>
            </a:r>
          </a:p>
          <a:p>
            <a:r>
              <a:rPr lang="cs-CZ" dirty="0" smtClean="0"/>
              <a:t>Mediace</a:t>
            </a:r>
          </a:p>
          <a:p>
            <a:r>
              <a:rPr lang="cs-CZ" dirty="0" smtClean="0"/>
              <a:t>Práce na tvorbě firemní kultury</a:t>
            </a:r>
          </a:p>
          <a:p>
            <a:r>
              <a:rPr lang="cs-CZ" dirty="0" smtClean="0"/>
              <a:t>Projekty, psychologie reklamy, statistické reporty …</a:t>
            </a:r>
          </a:p>
        </p:txBody>
      </p:sp>
    </p:spTree>
    <p:extLst>
      <p:ext uri="{BB962C8B-B14F-4D97-AF65-F5344CB8AC3E}">
        <p14:creationId xmlns:p14="http://schemas.microsoft.com/office/powerpoint/2010/main" val="181151318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Psycholog v ozbrojených a záchranných složkách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u="sng" smtClean="0"/>
              <a:t>Vzdělání</a:t>
            </a:r>
            <a:r>
              <a:rPr lang="cs-CZ" smtClean="0"/>
              <a:t>: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Obvykle postačuje magisterské psychologické vzdělání</a:t>
            </a:r>
          </a:p>
          <a:p>
            <a:r>
              <a:rPr lang="cs-CZ" smtClean="0"/>
              <a:t>Další podmínky si určují samy konkrétní organizace</a:t>
            </a:r>
          </a:p>
          <a:p>
            <a:r>
              <a:rPr lang="cs-CZ" smtClean="0"/>
              <a:t>armáda, policie, hasiči, vězeňství …</a:t>
            </a:r>
          </a:p>
          <a:p>
            <a:pPr>
              <a:buFontTx/>
              <a:buNone/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4303486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Psycholog v ozbrojených a záchranných složkách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u="sng" dirty="0" smtClean="0"/>
              <a:t>Náplň práce</a:t>
            </a:r>
            <a:r>
              <a:rPr lang="cs-CZ" dirty="0" smtClean="0"/>
              <a:t>:</a:t>
            </a:r>
          </a:p>
          <a:p>
            <a:pPr>
              <a:buFont typeface="Calibri" pitchFamily="34" charset="0"/>
              <a:buAutoNum type="arabicPeriod"/>
            </a:pPr>
            <a:r>
              <a:rPr lang="cs-CZ" dirty="0" smtClean="0"/>
              <a:t>Diagnostika (testové baterie) – výběr zaměstnanců podle kritérií; profily pachatelů trestných činů</a:t>
            </a:r>
          </a:p>
          <a:p>
            <a:pPr>
              <a:buFont typeface="Calibri" pitchFamily="34" charset="0"/>
              <a:buAutoNum type="arabicPeriod"/>
            </a:pPr>
            <a:r>
              <a:rPr lang="cs-CZ" dirty="0"/>
              <a:t>Krizové </a:t>
            </a:r>
            <a:r>
              <a:rPr lang="cs-CZ" dirty="0" smtClean="0"/>
              <a:t>intervence</a:t>
            </a:r>
          </a:p>
          <a:p>
            <a:pPr>
              <a:buFont typeface="Calibri" pitchFamily="34" charset="0"/>
              <a:buAutoNum type="arabicPeriod"/>
            </a:pPr>
            <a:r>
              <a:rPr lang="cs-CZ" dirty="0" smtClean="0"/>
              <a:t>Mediace - vyjednávání</a:t>
            </a:r>
          </a:p>
          <a:p>
            <a:pPr>
              <a:buFont typeface="Calibri" pitchFamily="34" charset="0"/>
              <a:buAutoNum type="arabicPeriod"/>
            </a:pPr>
            <a:r>
              <a:rPr lang="cs-CZ" dirty="0" smtClean="0"/>
              <a:t>Vzdělávání, školení, kurzy</a:t>
            </a:r>
          </a:p>
          <a:p>
            <a:pPr>
              <a:buFont typeface="Calibri" pitchFamily="34" charset="0"/>
              <a:buAutoNum type="arabicPeriod"/>
            </a:pPr>
            <a:r>
              <a:rPr lang="cs-CZ" dirty="0" smtClean="0"/>
              <a:t>Terapie – práce se zaměstnanci</a:t>
            </a:r>
          </a:p>
          <a:p>
            <a:pPr>
              <a:buFont typeface="Calibri" pitchFamily="34" charset="0"/>
              <a:buNone/>
            </a:pPr>
            <a:r>
              <a:rPr lang="cs-CZ" dirty="0" smtClean="0"/>
              <a:t>(Speciální kategorie – </a:t>
            </a:r>
            <a:r>
              <a:rPr lang="cs-CZ" b="1" dirty="0" smtClean="0"/>
              <a:t>soudní psycholog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0191592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312</Words>
  <Application>Microsoft Office PowerPoint</Application>
  <PresentationFormat>Předvádění na obrazovce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Výchozí návrh</vt:lpstr>
      <vt:lpstr>Úvod do psychologie</vt:lpstr>
      <vt:lpstr>Prezentace</vt:lpstr>
      <vt:lpstr>Psycholog ve zdravotnictví (klinický psycholog)</vt:lpstr>
      <vt:lpstr>Psycholog ve zdravotnictví (klinický psycholog)</vt:lpstr>
      <vt:lpstr>Poradenský psycholog</vt:lpstr>
      <vt:lpstr>Poradenský psycholog</vt:lpstr>
      <vt:lpstr>Pracovní psycholog (na typu vzdělání příliš nezáleží)</vt:lpstr>
      <vt:lpstr>Psycholog v ozbrojených a záchranných složkách</vt:lpstr>
      <vt:lpstr>Psycholog v ozbrojených a záchranných složkách</vt:lpstr>
      <vt:lpstr>Školní psycholog</vt:lpstr>
      <vt:lpstr>Další možnosti …</vt:lpstr>
    </vt:vector>
  </TitlesOfParts>
  <Company>FF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psychologie</dc:title>
  <dc:creator>Zdenek Stránský</dc:creator>
  <cp:lastModifiedBy>David Kuneš</cp:lastModifiedBy>
  <cp:revision>59</cp:revision>
  <dcterms:created xsi:type="dcterms:W3CDTF">2009-10-01T12:24:08Z</dcterms:created>
  <dcterms:modified xsi:type="dcterms:W3CDTF">2013-10-21T08:19:02Z</dcterms:modified>
</cp:coreProperties>
</file>