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366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</p:sldIdLst>
  <p:sldSz cx="9144000" cy="6858000" type="screen4x3"/>
  <p:notesSz cx="6808788" cy="98234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31325"/>
            <a:ext cx="2951163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31325"/>
            <a:ext cx="2951162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9DC19E-BAC1-4F27-A30D-4F80A0757B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762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9AC12-8FE9-4414-96EB-1576695BAC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48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3FA59-184C-4503-B919-E7AD71351D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71071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A8CB5-A575-417A-BBD6-5C4109ACF5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551094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16672-970D-4CB0-871C-CDB7007BA7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79603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44FA-CC00-4228-8069-7554EF9919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22968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2CAAB-B004-423A-A9E4-AA7CFBEC90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119924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0CA5D-86DD-459F-864F-04A45B6468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96741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00BF3-740C-4A02-AC34-7C06AABF42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7007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51379-A0C9-4D84-AD68-136BA3BD8F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092886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22540-25A2-4F5B-8F61-F96C2CAA1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827658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5FDCD-B615-432B-8A03-2702A19C2E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46719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957AC-11B9-4D1E-9D84-31BFD589B3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60911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173F4-9E19-476D-8DCA-89B6728856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719934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11B7E8-BBF7-45CB-99AF-AD6BAAE37E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Úvod do psychologie</a:t>
            </a:r>
            <a:endParaRPr lang="cs-CZ" sz="24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11.11.2012</a:t>
            </a:r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Charakteristiky dobrého psychologa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b="1" kern="0" dirty="0">
                <a:latin typeface="+mn-lt"/>
              </a:rPr>
              <a:t>7) duševní hygiena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umění odpočívat, oprostit se od pracovních potíží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Nesklouznout k závislostem (vysoká zátěž)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riziko depresí/sebevražd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cs-CZ" sz="2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28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Etická pravidla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b="1" u="sng" smtClean="0"/>
              <a:t>Hlavní myšlenky</a:t>
            </a:r>
            <a:r>
              <a:rPr lang="cs-CZ" b="1" smtClean="0"/>
              <a:t>:</a:t>
            </a:r>
          </a:p>
          <a:p>
            <a:pPr>
              <a:buFontTx/>
              <a:buNone/>
            </a:pPr>
            <a:endParaRPr lang="cs-CZ" b="1" smtClean="0"/>
          </a:p>
          <a:p>
            <a:r>
              <a:rPr lang="cs-CZ" smtClean="0"/>
              <a:t>Jednat ve prospěch klienta</a:t>
            </a:r>
          </a:p>
          <a:p>
            <a:r>
              <a:rPr lang="cs-CZ" smtClean="0"/>
              <a:t>nikoho svým působením nepoškodit</a:t>
            </a:r>
          </a:p>
          <a:p>
            <a:r>
              <a:rPr lang="cs-CZ" smtClean="0"/>
              <a:t>Jednat v souladu s právními normami</a:t>
            </a:r>
          </a:p>
          <a:p>
            <a:r>
              <a:rPr lang="cs-CZ" smtClean="0"/>
              <a:t>Jednat v souladu s vyššími morálními normami a zásadami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Evropský metakodex etiky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88778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3600" b="1" u="sng" smtClean="0"/>
              <a:t>4 základní etické principy</a:t>
            </a:r>
            <a:r>
              <a:rPr lang="cs-CZ" sz="3600" b="1" smtClean="0"/>
              <a:t>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3600" b="1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3600" smtClean="0"/>
              <a:t>1) 	Respektování osobních práv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3600" smtClean="0"/>
              <a:t>	a důstojnosti jedince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3600" smtClean="0"/>
              <a:t>2) 	Způsobilost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3600" smtClean="0"/>
              <a:t>3)	Odpovědnost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3600" smtClean="0"/>
              <a:t>4)	Celistvost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smtClean="0"/>
              <a:t>Ad. 1) Respektování osobních práv a důstojnosti jedince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9500"/>
            <a:ext cx="8229600" cy="3754438"/>
          </a:xfrm>
        </p:spPr>
        <p:txBody>
          <a:bodyPr/>
          <a:lstStyle/>
          <a:p>
            <a:r>
              <a:rPr lang="cs-CZ" smtClean="0"/>
              <a:t>Všeobecný respekt</a:t>
            </a:r>
          </a:p>
          <a:p>
            <a:r>
              <a:rPr lang="cs-CZ" smtClean="0"/>
              <a:t>Zachovávání soukromí a přísné důvěrnosti informací</a:t>
            </a:r>
          </a:p>
          <a:p>
            <a:r>
              <a:rPr lang="cs-CZ" smtClean="0"/>
              <a:t>Kvalifikovaný souhlas</a:t>
            </a:r>
          </a:p>
          <a:p>
            <a:r>
              <a:rPr lang="cs-CZ" smtClean="0"/>
              <a:t>Právo člověka na sebeurčení</a:t>
            </a:r>
          </a:p>
          <a:p>
            <a:endParaRPr lang="cs-CZ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Ad. 2) Způsobilost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Etické povědomí (znalost etických principů)</a:t>
            </a:r>
          </a:p>
          <a:p>
            <a:r>
              <a:rPr lang="cs-CZ" smtClean="0"/>
              <a:t>Hranice způsobilosti (znalost vlastních limitů)</a:t>
            </a:r>
          </a:p>
          <a:p>
            <a:r>
              <a:rPr lang="cs-CZ" smtClean="0"/>
              <a:t>Hranice postupů (jejich omezení)</a:t>
            </a:r>
          </a:p>
          <a:p>
            <a:r>
              <a:rPr lang="cs-CZ" smtClean="0"/>
              <a:t>Nepřetržitý (osobní) rozvoj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Ad. 3) Odpovědnost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Všeobecná odpovědnost – za kvalitu a následky psych. působení</a:t>
            </a:r>
          </a:p>
          <a:p>
            <a:r>
              <a:rPr lang="cs-CZ" smtClean="0"/>
              <a:t>Podporování vysoké (vědecké) úrovně</a:t>
            </a:r>
          </a:p>
          <a:p>
            <a:r>
              <a:rPr lang="cs-CZ" smtClean="0"/>
              <a:t>Vyhýbání se poškození klienta</a:t>
            </a:r>
          </a:p>
          <a:p>
            <a:r>
              <a:rPr lang="cs-CZ" smtClean="0"/>
              <a:t>Kontinuita péče – i spolupráce s dalšími profesionály</a:t>
            </a:r>
          </a:p>
          <a:p>
            <a:r>
              <a:rPr lang="cs-CZ" smtClean="0"/>
              <a:t>Rozšířená odpovědnost (např. učitel)</a:t>
            </a:r>
          </a:p>
          <a:p>
            <a:pPr>
              <a:buFont typeface="Wingdings" pitchFamily="2" charset="2"/>
              <a:buNone/>
            </a:pPr>
            <a:endParaRPr lang="cs-CZ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Ad. 4) Celistvost (integrita)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Rozpoznání profesních omezení</a:t>
            </a:r>
          </a:p>
          <a:p>
            <a:r>
              <a:rPr lang="cs-CZ" smtClean="0"/>
              <a:t>Čestnost a přesnost</a:t>
            </a:r>
          </a:p>
          <a:p>
            <a:r>
              <a:rPr lang="cs-CZ" smtClean="0"/>
              <a:t>Přímočarost a otevřenost</a:t>
            </a:r>
          </a:p>
          <a:p>
            <a:r>
              <a:rPr lang="cs-CZ" smtClean="0"/>
              <a:t>Střet zájmů a využívání – např. dvojí vztahy</a:t>
            </a:r>
          </a:p>
          <a:p>
            <a:r>
              <a:rPr lang="cs-CZ" smtClean="0"/>
              <a:t>Jednání kolegů psychologů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Barbora Skoumalová – Teorie citové vazby (</a:t>
            </a:r>
            <a:r>
              <a:rPr lang="cs-CZ" dirty="0" err="1" smtClean="0"/>
              <a:t>attachmentu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Miroslava </a:t>
            </a:r>
            <a:r>
              <a:rPr lang="cs-CZ" dirty="0" err="1" smtClean="0"/>
              <a:t>Jurkasová</a:t>
            </a:r>
            <a:r>
              <a:rPr lang="cs-CZ" dirty="0" smtClean="0"/>
              <a:t> – Kognitivní disonance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2403740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Charakteristiky dobrého psychologa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cs-CZ" sz="3200" b="1"/>
              <a:t>1) umění naslouchat a vést rozhovoru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endParaRPr lang="cs-CZ" sz="300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sz="3000"/>
              <a:t>opravdový zájem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sz="3000"/>
              <a:t>schopnost vcítění se (empatie)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sz="3000"/>
              <a:t>nevnucování vlastního názoru/zkušeností, přijímání druhého člověka takového, jaký je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sz="3000"/>
              <a:t>trpělivost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cs-CZ" sz="3000"/>
              <a:t>verbální zdatnost (čtení)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cs-CZ" sz="300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Charakteristiky dobrého psychologa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500" b="1" kern="0" dirty="0">
                <a:latin typeface="+mn-lt"/>
              </a:rPr>
              <a:t>2) Umění soustředěného pozorování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(cvičení)</a:t>
            </a:r>
            <a:endParaRPr lang="cs-CZ" sz="35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kern="0" dirty="0">
                <a:latin typeface="+mn-lt"/>
              </a:rPr>
              <a:t>Schopnost zaměřit pozornost plně určitým směrem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kern="0" dirty="0">
                <a:latin typeface="+mn-lt"/>
              </a:rPr>
              <a:t>Všímání si detailů (Der </a:t>
            </a:r>
            <a:r>
              <a:rPr lang="cs-CZ" sz="3200" kern="0" dirty="0" err="1">
                <a:latin typeface="+mn-lt"/>
              </a:rPr>
              <a:t>Kluge</a:t>
            </a:r>
            <a:r>
              <a:rPr lang="cs-CZ" sz="3200" kern="0" dirty="0">
                <a:latin typeface="+mn-lt"/>
              </a:rPr>
              <a:t> Hans; </a:t>
            </a:r>
            <a:r>
              <a:rPr lang="cs-CZ" sz="3200" kern="0" dirty="0" err="1">
                <a:latin typeface="+mn-lt"/>
              </a:rPr>
              <a:t>Erickson</a:t>
            </a:r>
            <a:r>
              <a:rPr lang="cs-CZ" sz="3200" kern="0" dirty="0">
                <a:latin typeface="+mn-lt"/>
              </a:rPr>
              <a:t>…)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kern="0" dirty="0">
                <a:latin typeface="+mn-lt"/>
              </a:rPr>
              <a:t>Oddělení vlastního pozorování od propojení pozorovaných jevů a jejich interpretace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kern="0" dirty="0">
                <a:latin typeface="+mn-lt"/>
              </a:rPr>
              <a:t>Schopnost uvědomit a přiznat si chybu (obecně)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Charakteristiky dobrého psychologa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b="1" kern="0" dirty="0">
                <a:latin typeface="+mn-lt"/>
              </a:rPr>
              <a:t>3) znalost svých limitů/omezení – sebepoznání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S „jakými brýlemi“ na druhého pohlížím (projekce, stereotypní posuzování)?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Na co stačím – kde jsou mé hranice?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Jaké své schopnosti mohu upotřebit při léčení/vyšetření daného pacienta?</a:t>
            </a: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9" descr="img124223659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476250"/>
            <a:ext cx="3951287" cy="5949950"/>
          </a:xfr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Charakteristiky dobrého psychologa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b="1" kern="0" dirty="0">
                <a:latin typeface="+mn-lt"/>
              </a:rPr>
              <a:t>4) Kvalitní znalostní základna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Velmi dobrá znalost teoretických principů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Praktické znalosti, otevřenost nové zkušenosti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Ochota učit se novému, být neustále v kontaktu s novinkami v oboru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výcviky, vzdělávací kurzy, atestace …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Charakteristiky dobrého psychologa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b="1" kern="0" dirty="0">
                <a:latin typeface="+mn-lt"/>
              </a:rPr>
              <a:t>5) tvořivost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tvořivost lze rozvíjet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cs-CZ" sz="3200" kern="0" dirty="0">
              <a:latin typeface="+mn-lt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 na VŠ malé rozdíly mezi studenty ve schopnosti zapamatovat si – důležitá je schopnost tvořivě novým způsobem poskládat staré poznatky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>
              <a:defRPr/>
            </a:pPr>
            <a:r>
              <a:rPr lang="cs-CZ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Charakteristiky dobrého psychologa</a:t>
            </a:r>
            <a:endParaRPr lang="cs-CZ" sz="36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b="1" kern="0" dirty="0">
                <a:latin typeface="+mn-lt"/>
              </a:rPr>
              <a:t>6) morální zralost / etická rovina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cs-CZ" sz="3200" b="1" kern="0" dirty="0">
              <a:latin typeface="+mn-lt"/>
            </a:endParaRP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Příklad morálního dilematu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osvojením různých dovedností získává psycholog moc nad druhými lidmi (může je snadno ovlivnit)</a:t>
            </a:r>
          </a:p>
          <a:p>
            <a:pPr marL="457200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3200" kern="0" dirty="0">
                <a:latin typeface="+mn-lt"/>
              </a:rPr>
              <a:t>měl by si toho být vědom a neustále zohledňovat etický aspekt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436</Words>
  <Application>Microsoft Office PowerPoint</Application>
  <PresentationFormat>Předvádění na obrazovce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Výchozí návrh</vt:lpstr>
      <vt:lpstr>Úvod do psychologie</vt:lpstr>
      <vt:lpstr>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Etická pravidla</vt:lpstr>
      <vt:lpstr>Evropský metakodex etiky</vt:lpstr>
      <vt:lpstr>Ad. 1) Respektování osobních práv a důstojnosti jedince</vt:lpstr>
      <vt:lpstr>Ad. 2) Způsobilost</vt:lpstr>
      <vt:lpstr>Ad. 3) Odpovědnost</vt:lpstr>
      <vt:lpstr>Ad. 4) Celistvost (integrita)</vt:lpstr>
    </vt:vector>
  </TitlesOfParts>
  <Company>FF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psychologie</dc:title>
  <dc:creator>Zdenek Stránský</dc:creator>
  <cp:lastModifiedBy>David Kuneš</cp:lastModifiedBy>
  <cp:revision>74</cp:revision>
  <dcterms:created xsi:type="dcterms:W3CDTF">2009-10-01T12:24:08Z</dcterms:created>
  <dcterms:modified xsi:type="dcterms:W3CDTF">2013-11-11T08:02:29Z</dcterms:modified>
</cp:coreProperties>
</file>