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4" r:id="rId6"/>
    <p:sldId id="259" r:id="rId7"/>
    <p:sldId id="260" r:id="rId8"/>
    <p:sldId id="261" r:id="rId9"/>
    <p:sldId id="262" r:id="rId10"/>
    <p:sldId id="263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D2C48-17E3-4266-8289-D862B3180A94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2FF6-3CE4-43D4-8AF1-2D0F7297EA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D2C48-17E3-4266-8289-D862B3180A94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2FF6-3CE4-43D4-8AF1-2D0F7297EA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D2C48-17E3-4266-8289-D862B3180A94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2FF6-3CE4-43D4-8AF1-2D0F7297EA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D2C48-17E3-4266-8289-D862B3180A94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2FF6-3CE4-43D4-8AF1-2D0F7297EA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D2C48-17E3-4266-8289-D862B3180A94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2FF6-3CE4-43D4-8AF1-2D0F7297EA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D2C48-17E3-4266-8289-D862B3180A94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2FF6-3CE4-43D4-8AF1-2D0F7297EA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D2C48-17E3-4266-8289-D862B3180A94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2FF6-3CE4-43D4-8AF1-2D0F7297EA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D2C48-17E3-4266-8289-D862B3180A94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2FF6-3CE4-43D4-8AF1-2D0F7297EA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D2C48-17E3-4266-8289-D862B3180A94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2FF6-3CE4-43D4-8AF1-2D0F7297EA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D2C48-17E3-4266-8289-D862B3180A94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2FF6-3CE4-43D4-8AF1-2D0F7297EA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D2C48-17E3-4266-8289-D862B3180A94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2FF6-3CE4-43D4-8AF1-2D0F7297EA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D2C48-17E3-4266-8289-D862B3180A94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F2FF6-3CE4-43D4-8AF1-2D0F7297EA3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Informačné zdroje II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tx1"/>
                </a:solidFill>
              </a:rPr>
              <a:t>Citovanie publikácií – primárne, sekundárne, terciárne zdroje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Primárna informácia – sekundárny zdroj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Primárna informácia – sekundárny zdroj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sk-SK" dirty="0" smtClean="0"/>
              <a:t>Teoretické úvahy, definície, popisy konceptov</a:t>
            </a:r>
          </a:p>
          <a:p>
            <a:endParaRPr lang="sk-SK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Primárna informácia – sekundárny zdroj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sk-SK" dirty="0" smtClean="0"/>
              <a:t>Teoretické úvahy, definície, popisy konceptov</a:t>
            </a:r>
          </a:p>
          <a:p>
            <a:r>
              <a:rPr lang="sk-SK" dirty="0" smtClean="0"/>
              <a:t>Súhrnné interpretácie výskumov</a:t>
            </a:r>
          </a:p>
          <a:p>
            <a:endParaRPr lang="sk-SK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Primárna informácia – sekundárny zdroj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sk-SK" dirty="0" smtClean="0"/>
              <a:t>Teoretické úvahy, definície, popisy konceptov</a:t>
            </a:r>
          </a:p>
          <a:p>
            <a:r>
              <a:rPr lang="sk-SK" dirty="0" smtClean="0"/>
              <a:t>Súhrnné interpretácie výskumov</a:t>
            </a:r>
          </a:p>
          <a:p>
            <a:r>
              <a:rPr lang="sk-SK" dirty="0" smtClean="0"/>
              <a:t>Klasifikácie, kategorizácie, modely...</a:t>
            </a:r>
          </a:p>
          <a:p>
            <a:endParaRPr lang="sk-SK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Primárna informácia – sekundárny zdroj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sk-SK" dirty="0" smtClean="0"/>
              <a:t>Teoretické úvahy, definície, popisy konceptov</a:t>
            </a:r>
          </a:p>
          <a:p>
            <a:r>
              <a:rPr lang="sk-SK" dirty="0" smtClean="0"/>
              <a:t>Súhrnné interpretácie výskumov</a:t>
            </a:r>
          </a:p>
          <a:p>
            <a:r>
              <a:rPr lang="sk-SK" dirty="0" smtClean="0"/>
              <a:t>Klasifikácie, kategorizácie, modely...</a:t>
            </a:r>
          </a:p>
          <a:p>
            <a:endParaRPr lang="sk-SK" dirty="0" smtClean="0"/>
          </a:p>
          <a:p>
            <a:r>
              <a:rPr lang="sk-SK" i="1" dirty="0" smtClean="0"/>
              <a:t>Výnimky – citovanie teoretických koncepcií z </a:t>
            </a:r>
            <a:r>
              <a:rPr lang="sk-SK" i="1" dirty="0" smtClean="0"/>
              <a:t>terci</a:t>
            </a:r>
            <a:r>
              <a:rPr lang="sk-SK" i="1" dirty="0" smtClean="0"/>
              <a:t>árneho zdroja:</a:t>
            </a:r>
          </a:p>
          <a:p>
            <a:endParaRPr lang="sk-SK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Primárna informácia – sekundárny zdroj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sk-SK" dirty="0" smtClean="0"/>
              <a:t>Teoretické úvahy, definície, popisy konceptov</a:t>
            </a:r>
          </a:p>
          <a:p>
            <a:r>
              <a:rPr lang="sk-SK" dirty="0" smtClean="0"/>
              <a:t>Súhrnné interpretácie výskumov</a:t>
            </a:r>
          </a:p>
          <a:p>
            <a:r>
              <a:rPr lang="sk-SK" dirty="0" smtClean="0"/>
              <a:t>Klasifikácie, kategorizácie, modely...</a:t>
            </a:r>
          </a:p>
          <a:p>
            <a:endParaRPr lang="sk-SK" dirty="0" smtClean="0"/>
          </a:p>
          <a:p>
            <a:r>
              <a:rPr lang="sk-SK" i="1" dirty="0" smtClean="0"/>
              <a:t>Výnimky – citovanie teoretických koncepcií z </a:t>
            </a:r>
            <a:r>
              <a:rPr lang="sk-SK" i="1" dirty="0" smtClean="0"/>
              <a:t>terci</a:t>
            </a:r>
            <a:r>
              <a:rPr lang="sk-SK" i="1" dirty="0" smtClean="0"/>
              <a:t>árneho zdroja:</a:t>
            </a:r>
          </a:p>
          <a:p>
            <a:r>
              <a:rPr lang="sk-SK" dirty="0" smtClean="0"/>
              <a:t>Špecifická klasifikácia prístupov/teórií</a:t>
            </a:r>
          </a:p>
          <a:p>
            <a:endParaRPr lang="sk-SK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Primárna informácia – sekundárny zdroj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sk-SK" dirty="0" smtClean="0"/>
              <a:t>Teoretické úvahy, definície, popisy konceptov</a:t>
            </a:r>
          </a:p>
          <a:p>
            <a:r>
              <a:rPr lang="sk-SK" dirty="0" smtClean="0"/>
              <a:t>Súhrnné interpretácie výskumov</a:t>
            </a:r>
          </a:p>
          <a:p>
            <a:r>
              <a:rPr lang="sk-SK" dirty="0" smtClean="0"/>
              <a:t>Klasifikácie, kategorizácie, modely...</a:t>
            </a:r>
          </a:p>
          <a:p>
            <a:endParaRPr lang="sk-SK" dirty="0" smtClean="0"/>
          </a:p>
          <a:p>
            <a:r>
              <a:rPr lang="sk-SK" i="1" dirty="0" smtClean="0"/>
              <a:t>Výnimky – citovanie teoretických koncepcií z </a:t>
            </a:r>
            <a:r>
              <a:rPr lang="sk-SK" i="1" dirty="0" smtClean="0"/>
              <a:t>terci</a:t>
            </a:r>
            <a:r>
              <a:rPr lang="sk-SK" i="1" dirty="0" smtClean="0"/>
              <a:t>árneho zdroja:</a:t>
            </a:r>
          </a:p>
          <a:p>
            <a:r>
              <a:rPr lang="sk-SK" dirty="0" smtClean="0"/>
              <a:t>Špecifická klasifikácia prístupov/teórií</a:t>
            </a:r>
          </a:p>
          <a:p>
            <a:r>
              <a:rPr lang="sk-SK" dirty="0" smtClean="0"/>
              <a:t>Zovšeobecnená definícia</a:t>
            </a:r>
          </a:p>
          <a:p>
            <a:endParaRPr lang="sk-SK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Primárna informácia – sekundárny zdroj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sk-SK" dirty="0" smtClean="0"/>
              <a:t>Teoretické úvahy, definície, popisy konceptov</a:t>
            </a:r>
          </a:p>
          <a:p>
            <a:r>
              <a:rPr lang="sk-SK" dirty="0" smtClean="0"/>
              <a:t>Súhrnné interpretácie výskumov</a:t>
            </a:r>
          </a:p>
          <a:p>
            <a:r>
              <a:rPr lang="sk-SK" dirty="0" smtClean="0"/>
              <a:t>Klasifikácie, kategorizácie, modely...</a:t>
            </a:r>
          </a:p>
          <a:p>
            <a:endParaRPr lang="sk-SK" dirty="0" smtClean="0"/>
          </a:p>
          <a:p>
            <a:r>
              <a:rPr lang="sk-SK" i="1" dirty="0" smtClean="0"/>
              <a:t>Výnimky – citovanie teoretických koncepcií z </a:t>
            </a:r>
            <a:r>
              <a:rPr lang="sk-SK" i="1" dirty="0" smtClean="0"/>
              <a:t>terci</a:t>
            </a:r>
            <a:r>
              <a:rPr lang="sk-SK" i="1" dirty="0" smtClean="0"/>
              <a:t>árneho zdroja:</a:t>
            </a:r>
          </a:p>
          <a:p>
            <a:r>
              <a:rPr lang="sk-SK" dirty="0" smtClean="0"/>
              <a:t>Špecifická klasifikácia prístupov/teórií</a:t>
            </a:r>
          </a:p>
          <a:p>
            <a:r>
              <a:rPr lang="sk-SK" dirty="0" smtClean="0"/>
              <a:t>Zovšeobecnená definícia</a:t>
            </a:r>
          </a:p>
          <a:p>
            <a:r>
              <a:rPr lang="sk-SK" dirty="0" smtClean="0">
                <a:solidFill>
                  <a:srgbClr val="FF0000"/>
                </a:solidFill>
              </a:rPr>
              <a:t>NEMALO BY INAK K TOMU DOCHÁDZAŤ!!!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sk-SK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Odborný argument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Čím môžeme podporiť tvrdenie?</a:t>
            </a:r>
          </a:p>
          <a:p>
            <a:endParaRPr lang="sk-SK" dirty="0" smtClean="0"/>
          </a:p>
          <a:p>
            <a:endParaRPr lang="sk-SK" dirty="0"/>
          </a:p>
          <a:p>
            <a:r>
              <a:rPr lang="sk-SK" dirty="0" smtClean="0"/>
              <a:t>Empirickým výskumom</a:t>
            </a:r>
          </a:p>
          <a:p>
            <a:r>
              <a:rPr lang="sk-SK" dirty="0" smtClean="0"/>
              <a:t>Logickým odvodením z „príbuzných“ dát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Odborný argument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Čím môžeme podporiť tvrdenie?</a:t>
            </a:r>
          </a:p>
          <a:p>
            <a:endParaRPr lang="sk-SK" dirty="0" smtClean="0"/>
          </a:p>
          <a:p>
            <a:endParaRPr lang="sk-SK" dirty="0"/>
          </a:p>
          <a:p>
            <a:r>
              <a:rPr lang="sk-SK" dirty="0" smtClean="0"/>
              <a:t>Empirickým výskumom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Primárna informácia – primárny zdroj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Odborný argument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Čím môžeme podporiť tvrdenie?</a:t>
            </a:r>
          </a:p>
          <a:p>
            <a:endParaRPr lang="sk-SK" dirty="0" smtClean="0"/>
          </a:p>
          <a:p>
            <a:endParaRPr lang="sk-SK" dirty="0"/>
          </a:p>
          <a:p>
            <a:r>
              <a:rPr lang="sk-SK" dirty="0" smtClean="0"/>
              <a:t>Empirickým výskumom</a:t>
            </a:r>
          </a:p>
          <a:p>
            <a:r>
              <a:rPr lang="sk-SK" dirty="0" smtClean="0"/>
              <a:t>Logickým odvodením z „príbuzných“ dát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Odborný argument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Čím </a:t>
            </a:r>
            <a:r>
              <a:rPr lang="sk-SK" dirty="0" err="1" smtClean="0">
                <a:solidFill>
                  <a:srgbClr val="FF0000"/>
                </a:solidFill>
              </a:rPr>
              <a:t>NE</a:t>
            </a:r>
            <a:r>
              <a:rPr lang="sk-SK" dirty="0" err="1" smtClean="0"/>
              <a:t>môžeme</a:t>
            </a:r>
            <a:r>
              <a:rPr lang="sk-SK" dirty="0" smtClean="0"/>
              <a:t> podporiť tvrdenie?</a:t>
            </a:r>
          </a:p>
          <a:p>
            <a:endParaRPr lang="sk-SK" dirty="0" smtClean="0"/>
          </a:p>
          <a:p>
            <a:endParaRPr lang="sk-SK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Odborný argument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Čím </a:t>
            </a:r>
            <a:r>
              <a:rPr lang="sk-SK" dirty="0" err="1" smtClean="0">
                <a:solidFill>
                  <a:srgbClr val="FF0000"/>
                </a:solidFill>
              </a:rPr>
              <a:t>NE</a:t>
            </a:r>
            <a:r>
              <a:rPr lang="sk-SK" dirty="0" err="1" smtClean="0"/>
              <a:t>môžeme</a:t>
            </a:r>
            <a:r>
              <a:rPr lang="sk-SK" dirty="0" smtClean="0"/>
              <a:t> podporiť tvrdenie?</a:t>
            </a:r>
          </a:p>
          <a:p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Všeobecne rozšíreným názorom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Odborný argument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Čím </a:t>
            </a:r>
            <a:r>
              <a:rPr lang="sk-SK" dirty="0" err="1" smtClean="0">
                <a:solidFill>
                  <a:srgbClr val="FF0000"/>
                </a:solidFill>
              </a:rPr>
              <a:t>NE</a:t>
            </a:r>
            <a:r>
              <a:rPr lang="sk-SK" dirty="0" err="1" smtClean="0"/>
              <a:t>môžeme</a:t>
            </a:r>
            <a:r>
              <a:rPr lang="sk-SK" dirty="0" smtClean="0"/>
              <a:t> podporiť tvrdenie?</a:t>
            </a:r>
          </a:p>
          <a:p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Všeobecne rozšíreným názorom</a:t>
            </a:r>
          </a:p>
          <a:p>
            <a:r>
              <a:rPr lang="sk-SK" dirty="0" smtClean="0"/>
              <a:t>Názorom cudzieho autora (bez ohľadu na </a:t>
            </a:r>
            <a:r>
              <a:rPr lang="sk-SK" dirty="0" err="1" smtClean="0"/>
              <a:t>uznávanosť</a:t>
            </a:r>
            <a:r>
              <a:rPr lang="sk-SK" dirty="0" smtClean="0"/>
              <a:t>!!!)</a:t>
            </a:r>
            <a:endParaRPr lang="sk-SK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Odborný argument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Načo je dobré citovať názor iného autora?</a:t>
            </a:r>
          </a:p>
          <a:p>
            <a:endParaRPr lang="sk-SK" dirty="0" smtClean="0"/>
          </a:p>
          <a:p>
            <a:endParaRPr lang="sk-SK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Odborný argument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Načo je dobré citovať názor iného autora?</a:t>
            </a:r>
          </a:p>
          <a:p>
            <a:endParaRPr lang="sk-SK" dirty="0" smtClean="0"/>
          </a:p>
          <a:p>
            <a:r>
              <a:rPr lang="sk-SK" dirty="0" smtClean="0"/>
              <a:t>Pomáha nám formulovať argument – ak myšlienku už za nás niekto vyslovil, má ako autor prednosť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Odborný argument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Načo je dobré citovať názor iného autora?</a:t>
            </a:r>
          </a:p>
          <a:p>
            <a:endParaRPr lang="sk-SK" dirty="0" smtClean="0"/>
          </a:p>
          <a:p>
            <a:r>
              <a:rPr lang="sk-SK" dirty="0" smtClean="0"/>
              <a:t>Pomáha nám formulovať argument – ak myšlienku už za nás niekto vyslovil, má ako autor prednosť</a:t>
            </a:r>
          </a:p>
          <a:p>
            <a:r>
              <a:rPr lang="sk-SK" dirty="0" smtClean="0"/>
              <a:t>Utvára kontext – akým rôznym spôsobom je možné o konštrukte uvažovať?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Odborný argument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r>
              <a:rPr lang="sk-SK" dirty="0" smtClean="0"/>
              <a:t>Načo je dobré citovať názor iného autora?</a:t>
            </a:r>
          </a:p>
          <a:p>
            <a:endParaRPr lang="sk-SK" dirty="0" smtClean="0"/>
          </a:p>
          <a:p>
            <a:r>
              <a:rPr lang="sk-SK" dirty="0" smtClean="0"/>
              <a:t>Pomáha nám formulovať argument – ak myšlienku už za nás niekto vyslovil, má ako autor prednosť</a:t>
            </a:r>
          </a:p>
          <a:p>
            <a:r>
              <a:rPr lang="sk-SK" dirty="0" smtClean="0"/>
              <a:t>Utvára kontext – akým rôznym spôsobom je možné o konštrukte uvažovať?</a:t>
            </a:r>
          </a:p>
          <a:p>
            <a:r>
              <a:rPr lang="sk-SK" dirty="0" smtClean="0"/>
              <a:t>Poskytuje otázky a hypotézy na testovanie / vyvracanie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Sekundárne citácie – zásady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Sekundárne citácie – zásady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POUŽÍVAŤ ČO NAJMENEJ, NAJLEPŠIE VȎBEC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Primárna informácia – primárny zdroj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Empirické výsledky</a:t>
            </a:r>
          </a:p>
          <a:p>
            <a:endParaRPr lang="sk-SK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Sekundárne citácie – zásady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POUŽÍVAŤ ČO NAJMENEJ, NAJLEPŠIE VȎBEC</a:t>
            </a:r>
          </a:p>
          <a:p>
            <a:r>
              <a:rPr lang="sk-SK" dirty="0" smtClean="0"/>
              <a:t>Citovať abstrakt je lepšie ako citovať sekundárne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Sekundárne citácie – zásady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POUŽÍVAŤ ČO NAJMENEJ, NAJLEPŠIE VȎBEC</a:t>
            </a:r>
          </a:p>
          <a:p>
            <a:r>
              <a:rPr lang="sk-SK" dirty="0" smtClean="0"/>
              <a:t>Citovať abstrakt je lepšie ako citovať sekundárne</a:t>
            </a:r>
          </a:p>
          <a:p>
            <a:r>
              <a:rPr lang="sk-SK" dirty="0" smtClean="0"/>
              <a:t>Spravidla málo dostupné publikácie, staré, často interpretované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Sekundárne citácie – zásady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r>
              <a:rPr lang="sk-SK" dirty="0" smtClean="0"/>
              <a:t>POUŽÍVAŤ ČO NAJMENEJ, NAJLEPŠIE VȎBEC</a:t>
            </a:r>
          </a:p>
          <a:p>
            <a:r>
              <a:rPr lang="sk-SK" dirty="0" smtClean="0"/>
              <a:t>Citovať abstrakt je lepšie ako citovať sekundárne</a:t>
            </a:r>
          </a:p>
          <a:p>
            <a:r>
              <a:rPr lang="sk-SK" dirty="0" smtClean="0"/>
              <a:t>Spravidla málo dostupné publikácie, staré, často interpretované</a:t>
            </a:r>
          </a:p>
          <a:p>
            <a:r>
              <a:rPr lang="sk-SK" dirty="0" smtClean="0"/>
              <a:t>Sekundárnou citáciou spoliehame na kvalitu informácie poskytnutej autorom sekundárneho zdroja, sami nesieme zodpovednosť za interpretáciu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Sekundárne citácie – zásady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sk-SK" sz="40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sk-SK" sz="4000" dirty="0" smtClean="0">
                <a:solidFill>
                  <a:srgbClr val="FF0000"/>
                </a:solidFill>
              </a:rPr>
              <a:t>POZOR NA UČEBNICE!!!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Sekundárne citácie – prakticky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Sekundárne citácie – prakticky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 zozname literatúry uvádzame IBA publikáciu, ktorú citujeme primárne; tú, ktorú citujeme sekundárne, neuvádzame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Sekundárne citácie – prakticky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V zozname literatúry uvádzame IBA publikáciu, ktorú citujeme primárne; tú, ktorú citujeme sekundárne, neuvádzame</a:t>
            </a:r>
          </a:p>
          <a:p>
            <a:r>
              <a:rPr lang="sk-SK" dirty="0" smtClean="0"/>
              <a:t>V texte:</a:t>
            </a:r>
          </a:p>
          <a:p>
            <a:pPr marL="0" indent="0">
              <a:buNone/>
            </a:pPr>
            <a:r>
              <a:rPr lang="sk-SK" i="1" dirty="0"/>
              <a:t>Podľa E. C. </a:t>
            </a:r>
            <a:r>
              <a:rPr lang="sk-SK" i="1" dirty="0" err="1" smtClean="0"/>
              <a:t>Tolmana</a:t>
            </a:r>
            <a:r>
              <a:rPr lang="sk-SK" i="1" dirty="0" smtClean="0"/>
              <a:t>, </a:t>
            </a:r>
            <a:r>
              <a:rPr lang="sk-SK" i="1" dirty="0"/>
              <a:t>rovnako ako podľa </a:t>
            </a:r>
            <a:r>
              <a:rPr lang="sk-SK" i="1" dirty="0" err="1"/>
              <a:t>Woodwortha</a:t>
            </a:r>
            <a:r>
              <a:rPr lang="sk-SK" i="1" dirty="0"/>
              <a:t> a </a:t>
            </a:r>
            <a:r>
              <a:rPr lang="sk-SK" i="1" dirty="0" err="1"/>
              <a:t>Hulla</a:t>
            </a:r>
            <a:r>
              <a:rPr lang="sk-SK" i="1" dirty="0"/>
              <a:t>, k učeniu nie je posilnenie reakcie odmenou (redukciou potreby) potrebné.</a:t>
            </a:r>
            <a:endParaRPr lang="en-US" i="1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Sekundárne citácie – prakticky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sk-SK" dirty="0" smtClean="0"/>
              <a:t>V zozname literatúry uvádzame IBA publikáciu, ktorú citujeme primárne; tú, ktorú citujeme sekundárne, neuvádzame</a:t>
            </a:r>
          </a:p>
          <a:p>
            <a:r>
              <a:rPr lang="sk-SK" dirty="0" smtClean="0"/>
              <a:t>V texte:</a:t>
            </a:r>
          </a:p>
          <a:p>
            <a:pPr marL="0" indent="0">
              <a:buNone/>
            </a:pPr>
            <a:r>
              <a:rPr lang="sk-SK" i="1" dirty="0"/>
              <a:t>Podľa E. C. </a:t>
            </a:r>
            <a:r>
              <a:rPr lang="sk-SK" i="1" dirty="0" err="1" smtClean="0"/>
              <a:t>Tolmana</a:t>
            </a:r>
            <a:r>
              <a:rPr lang="sk-SK" i="1" dirty="0" smtClean="0"/>
              <a:t>, </a:t>
            </a:r>
            <a:r>
              <a:rPr lang="sk-SK" i="1" dirty="0"/>
              <a:t>rovnako ako podľa </a:t>
            </a:r>
            <a:r>
              <a:rPr lang="sk-SK" i="1" dirty="0" err="1"/>
              <a:t>Woodwortha</a:t>
            </a:r>
            <a:r>
              <a:rPr lang="sk-SK" i="1" dirty="0"/>
              <a:t> a </a:t>
            </a:r>
            <a:r>
              <a:rPr lang="sk-SK" i="1" dirty="0" err="1" smtClean="0"/>
              <a:t>Hulla</a:t>
            </a:r>
            <a:r>
              <a:rPr lang="sk-SK" i="1" dirty="0" smtClean="0"/>
              <a:t> </a:t>
            </a:r>
            <a:r>
              <a:rPr lang="sk-SK" i="1" dirty="0" smtClean="0">
                <a:solidFill>
                  <a:srgbClr val="0070C0"/>
                </a:solidFill>
              </a:rPr>
              <a:t>(pri sekundárnom citovaní neudávame rok primárneho zdroja, iba autora)</a:t>
            </a:r>
            <a:r>
              <a:rPr lang="sk-SK" i="1" dirty="0" smtClean="0"/>
              <a:t>, </a:t>
            </a:r>
            <a:r>
              <a:rPr lang="sk-SK" i="1" dirty="0"/>
              <a:t>k učeniu nie je posilnenie reakcie odmenou (redukciou potreby) </a:t>
            </a:r>
            <a:r>
              <a:rPr lang="sk-SK" i="1" dirty="0" smtClean="0"/>
              <a:t>potrebné.</a:t>
            </a:r>
            <a:endParaRPr lang="en-US" i="1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Sekundárne citácie – prakticky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V zozname literatúry uvádzame IBA publikáciu, ktorú citujeme primárne; tú, ktorú citujeme sekundárne, neuvádzame</a:t>
            </a:r>
          </a:p>
          <a:p>
            <a:r>
              <a:rPr lang="sk-SK" dirty="0" smtClean="0"/>
              <a:t>V texte:</a:t>
            </a:r>
          </a:p>
          <a:p>
            <a:pPr marL="0" indent="0">
              <a:buNone/>
            </a:pPr>
            <a:r>
              <a:rPr lang="sk-SK" i="1" dirty="0"/>
              <a:t>Podľa E. C. </a:t>
            </a:r>
            <a:r>
              <a:rPr lang="sk-SK" i="1" dirty="0" err="1" smtClean="0"/>
              <a:t>Tolmana</a:t>
            </a:r>
            <a:r>
              <a:rPr lang="sk-SK" i="1" dirty="0" smtClean="0"/>
              <a:t>, </a:t>
            </a:r>
            <a:r>
              <a:rPr lang="sk-SK" i="1" dirty="0"/>
              <a:t>rovnako ako podľa </a:t>
            </a:r>
            <a:r>
              <a:rPr lang="sk-SK" i="1" dirty="0" err="1"/>
              <a:t>Woodwortha</a:t>
            </a:r>
            <a:r>
              <a:rPr lang="sk-SK" i="1" dirty="0"/>
              <a:t> a </a:t>
            </a:r>
            <a:r>
              <a:rPr lang="sk-SK" i="1" dirty="0" err="1"/>
              <a:t>Hulla</a:t>
            </a:r>
            <a:r>
              <a:rPr lang="sk-SK" i="1" dirty="0"/>
              <a:t>, k učeniu nie je posilnenie reakcie odmenou (redukciou potreby) </a:t>
            </a:r>
            <a:r>
              <a:rPr lang="sk-SK" i="1" dirty="0" smtClean="0"/>
              <a:t>potrebné </a:t>
            </a:r>
            <a:r>
              <a:rPr lang="sk-SK" i="1" dirty="0" smtClean="0"/>
              <a:t>(</a:t>
            </a:r>
            <a:r>
              <a:rPr lang="sk-SK" i="1" dirty="0" smtClean="0">
                <a:solidFill>
                  <a:srgbClr val="FF0000"/>
                </a:solidFill>
              </a:rPr>
              <a:t>cit. podľa </a:t>
            </a:r>
            <a:r>
              <a:rPr lang="sk-SK" i="1" dirty="0" err="1" smtClean="0"/>
              <a:t>Heckhausen</a:t>
            </a:r>
            <a:r>
              <a:rPr lang="sk-SK" i="1" dirty="0" smtClean="0"/>
              <a:t>, 2008)</a:t>
            </a:r>
            <a:r>
              <a:rPr lang="sk-SK" i="1" dirty="0" smtClean="0"/>
              <a:t>.</a:t>
            </a:r>
            <a:endParaRPr lang="en-US" i="1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Sekundárne citácie – prakticky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V zozname literatúry uvádzame IBA publikáciu, ktorú citujeme primárne; tú, ktorú citujeme sekundárne, neuvádzame</a:t>
            </a:r>
          </a:p>
          <a:p>
            <a:r>
              <a:rPr lang="sk-SK" dirty="0" smtClean="0"/>
              <a:t>Alternatívne:</a:t>
            </a:r>
          </a:p>
          <a:p>
            <a:pPr marL="0" indent="0">
              <a:buNone/>
            </a:pPr>
            <a:r>
              <a:rPr lang="sk-SK" i="1" dirty="0" smtClean="0"/>
              <a:t>K</a:t>
            </a:r>
            <a:r>
              <a:rPr lang="sk-SK" i="1" dirty="0"/>
              <a:t> učeniu nie je posilnenie reakcie odmenou (redukciou potreby) </a:t>
            </a:r>
            <a:r>
              <a:rPr lang="sk-SK" i="1" dirty="0" smtClean="0"/>
              <a:t>potrebné </a:t>
            </a:r>
            <a:r>
              <a:rPr lang="sk-SK" i="1" dirty="0" smtClean="0"/>
              <a:t>(</a:t>
            </a:r>
            <a:r>
              <a:rPr lang="sk-SK" i="1" dirty="0" err="1" smtClean="0">
                <a:solidFill>
                  <a:srgbClr val="FF0000"/>
                </a:solidFill>
              </a:rPr>
              <a:t>Tolman</a:t>
            </a:r>
            <a:r>
              <a:rPr lang="sk-SK" i="1" dirty="0" smtClean="0">
                <a:solidFill>
                  <a:srgbClr val="FF0000"/>
                </a:solidFill>
              </a:rPr>
              <a:t>,</a:t>
            </a:r>
            <a:r>
              <a:rPr lang="sk-SK" i="1" dirty="0" smtClean="0"/>
              <a:t> </a:t>
            </a:r>
            <a:r>
              <a:rPr lang="sk-SK" i="1" dirty="0" smtClean="0">
                <a:solidFill>
                  <a:srgbClr val="FF0000"/>
                </a:solidFill>
              </a:rPr>
              <a:t>cit. podľa </a:t>
            </a:r>
            <a:r>
              <a:rPr lang="sk-SK" i="1" dirty="0" err="1" smtClean="0"/>
              <a:t>Heckhausen</a:t>
            </a:r>
            <a:r>
              <a:rPr lang="sk-SK" i="1" dirty="0" smtClean="0"/>
              <a:t>, 2008)</a:t>
            </a:r>
            <a:r>
              <a:rPr lang="sk-SK" i="1" dirty="0" smtClean="0"/>
              <a:t>.</a:t>
            </a:r>
            <a:endParaRPr lang="en-US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Primárna informácia – primárny zdroj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Empirické výsledky</a:t>
            </a:r>
          </a:p>
          <a:p>
            <a:r>
              <a:rPr lang="sk-SK" dirty="0" smtClean="0"/>
              <a:t>Interpretácia výsledkov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Pozor na skryté plagiáty!!!</a:t>
            </a:r>
            <a:endParaRPr lang="en-US" dirty="0"/>
          </a:p>
        </p:txBody>
      </p:sp>
      <p:sp>
        <p:nvSpPr>
          <p:cNvPr id="4" name="Zástupný symbol obsah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Pozor na skryté plagiáty!!!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„Vytunelovanie“ sekundárneho či terciárneho zdroja</a:t>
            </a:r>
            <a:endParaRPr lang="en-US" i="1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Pozor na skryté plagiáty!!!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„Vytunelovanie“ sekundárneho či terciárneho zdroja</a:t>
            </a:r>
          </a:p>
          <a:p>
            <a:r>
              <a:rPr lang="sk-SK" dirty="0" smtClean="0"/>
              <a:t>Dohľadanie všetkých primárnych zdrojov citovaných v sekundárnom/terciárnom zdroji a ich priame citovanie v texte s tým, že preberieme štruktúru a argumenty </a:t>
            </a:r>
            <a:r>
              <a:rPr lang="sk-SK" dirty="0" smtClean="0"/>
              <a:t>sekundárneho/terciárneho zdroja</a:t>
            </a: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Pozor na skryté plagiáty!!!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„Vytunelovanie“ sekundárneho či terciárneho zdroja</a:t>
            </a:r>
          </a:p>
          <a:p>
            <a:r>
              <a:rPr lang="sk-SK" dirty="0" smtClean="0"/>
              <a:t>Dohľadanie všetkých primárnych zdrojov citovaných v sekundárnom/terciárnom zdroji a ich priame citovanie v texte s tým, že preberieme štruktúru a argumenty sekundárneho/terciárneho zdroja</a:t>
            </a:r>
          </a:p>
          <a:p>
            <a:r>
              <a:rPr lang="sk-SK" dirty="0" smtClean="0">
                <a:solidFill>
                  <a:srgbClr val="FF0000"/>
                </a:solidFill>
              </a:rPr>
              <a:t>IDE O HRUBÉ PORUŠENIE PUBLIKAČNEJ ETIKY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Primárna informácia – primárny zdroj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Empirické výsledky</a:t>
            </a:r>
          </a:p>
          <a:p>
            <a:r>
              <a:rPr lang="sk-SK" dirty="0" smtClean="0"/>
              <a:t>Interpretácia výsledkov</a:t>
            </a:r>
          </a:p>
          <a:p>
            <a:r>
              <a:rPr lang="sk-SK" dirty="0" smtClean="0"/>
              <a:t>Špecifické postupy, metódy, definície</a:t>
            </a:r>
          </a:p>
          <a:p>
            <a:endParaRPr lang="sk-SK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Primárna informácia – primárny zdroj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Empirické výsledky</a:t>
            </a:r>
          </a:p>
          <a:p>
            <a:r>
              <a:rPr lang="sk-SK" dirty="0" smtClean="0"/>
              <a:t>Interpretácia výsledkov</a:t>
            </a:r>
          </a:p>
          <a:p>
            <a:r>
              <a:rPr lang="sk-SK" dirty="0" smtClean="0"/>
              <a:t>Špecifické postupy, metódy, definície</a:t>
            </a:r>
          </a:p>
          <a:p>
            <a:endParaRPr lang="sk-SK" dirty="0" smtClean="0"/>
          </a:p>
          <a:p>
            <a:r>
              <a:rPr lang="sk-SK" i="1" dirty="0" smtClean="0"/>
              <a:t>Výnimky – citovanie empirických výsledkov z iného zdroja: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Primárna informácia – primárny zdroj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Empirické výsledky</a:t>
            </a:r>
          </a:p>
          <a:p>
            <a:r>
              <a:rPr lang="sk-SK" dirty="0" smtClean="0"/>
              <a:t>Interpretácia výsledkov</a:t>
            </a:r>
          </a:p>
          <a:p>
            <a:r>
              <a:rPr lang="sk-SK" dirty="0" smtClean="0"/>
              <a:t>Špecifické postupy, metódy, definície</a:t>
            </a:r>
          </a:p>
          <a:p>
            <a:endParaRPr lang="sk-SK" dirty="0" smtClean="0"/>
          </a:p>
          <a:p>
            <a:r>
              <a:rPr lang="sk-SK" i="1" dirty="0" smtClean="0"/>
              <a:t>Výnimky – citovanie empirických výsledkov z iného zdroja:</a:t>
            </a:r>
          </a:p>
          <a:p>
            <a:r>
              <a:rPr lang="sk-SK" dirty="0" smtClean="0"/>
              <a:t>Špecifická interpretácia výsledkov</a:t>
            </a:r>
          </a:p>
          <a:p>
            <a:endParaRPr lang="sk-SK" dirty="0" err="1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Primárna informácia – primárny zdroj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sk-SK" dirty="0" smtClean="0"/>
              <a:t>Empirické výsledky</a:t>
            </a:r>
          </a:p>
          <a:p>
            <a:r>
              <a:rPr lang="sk-SK" dirty="0" smtClean="0"/>
              <a:t>Interpretácia výsledkov</a:t>
            </a:r>
          </a:p>
          <a:p>
            <a:r>
              <a:rPr lang="sk-SK" dirty="0" smtClean="0"/>
              <a:t>Špecifické postupy, metódy, definície</a:t>
            </a:r>
          </a:p>
          <a:p>
            <a:endParaRPr lang="sk-SK" dirty="0" smtClean="0"/>
          </a:p>
          <a:p>
            <a:r>
              <a:rPr lang="sk-SK" i="1" dirty="0" smtClean="0"/>
              <a:t>Výnimky – citovanie empirických výsledkov z iného zdroja:</a:t>
            </a:r>
          </a:p>
          <a:p>
            <a:r>
              <a:rPr lang="sk-SK" dirty="0" smtClean="0"/>
              <a:t>Špecifická interpretácia výsledkov</a:t>
            </a:r>
          </a:p>
          <a:p>
            <a:r>
              <a:rPr lang="sk-SK" dirty="0" err="1" smtClean="0"/>
              <a:t>Metaštúdia</a:t>
            </a:r>
            <a:r>
              <a:rPr lang="sk-SK" dirty="0" smtClean="0"/>
              <a:t> a prehľad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Primárna informácia – primárny zdroj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sk-SK" dirty="0" smtClean="0"/>
              <a:t>Empirické výsledky</a:t>
            </a:r>
          </a:p>
          <a:p>
            <a:r>
              <a:rPr lang="sk-SK" dirty="0" smtClean="0"/>
              <a:t>Interpretácia výsledkov</a:t>
            </a:r>
          </a:p>
          <a:p>
            <a:r>
              <a:rPr lang="sk-SK" dirty="0" smtClean="0"/>
              <a:t>Špecifické postupy, metódy, definície</a:t>
            </a:r>
          </a:p>
          <a:p>
            <a:endParaRPr lang="sk-SK" dirty="0" smtClean="0"/>
          </a:p>
          <a:p>
            <a:r>
              <a:rPr lang="sk-SK" i="1" dirty="0" smtClean="0"/>
              <a:t>Výnimky – citovanie empirických výsledkov zo sekundárneho zdroja:</a:t>
            </a:r>
          </a:p>
          <a:p>
            <a:r>
              <a:rPr lang="sk-SK" dirty="0" smtClean="0"/>
              <a:t>Špecifická interpretácia výsledkov</a:t>
            </a:r>
          </a:p>
          <a:p>
            <a:r>
              <a:rPr lang="sk-SK" dirty="0" err="1" smtClean="0"/>
              <a:t>Metaštúdia</a:t>
            </a:r>
            <a:r>
              <a:rPr lang="sk-SK" dirty="0" smtClean="0"/>
              <a:t> a prehľad</a:t>
            </a:r>
          </a:p>
          <a:p>
            <a:r>
              <a:rPr lang="sk-SK" dirty="0" smtClean="0">
                <a:solidFill>
                  <a:srgbClr val="FF0000"/>
                </a:solidFill>
              </a:rPr>
              <a:t>NEMALO BY INAK K TOMU DOCHÁDZAŤ!!!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923</Words>
  <Application>Microsoft Office PowerPoint</Application>
  <PresentationFormat>Prezentácia na obrazovke (4:3)</PresentationFormat>
  <Paragraphs>176</Paragraphs>
  <Slides>43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43</vt:i4>
      </vt:variant>
    </vt:vector>
  </HeadingPairs>
  <TitlesOfParts>
    <vt:vector size="44" baseType="lpstr">
      <vt:lpstr>Motív Office</vt:lpstr>
      <vt:lpstr>Informačné zdroje II</vt:lpstr>
      <vt:lpstr>Primárna informácia – primárny zdroj</vt:lpstr>
      <vt:lpstr>Primárna informácia – primárny zdroj</vt:lpstr>
      <vt:lpstr>Primárna informácia – primárny zdroj</vt:lpstr>
      <vt:lpstr>Primárna informácia – primárny zdroj</vt:lpstr>
      <vt:lpstr>Primárna informácia – primárny zdroj</vt:lpstr>
      <vt:lpstr>Primárna informácia – primárny zdroj</vt:lpstr>
      <vt:lpstr>Primárna informácia – primárny zdroj</vt:lpstr>
      <vt:lpstr>Primárna informácia – primárny zdroj</vt:lpstr>
      <vt:lpstr>Primárna informácia – sekundárny zdroj</vt:lpstr>
      <vt:lpstr>Primárna informácia – sekundárny zdroj</vt:lpstr>
      <vt:lpstr>Primárna informácia – sekundárny zdroj</vt:lpstr>
      <vt:lpstr>Primárna informácia – sekundárny zdroj</vt:lpstr>
      <vt:lpstr>Primárna informácia – sekundárny zdroj</vt:lpstr>
      <vt:lpstr>Primárna informácia – sekundárny zdroj</vt:lpstr>
      <vt:lpstr>Primárna informácia – sekundárny zdroj</vt:lpstr>
      <vt:lpstr>Primárna informácia – sekundárny zdroj</vt:lpstr>
      <vt:lpstr>Odborný argument</vt:lpstr>
      <vt:lpstr>Odborný argument</vt:lpstr>
      <vt:lpstr>Odborný argument</vt:lpstr>
      <vt:lpstr>Odborný argument</vt:lpstr>
      <vt:lpstr>Odborný argument</vt:lpstr>
      <vt:lpstr>Odborný argument</vt:lpstr>
      <vt:lpstr>Odborný argument</vt:lpstr>
      <vt:lpstr>Odborný argument</vt:lpstr>
      <vt:lpstr>Odborný argument</vt:lpstr>
      <vt:lpstr>Odborný argument</vt:lpstr>
      <vt:lpstr>Sekundárne citácie – zásady</vt:lpstr>
      <vt:lpstr>Sekundárne citácie – zásady</vt:lpstr>
      <vt:lpstr>Sekundárne citácie – zásady</vt:lpstr>
      <vt:lpstr>Sekundárne citácie – zásady</vt:lpstr>
      <vt:lpstr>Sekundárne citácie – zásady</vt:lpstr>
      <vt:lpstr>Sekundárne citácie – zásady</vt:lpstr>
      <vt:lpstr>Sekundárne citácie – prakticky</vt:lpstr>
      <vt:lpstr>Sekundárne citácie – prakticky</vt:lpstr>
      <vt:lpstr>Sekundárne citácie – prakticky</vt:lpstr>
      <vt:lpstr>Sekundárne citácie – prakticky</vt:lpstr>
      <vt:lpstr>Sekundárne citácie – prakticky</vt:lpstr>
      <vt:lpstr>Sekundárne citácie – prakticky</vt:lpstr>
      <vt:lpstr>Pozor na skryté plagiáty!!!</vt:lpstr>
      <vt:lpstr>Pozor na skryté plagiáty!!!</vt:lpstr>
      <vt:lpstr>Pozor na skryté plagiáty!!!</vt:lpstr>
      <vt:lpstr>Pozor na skryté plagiáty!!!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Informačné zdroje II</dc:title>
  <dc:creator>Taaanique</dc:creator>
  <cp:lastModifiedBy>Taaanique</cp:lastModifiedBy>
  <cp:revision>8</cp:revision>
  <dcterms:created xsi:type="dcterms:W3CDTF">2013-11-20T21:30:57Z</dcterms:created>
  <dcterms:modified xsi:type="dcterms:W3CDTF">2013-11-20T22:20:44Z</dcterms:modified>
</cp:coreProperties>
</file>