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9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2" r:id="rId26"/>
    <p:sldId id="279" r:id="rId27"/>
    <p:sldId id="280" r:id="rId28"/>
    <p:sldId id="281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0F2-C1D4-40F2-AF34-7E080E593DC6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0F2-C1D4-40F2-AF34-7E080E593DC6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0F2-C1D4-40F2-AF34-7E080E593DC6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0F2-C1D4-40F2-AF34-7E080E593DC6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0F2-C1D4-40F2-AF34-7E080E593DC6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0F2-C1D4-40F2-AF34-7E080E593DC6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0F2-C1D4-40F2-AF34-7E080E593DC6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0F2-C1D4-40F2-AF34-7E080E593DC6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0F2-C1D4-40F2-AF34-7E080E593DC6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0F2-C1D4-40F2-AF34-7E080E593DC6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0F2-C1D4-40F2-AF34-7E080E593DC6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F90F2-C1D4-40F2-AF34-7E080E593DC6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/>
          <a:lstStyle/>
          <a:p>
            <a:r>
              <a:rPr lang="sk-SK" b="1" dirty="0" smtClean="0"/>
              <a:t>Stavba vedeckej publikácie (publikovanie výsledkov)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Method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(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method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Participants</a:t>
            </a:r>
            <a:r>
              <a:rPr lang="sk-SK" dirty="0" smtClean="0"/>
              <a:t> – Výskumný </a:t>
            </a:r>
            <a:r>
              <a:rPr lang="sk-SK" dirty="0" smtClean="0"/>
              <a:t>súbor</a:t>
            </a:r>
            <a:r>
              <a:rPr lang="sk-SK" sz="2400" dirty="0" smtClean="0"/>
              <a:t> – obsahuje štatistický popis vzorky (demografické zloženie, priemerný vek) a spôsob výberu vzorky</a:t>
            </a:r>
            <a:endParaRPr lang="sk-SK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Method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(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method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Participants</a:t>
            </a:r>
            <a:r>
              <a:rPr lang="sk-SK" dirty="0" smtClean="0"/>
              <a:t> – Výskumný súbor</a:t>
            </a:r>
          </a:p>
          <a:p>
            <a:r>
              <a:rPr lang="sk-SK" dirty="0" smtClean="0"/>
              <a:t>Instruments – Použité </a:t>
            </a:r>
            <a:r>
              <a:rPr lang="sk-SK" dirty="0" smtClean="0"/>
              <a:t>metódy </a:t>
            </a:r>
            <a:r>
              <a:rPr lang="sk-SK" sz="2400" dirty="0" smtClean="0"/>
              <a:t>– zoznam metód s popisom. Ak vychádza metóda z originálnej, špecifickej teórie, tá by mala byť popísaná v úvode (</a:t>
            </a:r>
            <a:r>
              <a:rPr lang="sk-SK" sz="2400" dirty="0" err="1" smtClean="0"/>
              <a:t>operacionálna</a:t>
            </a:r>
            <a:r>
              <a:rPr lang="sk-SK" sz="2400" dirty="0" smtClean="0"/>
              <a:t> definícia premennej)</a:t>
            </a:r>
            <a:endParaRPr lang="sk-SK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Method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(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method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Participants</a:t>
            </a:r>
            <a:r>
              <a:rPr lang="sk-SK" dirty="0" smtClean="0"/>
              <a:t> – Výskumný súbor</a:t>
            </a:r>
          </a:p>
          <a:p>
            <a:r>
              <a:rPr lang="sk-SK" dirty="0" smtClean="0"/>
              <a:t>Instruments – Použité metódy</a:t>
            </a:r>
          </a:p>
          <a:p>
            <a:r>
              <a:rPr lang="sk-SK" dirty="0" err="1" smtClean="0"/>
              <a:t>Procedure</a:t>
            </a:r>
            <a:r>
              <a:rPr lang="sk-SK" dirty="0" smtClean="0"/>
              <a:t> – Postup </a:t>
            </a:r>
            <a:r>
              <a:rPr lang="sk-SK" sz="2400" dirty="0" smtClean="0"/>
              <a:t>- priebeh administrácie / experimentu </a:t>
            </a:r>
            <a:r>
              <a:rPr lang="sk-SK" sz="2400" dirty="0" smtClean="0"/>
              <a:t>a</a:t>
            </a:r>
            <a:r>
              <a:rPr lang="sk-SK" sz="2400" dirty="0" smtClean="0"/>
              <a:t>tď.</a:t>
            </a:r>
            <a:endParaRPr lang="sk-SK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Method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(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method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Participants</a:t>
            </a:r>
            <a:r>
              <a:rPr lang="sk-SK" dirty="0" smtClean="0"/>
              <a:t> – Výskumný súbor</a:t>
            </a:r>
          </a:p>
          <a:p>
            <a:r>
              <a:rPr lang="sk-SK" dirty="0" smtClean="0"/>
              <a:t>Instruments – Použité metódy</a:t>
            </a:r>
          </a:p>
          <a:p>
            <a:r>
              <a:rPr lang="sk-SK" dirty="0" err="1" smtClean="0"/>
              <a:t>Procedure</a:t>
            </a:r>
            <a:r>
              <a:rPr lang="sk-SK" dirty="0" smtClean="0"/>
              <a:t> – Postup </a:t>
            </a:r>
          </a:p>
          <a:p>
            <a:r>
              <a:rPr lang="sk-SK" dirty="0" err="1" smtClean="0"/>
              <a:t>Data</a:t>
            </a:r>
            <a:r>
              <a:rPr lang="sk-SK" dirty="0" smtClean="0"/>
              <a:t> </a:t>
            </a:r>
            <a:r>
              <a:rPr lang="sk-SK" dirty="0" err="1" smtClean="0"/>
              <a:t>analysis</a:t>
            </a:r>
            <a:r>
              <a:rPr lang="sk-SK" dirty="0" smtClean="0"/>
              <a:t> – Analýza </a:t>
            </a:r>
            <a:r>
              <a:rPr lang="sk-SK" dirty="0" smtClean="0"/>
              <a:t>dát</a:t>
            </a:r>
            <a:r>
              <a:rPr lang="sk-SK" sz="2400" dirty="0" smtClean="0"/>
              <a:t> – používa sa v DP a napr. zborníkových článkoch, inak spravidla hlavne pri komplexnej štatistike – software a použité metódy štatistického spracovania, príp. </a:t>
            </a:r>
            <a:r>
              <a:rPr lang="sk-SK" sz="2400" dirty="0" err="1" smtClean="0"/>
              <a:t>odôvovdnenie</a:t>
            </a:r>
            <a:r>
              <a:rPr lang="sk-SK" sz="2400" dirty="0" smtClean="0"/>
              <a:t> použitia neštandardnej metódy (neparametrický test) atď.</a:t>
            </a:r>
            <a:endParaRPr lang="sk-SK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Method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Typický jazyk:</a:t>
            </a:r>
          </a:p>
          <a:p>
            <a:r>
              <a:rPr lang="sk-SK" sz="2800" i="1" dirty="0" err="1" smtClean="0"/>
              <a:t>Participants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sample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experimental</a:t>
            </a:r>
            <a:r>
              <a:rPr lang="sk-SK" sz="2800" i="1" dirty="0" smtClean="0"/>
              <a:t>/</a:t>
            </a:r>
            <a:r>
              <a:rPr lang="sk-SK" sz="2800" i="1" dirty="0" err="1" smtClean="0"/>
              <a:t>control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group</a:t>
            </a:r>
            <a:r>
              <a:rPr lang="sk-SK" sz="2800" i="1" dirty="0" smtClean="0"/>
              <a:t>...</a:t>
            </a:r>
            <a:endParaRPr lang="sk-SK" sz="2800" i="1" dirty="0"/>
          </a:p>
          <a:p>
            <a:r>
              <a:rPr lang="sk-SK" sz="2800" i="1" dirty="0" err="1" smtClean="0"/>
              <a:t>Males</a:t>
            </a:r>
            <a:r>
              <a:rPr lang="sk-SK" sz="2800" i="1" dirty="0" smtClean="0"/>
              <a:t>/</a:t>
            </a:r>
            <a:r>
              <a:rPr lang="sk-SK" sz="2800" i="1" dirty="0" err="1" smtClean="0"/>
              <a:t>females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aged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between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mean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age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random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sampling</a:t>
            </a:r>
            <a:r>
              <a:rPr lang="sk-SK" sz="2800" i="1" dirty="0" smtClean="0"/>
              <a:t>...</a:t>
            </a:r>
          </a:p>
          <a:p>
            <a:r>
              <a:rPr lang="sk-SK" sz="2800" i="1" dirty="0" err="1" smtClean="0"/>
              <a:t>Complete</a:t>
            </a:r>
            <a:r>
              <a:rPr lang="sk-SK" sz="2800" i="1" dirty="0" smtClean="0"/>
              <a:t> a </a:t>
            </a:r>
            <a:r>
              <a:rPr lang="sk-SK" sz="2800" i="1" dirty="0" err="1" smtClean="0"/>
              <a:t>questionnaire</a:t>
            </a:r>
            <a:r>
              <a:rPr lang="sk-SK" sz="2800" i="1" dirty="0" smtClean="0"/>
              <a:t>/</a:t>
            </a:r>
            <a:r>
              <a:rPr lang="sk-SK" sz="2800" i="1" dirty="0" err="1" smtClean="0"/>
              <a:t>task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respond</a:t>
            </a:r>
            <a:r>
              <a:rPr lang="sk-SK" sz="2800" i="1" dirty="0" smtClean="0"/>
              <a:t>, rate </a:t>
            </a:r>
            <a:r>
              <a:rPr lang="sk-SK" sz="2800" i="1" dirty="0" err="1" smtClean="0"/>
              <a:t>items</a:t>
            </a:r>
            <a:r>
              <a:rPr lang="sk-SK" sz="2800" i="1" dirty="0" smtClean="0"/>
              <a:t>...</a:t>
            </a:r>
          </a:p>
          <a:p>
            <a:r>
              <a:rPr lang="sk-SK" sz="2800" i="1" dirty="0" err="1" smtClean="0"/>
              <a:t>Measure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scale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questionnaire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survey</a:t>
            </a:r>
            <a:r>
              <a:rPr lang="sk-SK" sz="2800" i="1" dirty="0" smtClean="0"/>
              <a:t>, 2 x 2 </a:t>
            </a:r>
            <a:r>
              <a:rPr lang="sk-SK" sz="2800" i="1" dirty="0" err="1" smtClean="0"/>
              <a:t>experimental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design</a:t>
            </a:r>
            <a:r>
              <a:rPr lang="sk-SK" sz="2800" i="1" dirty="0" smtClean="0"/>
              <a:t>, set </a:t>
            </a:r>
            <a:r>
              <a:rPr lang="sk-SK" sz="2800" i="1" dirty="0" err="1" smtClean="0"/>
              <a:t>of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tasks</a:t>
            </a:r>
            <a:r>
              <a:rPr lang="sk-SK" sz="2800" i="1" dirty="0" smtClean="0"/>
              <a:t>...</a:t>
            </a:r>
          </a:p>
          <a:p>
            <a:r>
              <a:rPr lang="sk-SK" sz="2800" i="1" dirty="0" err="1" smtClean="0"/>
              <a:t>Collect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data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analyze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using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conduct</a:t>
            </a:r>
            <a:r>
              <a:rPr lang="sk-SK" sz="2800" i="1" dirty="0" smtClean="0"/>
              <a:t> </a:t>
            </a:r>
            <a:r>
              <a:rPr lang="sk-SK" sz="2800" i="1" dirty="0" err="1"/>
              <a:t>a</a:t>
            </a:r>
            <a:r>
              <a:rPr lang="sk-SK" sz="2800" i="1" dirty="0" err="1" smtClean="0"/>
              <a:t>nalysis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of</a:t>
            </a:r>
            <a:r>
              <a:rPr lang="sk-SK" sz="2800" i="1" dirty="0" smtClean="0"/>
              <a:t> </a:t>
            </a:r>
            <a:r>
              <a:rPr lang="sk-SK" sz="2800" i="1" dirty="0" err="1"/>
              <a:t>v</a:t>
            </a:r>
            <a:r>
              <a:rPr lang="sk-SK" sz="2800" i="1" dirty="0" err="1" smtClean="0"/>
              <a:t>ariance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exclude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assess</a:t>
            </a:r>
            <a:r>
              <a:rPr lang="sk-SK" sz="2800" i="1" dirty="0" smtClean="0"/>
              <a:t>... </a:t>
            </a:r>
            <a:endParaRPr lang="en-US" sz="2800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Results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Popisné štatistiky meraných </a:t>
            </a:r>
            <a:r>
              <a:rPr lang="sk-SK" dirty="0" smtClean="0"/>
              <a:t>premenných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Results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Popisné štatistiky meraných premenných (NIE popis vzorky</a:t>
            </a:r>
            <a:r>
              <a:rPr lang="sk-SK" dirty="0" smtClean="0"/>
              <a:t>!!!) </a:t>
            </a:r>
            <a:r>
              <a:rPr lang="sk-SK" sz="2400" dirty="0" smtClean="0"/>
              <a:t>- </a:t>
            </a:r>
            <a:r>
              <a:rPr lang="sk-SK" sz="2400" dirty="0" smtClean="0"/>
              <a:t>priemerné hodnoty; v ktorých dimenziách padli najvyššie/najnižšie skóre; </a:t>
            </a:r>
            <a:r>
              <a:rPr lang="sk-SK" sz="2400" dirty="0" smtClean="0"/>
              <a:t>vnútorná </a:t>
            </a:r>
            <a:r>
              <a:rPr lang="sk-SK" sz="2400" dirty="0" smtClean="0"/>
              <a:t>konzistencia testu atď.</a:t>
            </a:r>
            <a:endParaRPr lang="sk-SK" sz="24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Results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Popisné štatistiky meraných premenných (NIE popis vzorky!!!)</a:t>
            </a:r>
          </a:p>
          <a:p>
            <a:r>
              <a:rPr lang="sk-SK" dirty="0" smtClean="0"/>
              <a:t>Presné číselné údaje o výsledkoch, rozdelené po </a:t>
            </a:r>
            <a:r>
              <a:rPr lang="sk-SK" dirty="0" smtClean="0"/>
              <a:t>častiach/</a:t>
            </a:r>
            <a:r>
              <a:rPr lang="sk-SK" dirty="0" err="1" smtClean="0"/>
              <a:t>odstavcoch</a:t>
            </a:r>
            <a:r>
              <a:rPr lang="sk-SK" sz="2400" dirty="0" smtClean="0"/>
              <a:t> – najlepšie postupovať od najjednoduchšej štatistiky po najzložitejšiu, príp. podľa poradia hypotéz</a:t>
            </a:r>
            <a:endParaRPr lang="sk-SK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Results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Popisné štatistiky meraných premenných (NIE popis vzorky!!!)</a:t>
            </a:r>
          </a:p>
          <a:p>
            <a:r>
              <a:rPr lang="sk-SK" dirty="0" smtClean="0"/>
              <a:t>Presné číselné údaje o výsledkoch, rozdelené po častiach/</a:t>
            </a:r>
            <a:r>
              <a:rPr lang="sk-SK" dirty="0" err="1" smtClean="0"/>
              <a:t>odstavcoch</a:t>
            </a:r>
            <a:endParaRPr lang="sk-SK" dirty="0" smtClean="0"/>
          </a:p>
          <a:p>
            <a:r>
              <a:rPr lang="sk-SK" dirty="0" smtClean="0"/>
              <a:t>Tabuľky, grafy – popísané v </a:t>
            </a:r>
            <a:r>
              <a:rPr lang="sk-SK" dirty="0" smtClean="0"/>
              <a:t>texte</a:t>
            </a:r>
            <a:r>
              <a:rPr lang="sk-SK" sz="2400" dirty="0" smtClean="0"/>
              <a:t> – len dôležité údaje (sú použité v prípadnej </a:t>
            </a:r>
            <a:r>
              <a:rPr lang="sk-SK" sz="2400" dirty="0" err="1" smtClean="0"/>
              <a:t>metaanalýze</a:t>
            </a:r>
            <a:r>
              <a:rPr lang="sk-SK" sz="2400" dirty="0" smtClean="0"/>
              <a:t>), stručný popis k tabuľke/grafu</a:t>
            </a:r>
            <a:endParaRPr lang="sk-SK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Results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Popisné štatistiky meraných premenných (NIE popis vzorky!!!)</a:t>
            </a:r>
          </a:p>
          <a:p>
            <a:r>
              <a:rPr lang="sk-SK" dirty="0" smtClean="0"/>
              <a:t>Presné číselné údaje o výsledkoch, rozdelené po častiach/</a:t>
            </a:r>
            <a:r>
              <a:rPr lang="sk-SK" dirty="0" err="1" smtClean="0"/>
              <a:t>odstavcoch</a:t>
            </a:r>
            <a:endParaRPr lang="sk-SK" dirty="0" smtClean="0"/>
          </a:p>
          <a:p>
            <a:r>
              <a:rPr lang="sk-SK" dirty="0" smtClean="0"/>
              <a:t>Tabuľky, grafy – popísané v texte</a:t>
            </a:r>
          </a:p>
          <a:p>
            <a:r>
              <a:rPr lang="sk-SK" dirty="0" smtClean="0"/>
              <a:t>BEZ INTERPRETÁCIE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Introduction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Všeobecný kontext – popis problému, fenoménu, 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knowledge</a:t>
            </a:r>
            <a:r>
              <a:rPr lang="sk-SK" dirty="0" smtClean="0"/>
              <a:t>, pozorovanie zo </a:t>
            </a:r>
            <a:r>
              <a:rPr lang="sk-SK" dirty="0" smtClean="0"/>
              <a:t>života </a:t>
            </a:r>
            <a:r>
              <a:rPr lang="sk-SK" sz="2400" dirty="0" smtClean="0"/>
              <a:t>- iba krátky odsek, </a:t>
            </a:r>
            <a:r>
              <a:rPr lang="sk-SK" sz="2400" dirty="0" err="1" smtClean="0"/>
              <a:t>neelaborovať</a:t>
            </a:r>
            <a:r>
              <a:rPr lang="sk-SK" sz="2400" dirty="0" smtClean="0"/>
              <a:t>!!! Obracia pozornosť na otázku riešenú v texte.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Results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Typický jazyk:</a:t>
            </a:r>
          </a:p>
          <a:p>
            <a:r>
              <a:rPr lang="sk-SK" sz="2800" i="1" dirty="0" smtClean="0"/>
              <a:t>Test, </a:t>
            </a:r>
            <a:r>
              <a:rPr lang="sk-SK" sz="2800" i="1" dirty="0" err="1" smtClean="0"/>
              <a:t>score</a:t>
            </a:r>
            <a:r>
              <a:rPr lang="sk-SK" sz="2800" i="1" dirty="0"/>
              <a:t>,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achieve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higer</a:t>
            </a:r>
            <a:r>
              <a:rPr lang="sk-SK" sz="2800" i="1" dirty="0" smtClean="0"/>
              <a:t>/</a:t>
            </a:r>
            <a:r>
              <a:rPr lang="sk-SK" sz="2800" i="1" dirty="0" err="1" smtClean="0"/>
              <a:t>lower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scores</a:t>
            </a:r>
            <a:r>
              <a:rPr lang="sk-SK" sz="2800" i="1" dirty="0" smtClean="0"/>
              <a:t>...</a:t>
            </a:r>
            <a:endParaRPr lang="sk-SK" sz="2800" i="1" dirty="0" smtClean="0"/>
          </a:p>
          <a:p>
            <a:r>
              <a:rPr lang="sk-SK" sz="2800" i="1" dirty="0" smtClean="0"/>
              <a:t>(No/</a:t>
            </a:r>
            <a:r>
              <a:rPr lang="sk-SK" sz="2800" i="1" dirty="0" err="1" smtClean="0"/>
              <a:t>marginally</a:t>
            </a:r>
            <a:r>
              <a:rPr lang="sk-SK" sz="2800" i="1" dirty="0" smtClean="0"/>
              <a:t>) </a:t>
            </a:r>
            <a:r>
              <a:rPr lang="sk-SK" sz="2800" i="1" dirty="0" err="1" smtClean="0"/>
              <a:t>significant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correlations</a:t>
            </a:r>
            <a:r>
              <a:rPr lang="sk-SK" sz="2800" i="1" dirty="0" smtClean="0"/>
              <a:t>/</a:t>
            </a:r>
            <a:r>
              <a:rPr lang="sk-SK" sz="2800" i="1" dirty="0" err="1" smtClean="0"/>
              <a:t>differences</a:t>
            </a:r>
            <a:r>
              <a:rPr lang="sk-SK" sz="2800" i="1" dirty="0" smtClean="0"/>
              <a:t>/ </a:t>
            </a:r>
            <a:r>
              <a:rPr lang="sk-SK" sz="2800" i="1" dirty="0" err="1" smtClean="0"/>
              <a:t>predictors</a:t>
            </a:r>
            <a:r>
              <a:rPr lang="sk-SK" sz="2800" i="1" dirty="0" smtClean="0"/>
              <a:t>...</a:t>
            </a:r>
            <a:endParaRPr lang="sk-SK" sz="2800" i="1" dirty="0"/>
          </a:p>
          <a:p>
            <a:r>
              <a:rPr lang="sk-SK" sz="2800" i="1" dirty="0" err="1" smtClean="0"/>
              <a:t>O</a:t>
            </a:r>
            <a:r>
              <a:rPr lang="sk-SK" sz="2800" i="1" dirty="0" err="1" smtClean="0"/>
              <a:t>bserve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be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found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emerge</a:t>
            </a:r>
            <a:r>
              <a:rPr lang="sk-SK" sz="2800" i="1" dirty="0" smtClean="0"/>
              <a:t>...</a:t>
            </a:r>
          </a:p>
          <a:p>
            <a:r>
              <a:rPr lang="sk-SK" sz="2800" i="1" dirty="0" err="1" smtClean="0"/>
              <a:t>Correlate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with</a:t>
            </a:r>
            <a:r>
              <a:rPr lang="sk-SK" sz="2800" i="1" dirty="0" smtClean="0"/>
              <a:t>/</a:t>
            </a:r>
            <a:r>
              <a:rPr lang="sk-SK" sz="2800" i="1" dirty="0" err="1" smtClean="0"/>
              <a:t>be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correlated</a:t>
            </a:r>
            <a:r>
              <a:rPr lang="sk-SK" sz="2800" i="1" dirty="0" smtClean="0"/>
              <a:t> to, </a:t>
            </a:r>
            <a:r>
              <a:rPr lang="sk-SK" sz="2800" i="1" dirty="0" err="1" smtClean="0"/>
              <a:t>predict</a:t>
            </a:r>
            <a:r>
              <a:rPr lang="sk-SK" sz="2800" i="1" dirty="0" smtClean="0"/>
              <a:t>...</a:t>
            </a:r>
          </a:p>
          <a:p>
            <a:r>
              <a:rPr lang="sk-SK" sz="2800" i="1" dirty="0" smtClean="0"/>
              <a:t>Table/</a:t>
            </a:r>
            <a:r>
              <a:rPr lang="sk-SK" sz="2800" i="1" dirty="0" err="1" smtClean="0"/>
              <a:t>chart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shows</a:t>
            </a:r>
            <a:r>
              <a:rPr lang="sk-SK" sz="2800" i="1" dirty="0" smtClean="0"/>
              <a:t>...</a:t>
            </a:r>
            <a:endParaRPr lang="en-US" sz="2800" i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Discussion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Zhrnutie hlavných výsledkov jednoduchým jazykom, ale presne (vrátane tesnosti vzťahov</a:t>
            </a:r>
            <a:r>
              <a:rPr lang="sk-SK" dirty="0" smtClean="0"/>
              <a:t>)</a:t>
            </a:r>
            <a:r>
              <a:rPr lang="sk-SK" sz="2400" dirty="0" smtClean="0"/>
              <a:t> – jazyk viac </a:t>
            </a:r>
            <a:r>
              <a:rPr lang="sk-SK" sz="2400" dirty="0" err="1" smtClean="0"/>
              <a:t>interpretatívny</a:t>
            </a:r>
            <a:r>
              <a:rPr lang="sk-SK" sz="2400" dirty="0" smtClean="0"/>
              <a:t>,</a:t>
            </a:r>
            <a:r>
              <a:rPr lang="en-US" sz="2400" dirty="0" smtClean="0"/>
              <a:t> a</a:t>
            </a:r>
            <a:r>
              <a:rPr lang="sk-SK" sz="2400" dirty="0" err="1" smtClean="0"/>
              <a:t>le</a:t>
            </a:r>
            <a:r>
              <a:rPr lang="sk-SK" sz="2400" dirty="0" smtClean="0"/>
              <a:t> tiež viac „opatrný“, napr. vo výsledkoch: </a:t>
            </a:r>
            <a:r>
              <a:rPr lang="sk-SK" sz="2400" i="1" dirty="0" smtClean="0"/>
              <a:t>„</a:t>
            </a:r>
            <a:r>
              <a:rPr lang="sk-SK" sz="2400" i="1" dirty="0" err="1" smtClean="0"/>
              <a:t>Group</a:t>
            </a:r>
            <a:r>
              <a:rPr lang="sk-SK" sz="2400" i="1" dirty="0" smtClean="0"/>
              <a:t> A </a:t>
            </a:r>
            <a:r>
              <a:rPr lang="sk-SK" sz="2400" i="1" dirty="0" err="1" smtClean="0"/>
              <a:t>scored</a:t>
            </a:r>
            <a:r>
              <a:rPr lang="sk-SK" sz="2400" i="1" dirty="0" smtClean="0"/>
              <a:t> </a:t>
            </a:r>
            <a:r>
              <a:rPr lang="sk-SK" sz="2400" i="1" dirty="0" err="1" smtClean="0"/>
              <a:t>significantly</a:t>
            </a:r>
            <a:r>
              <a:rPr lang="sk-SK" sz="2400" i="1" dirty="0" smtClean="0"/>
              <a:t> </a:t>
            </a:r>
            <a:r>
              <a:rPr lang="sk-SK" sz="2400" i="1" dirty="0" err="1" smtClean="0"/>
              <a:t>higher</a:t>
            </a:r>
            <a:r>
              <a:rPr lang="sk-SK" sz="2400" i="1" dirty="0" smtClean="0"/>
              <a:t> in </a:t>
            </a:r>
            <a:r>
              <a:rPr lang="sk-SK" sz="2400" i="1" dirty="0" err="1" smtClean="0"/>
              <a:t>extroversion</a:t>
            </a:r>
            <a:r>
              <a:rPr lang="sk-SK" sz="2400" i="1" dirty="0" smtClean="0"/>
              <a:t> </a:t>
            </a:r>
            <a:r>
              <a:rPr lang="sk-SK" sz="2400" i="1" dirty="0" err="1" smtClean="0"/>
              <a:t>than</a:t>
            </a:r>
            <a:r>
              <a:rPr lang="sk-SK" sz="2400" i="1" dirty="0" smtClean="0"/>
              <a:t> </a:t>
            </a:r>
            <a:r>
              <a:rPr lang="sk-SK" sz="2400" i="1" dirty="0" err="1" smtClean="0"/>
              <a:t>Group</a:t>
            </a:r>
            <a:r>
              <a:rPr lang="sk-SK" sz="2400" i="1" dirty="0" smtClean="0"/>
              <a:t> B (t = 4.56; </a:t>
            </a:r>
            <a:r>
              <a:rPr lang="sk-SK" sz="2400" i="1" dirty="0" err="1" smtClean="0"/>
              <a:t>df</a:t>
            </a:r>
            <a:r>
              <a:rPr lang="sk-SK" sz="2400" i="1" dirty="0" smtClean="0"/>
              <a:t> </a:t>
            </a:r>
            <a:r>
              <a:rPr lang="sk-SK" sz="2400" i="1" dirty="0" smtClean="0"/>
              <a:t>= 100; p </a:t>
            </a:r>
            <a:r>
              <a:rPr lang="en-US" sz="2400" i="1" dirty="0" smtClean="0"/>
              <a:t>&lt; .05</a:t>
            </a:r>
            <a:r>
              <a:rPr lang="sk-SK" sz="2400" i="1" dirty="0" smtClean="0"/>
              <a:t>).“ </a:t>
            </a:r>
            <a:r>
              <a:rPr lang="sk-SK" sz="2400" dirty="0" smtClean="0"/>
              <a:t>V diskusii: „</a:t>
            </a:r>
            <a:r>
              <a:rPr lang="sk-SK" sz="2400" i="1" dirty="0" err="1" smtClean="0"/>
              <a:t>Group</a:t>
            </a:r>
            <a:r>
              <a:rPr lang="sk-SK" sz="2400" i="1" dirty="0" smtClean="0"/>
              <a:t> A </a:t>
            </a:r>
            <a:r>
              <a:rPr lang="sk-SK" sz="2400" i="1" dirty="0" err="1" smtClean="0"/>
              <a:t>seem</a:t>
            </a:r>
            <a:r>
              <a:rPr lang="sk-SK" sz="2400" i="1" dirty="0" smtClean="0"/>
              <a:t> to </a:t>
            </a:r>
            <a:r>
              <a:rPr lang="sk-SK" sz="2400" i="1" dirty="0" err="1" smtClean="0"/>
              <a:t>be</a:t>
            </a:r>
            <a:r>
              <a:rPr lang="sk-SK" sz="2400" i="1" dirty="0" smtClean="0"/>
              <a:t> more </a:t>
            </a:r>
            <a:r>
              <a:rPr lang="sk-SK" sz="2400" i="1" dirty="0" err="1" smtClean="0"/>
              <a:t>extroverted</a:t>
            </a:r>
            <a:r>
              <a:rPr lang="sk-SK" sz="2400" i="1" dirty="0" smtClean="0"/>
              <a:t> </a:t>
            </a:r>
            <a:r>
              <a:rPr lang="sk-SK" sz="2400" i="1" dirty="0" err="1" smtClean="0"/>
              <a:t>than</a:t>
            </a:r>
            <a:r>
              <a:rPr lang="sk-SK" sz="2400" i="1" dirty="0" smtClean="0"/>
              <a:t> </a:t>
            </a:r>
            <a:r>
              <a:rPr lang="sk-SK" sz="2400" i="1" dirty="0" err="1" smtClean="0"/>
              <a:t>Group</a:t>
            </a:r>
            <a:r>
              <a:rPr lang="sk-SK" sz="2400" i="1" dirty="0" smtClean="0"/>
              <a:t> </a:t>
            </a:r>
            <a:r>
              <a:rPr lang="sk-SK" sz="2400" i="1" dirty="0" smtClean="0"/>
              <a:t>B.“ </a:t>
            </a:r>
            <a:r>
              <a:rPr lang="sk-SK" sz="2400" dirty="0" smtClean="0"/>
              <a:t>príp.</a:t>
            </a:r>
            <a:r>
              <a:rPr lang="sk-SK" sz="2400" i="1" dirty="0" smtClean="0"/>
              <a:t> „</a:t>
            </a:r>
            <a:r>
              <a:rPr lang="sk-SK" sz="2400" i="1" dirty="0" err="1" smtClean="0"/>
              <a:t>Group</a:t>
            </a:r>
            <a:r>
              <a:rPr lang="sk-SK" sz="2400" i="1" dirty="0" smtClean="0"/>
              <a:t> A </a:t>
            </a:r>
            <a:r>
              <a:rPr lang="sk-SK" sz="2400" i="1" dirty="0" err="1" smtClean="0"/>
              <a:t>was</a:t>
            </a:r>
            <a:r>
              <a:rPr lang="sk-SK" sz="2400" i="1" dirty="0" smtClean="0"/>
              <a:t> </a:t>
            </a:r>
            <a:r>
              <a:rPr lang="sk-SK" sz="2400" i="1" dirty="0" err="1" smtClean="0"/>
              <a:t>somewhat</a:t>
            </a:r>
            <a:r>
              <a:rPr lang="sk-SK" sz="2400" i="1" dirty="0" smtClean="0"/>
              <a:t> more </a:t>
            </a:r>
            <a:r>
              <a:rPr lang="sk-SK" sz="2400" i="1" dirty="0" err="1" smtClean="0"/>
              <a:t>likely</a:t>
            </a:r>
            <a:r>
              <a:rPr lang="sk-SK" sz="2400" i="1" dirty="0" smtClean="0"/>
              <a:t> to </a:t>
            </a:r>
            <a:r>
              <a:rPr lang="sk-SK" sz="2400" i="1" dirty="0" err="1" smtClean="0"/>
              <a:t>score</a:t>
            </a:r>
            <a:r>
              <a:rPr lang="sk-SK" sz="2400" i="1" dirty="0" smtClean="0"/>
              <a:t> </a:t>
            </a:r>
            <a:r>
              <a:rPr lang="sk-SK" sz="2400" i="1" dirty="0" err="1" smtClean="0"/>
              <a:t>high</a:t>
            </a:r>
            <a:r>
              <a:rPr lang="sk-SK" sz="2400" i="1" dirty="0" smtClean="0"/>
              <a:t> in </a:t>
            </a:r>
            <a:r>
              <a:rPr lang="sk-SK" sz="2400" i="1" dirty="0" err="1" smtClean="0"/>
              <a:t>extroversion</a:t>
            </a:r>
            <a:r>
              <a:rPr lang="sk-SK" sz="2400" i="1" dirty="0" smtClean="0"/>
              <a:t>.“</a:t>
            </a:r>
            <a:endParaRPr lang="sk-SK" i="1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Discussion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Zhrnutie hlavných výsledkov jednoduchým jazykom, ale presne (vrátane tesnosti vzťahov)</a:t>
            </a:r>
          </a:p>
          <a:p>
            <a:r>
              <a:rPr lang="sk-SK" dirty="0" smtClean="0"/>
              <a:t>Porovnanie výsledkov s očakávaniami/ hypotézami/modelmi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Discussion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Zhrnutie hlavných výsledkov jednoduchým jazykom, ale presne (vrátane tesnosti vzťahov)</a:t>
            </a:r>
          </a:p>
          <a:p>
            <a:r>
              <a:rPr lang="sk-SK" dirty="0" smtClean="0"/>
              <a:t>Porovnanie výsledkov s očakávaniami/ hypotézami/modelmi</a:t>
            </a:r>
          </a:p>
          <a:p>
            <a:r>
              <a:rPr lang="sk-SK" dirty="0" smtClean="0"/>
              <a:t>Interpretácie (ne)nájdených </a:t>
            </a:r>
            <a:r>
              <a:rPr lang="sk-SK" dirty="0" smtClean="0"/>
              <a:t>vzťahov</a:t>
            </a:r>
            <a:r>
              <a:rPr lang="sk-SK" sz="2400" dirty="0" smtClean="0"/>
              <a:t> – interpretujú sa všetky výsledky!!! Nenájdené vzťahy sa nemôžu ignorovať.</a:t>
            </a:r>
            <a:endParaRPr lang="sk-SK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Discussion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Zhrnutie hlavných výsledkov jednoduchým jazykom, ale presne (vrátane tesnosti vzťahov)</a:t>
            </a:r>
          </a:p>
          <a:p>
            <a:r>
              <a:rPr lang="sk-SK" dirty="0" smtClean="0"/>
              <a:t>Porovnanie výsledkov s očakávaniami/ hypotézami/modelmi</a:t>
            </a:r>
          </a:p>
          <a:p>
            <a:r>
              <a:rPr lang="sk-SK" dirty="0" smtClean="0"/>
              <a:t>Interpretácie (ne)nájdených vzťahov</a:t>
            </a:r>
          </a:p>
          <a:p>
            <a:r>
              <a:rPr lang="sk-SK" dirty="0" smtClean="0"/>
              <a:t>Doplnenie teórie/výskumu k </a:t>
            </a:r>
            <a:r>
              <a:rPr lang="sk-SK" dirty="0" smtClean="0"/>
              <a:t>interpretáciám </a:t>
            </a:r>
            <a:r>
              <a:rPr lang="sk-SK" sz="2400" dirty="0" smtClean="0"/>
              <a:t>– koncepty, s ktorými môže alternatívne vysvetlenie súvisieť, výskumy, kde to vyšlo podobne či odlišne...</a:t>
            </a:r>
            <a:endParaRPr lang="sk-SK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Discussion</a:t>
            </a:r>
            <a:endParaRPr lang="en-US" b="1" dirty="0"/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>
          <a:xfrm>
            <a:off x="539552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Zhrnutie hlavných výsledkov jednoduchým jazykom, ale presne (vrátane tesnosti vzťahov)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Porovnanie výsledkov s očakávaniami/ hypotézami/modelmi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Interpretácie (ne)nájdených vzťahov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Doplnenie teórie/výskumu k interpretáciám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k-SK" sz="3200" noProof="0" dirty="0" smtClean="0"/>
              <a:t>Implikácie a </a:t>
            </a:r>
            <a:r>
              <a:rPr lang="sk-SK" sz="3200" noProof="0" dirty="0" smtClean="0"/>
              <a:t>aplikácie </a:t>
            </a:r>
            <a:r>
              <a:rPr lang="sk-SK" sz="2400" dirty="0" smtClean="0"/>
              <a:t>– aké sú dôsledky výsledkov pre prax, vnímanie určitej oblasti, rozvoj teórie atď.</a:t>
            </a: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Discussion</a:t>
            </a:r>
            <a:endParaRPr lang="en-US" b="1" dirty="0"/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>
          <a:xfrm>
            <a:off x="539552" y="1484784"/>
            <a:ext cx="8229600" cy="51845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Zhrnutie hlavných výsledkov jednoduchým jazykom, ale presne (vrátane tesnosti vzťahov)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Porovnanie výsledkov s očakávaniami/ hypotézami/modelmi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Interpretácie (ne)nájdených vzťahov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Doplnenie teórie/výskumu k interpretáciám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k-SK" sz="3200" noProof="0" dirty="0" smtClean="0"/>
              <a:t>Implikácie a aplikácie</a:t>
            </a:r>
            <a:endParaRPr lang="sk-SK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k-SK" sz="3200" dirty="0" smtClean="0"/>
              <a:t>Limity </a:t>
            </a:r>
            <a:r>
              <a:rPr lang="sk-SK" sz="3200" dirty="0" smtClean="0"/>
              <a:t>štúdie </a:t>
            </a:r>
            <a:r>
              <a:rPr lang="sk-SK" sz="2400" dirty="0" smtClean="0"/>
              <a:t>– dôsledne kriticky zhodnotiť možné zdroje skreslenia – nejde o „sebakritiku“, ale o spätné hodnotenie výskumu a námet, ako by sa dalo dosiahnuť presnejších výsledkov</a:t>
            </a: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Discussion</a:t>
            </a:r>
            <a:endParaRPr lang="en-US" b="1" dirty="0"/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>
          <a:xfrm>
            <a:off x="467544" y="1412776"/>
            <a:ext cx="8229600" cy="54452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Zhrnutie hlavných výsledkov jednoduchým jazykom, ale presne (vrátane tesnosti vzťahov)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Porovnanie výsledkov s očakávaniami/ hypotézami/modelmi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Interpretácie (ne)nájdených vzťahov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Doplnenie teórie/výskumu k interpretáciám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k-SK" sz="3200" noProof="0" dirty="0" smtClean="0"/>
              <a:t>Implikácie a aplikácie</a:t>
            </a:r>
            <a:endParaRPr lang="sk-SK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k-SK" sz="3200" dirty="0" smtClean="0"/>
              <a:t>Limity štúdie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Budúci výskum – čo štúdia nevysvetľuje? Čo treba ešte objasniť?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Discussion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Typický jazyk:</a:t>
            </a:r>
          </a:p>
          <a:p>
            <a:r>
              <a:rPr lang="sk-SK" sz="2800" i="1" dirty="0" err="1" smtClean="0"/>
              <a:t>Perform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worse</a:t>
            </a:r>
            <a:r>
              <a:rPr lang="sk-SK" sz="2800" i="1" dirty="0" smtClean="0"/>
              <a:t>/</a:t>
            </a:r>
            <a:r>
              <a:rPr lang="sk-SK" sz="2800" i="1" dirty="0" err="1" smtClean="0"/>
              <a:t>better</a:t>
            </a:r>
            <a:r>
              <a:rPr lang="sk-SK" sz="2800" i="1" dirty="0" smtClean="0"/>
              <a:t>, report more/</a:t>
            </a:r>
            <a:r>
              <a:rPr lang="sk-SK" sz="2800" i="1" dirty="0" err="1" smtClean="0"/>
              <a:t>less</a:t>
            </a:r>
            <a:r>
              <a:rPr lang="sk-SK" sz="2800" i="1" dirty="0" smtClean="0"/>
              <a:t>...</a:t>
            </a:r>
          </a:p>
          <a:p>
            <a:r>
              <a:rPr lang="sk-SK" sz="2800" i="1" dirty="0" err="1" smtClean="0"/>
              <a:t>Suggest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indicate</a:t>
            </a:r>
            <a:r>
              <a:rPr lang="sk-SK" sz="2800" i="1" dirty="0" smtClean="0"/>
              <a:t>, show</a:t>
            </a:r>
            <a:r>
              <a:rPr lang="sk-SK" sz="2800" i="1" dirty="0" smtClean="0"/>
              <a:t>...</a:t>
            </a:r>
          </a:p>
          <a:p>
            <a:r>
              <a:rPr lang="sk-SK" sz="2800" i="1" dirty="0" err="1" smtClean="0"/>
              <a:t>Appear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seem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tend</a:t>
            </a:r>
            <a:r>
              <a:rPr lang="sk-SK" sz="2800" i="1" dirty="0" smtClean="0"/>
              <a:t> to, </a:t>
            </a:r>
            <a:r>
              <a:rPr lang="sk-SK" sz="2800" i="1" dirty="0" err="1" smtClean="0"/>
              <a:t>be</a:t>
            </a:r>
            <a:r>
              <a:rPr lang="sk-SK" sz="2800" i="1" dirty="0" smtClean="0"/>
              <a:t> more/</a:t>
            </a:r>
            <a:r>
              <a:rPr lang="sk-SK" sz="2800" i="1" dirty="0" err="1" smtClean="0"/>
              <a:t>less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likely</a:t>
            </a:r>
            <a:r>
              <a:rPr lang="sk-SK" sz="2800" i="1" dirty="0" smtClean="0"/>
              <a:t> to...</a:t>
            </a:r>
            <a:endParaRPr lang="sk-SK" sz="2800" i="1" dirty="0" smtClean="0"/>
          </a:p>
          <a:p>
            <a:r>
              <a:rPr lang="sk-SK" sz="2800" i="1" dirty="0" err="1" smtClean="0"/>
              <a:t>Agree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contradict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support</a:t>
            </a:r>
            <a:r>
              <a:rPr lang="sk-SK" sz="2800" i="1" dirty="0" smtClean="0"/>
              <a:t>...</a:t>
            </a:r>
          </a:p>
          <a:p>
            <a:r>
              <a:rPr lang="sk-SK" sz="2800" i="1" dirty="0" err="1" smtClean="0"/>
              <a:t>Implications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applications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shortcomings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limits</a:t>
            </a:r>
            <a:r>
              <a:rPr lang="sk-SK" sz="2800" i="1" dirty="0" smtClean="0"/>
              <a:t>...</a:t>
            </a:r>
            <a:endParaRPr lang="sk-SK" sz="2800" i="1" dirty="0" smtClean="0"/>
          </a:p>
          <a:p>
            <a:r>
              <a:rPr lang="sk-SK" sz="2800" i="1" dirty="0" err="1" smtClean="0"/>
              <a:t>Future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research</a:t>
            </a:r>
            <a:r>
              <a:rPr lang="sk-SK" sz="2800" i="1" dirty="0" smtClean="0"/>
              <a:t>, more </a:t>
            </a:r>
            <a:r>
              <a:rPr lang="sk-SK" sz="2800" i="1" dirty="0" err="1" smtClean="0"/>
              <a:t>evidence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needed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question</a:t>
            </a:r>
            <a:r>
              <a:rPr lang="sk-SK" sz="2800" i="1" dirty="0" smtClean="0"/>
              <a:t>/</a:t>
            </a:r>
            <a:r>
              <a:rPr lang="sk-SK" sz="2800" i="1" dirty="0" err="1" smtClean="0"/>
              <a:t>issue</a:t>
            </a:r>
            <a:r>
              <a:rPr lang="sk-SK" sz="2800" i="1" dirty="0" smtClean="0"/>
              <a:t> to </a:t>
            </a:r>
            <a:r>
              <a:rPr lang="sk-SK" sz="2800" i="1" dirty="0" err="1" smtClean="0"/>
              <a:t>be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addressed</a:t>
            </a:r>
            <a:r>
              <a:rPr lang="sk-SK" sz="2800" i="1" dirty="0" smtClean="0"/>
              <a:t>...</a:t>
            </a:r>
            <a:endParaRPr lang="en-US" sz="2800" i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Ďalšie časti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(</a:t>
            </a:r>
            <a:r>
              <a:rPr lang="sk-SK" dirty="0" err="1" smtClean="0"/>
              <a:t>Conclusion</a:t>
            </a:r>
            <a:r>
              <a:rPr lang="sk-SK" dirty="0" smtClean="0"/>
              <a:t>)</a:t>
            </a:r>
            <a:r>
              <a:rPr lang="sk-SK" sz="2400" dirty="0" smtClean="0"/>
              <a:t> – niekedy </a:t>
            </a:r>
            <a:r>
              <a:rPr lang="sk-SK" sz="2400" dirty="0" smtClean="0"/>
              <a:t>iný názov pre </a:t>
            </a:r>
            <a:r>
              <a:rPr lang="sk-SK" sz="2400" dirty="0" smtClean="0"/>
              <a:t>diskusnú časť, inokedy akýsi záver diskusnej časti (čo z toho všetkého vyplýva)</a:t>
            </a:r>
            <a:endParaRPr lang="sk-SK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Introduction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Všeobecný kontext – popis problému, fenoménu, 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knowledge</a:t>
            </a:r>
            <a:r>
              <a:rPr lang="sk-SK" dirty="0" smtClean="0"/>
              <a:t>, pozorovanie zo života</a:t>
            </a:r>
          </a:p>
          <a:p>
            <a:r>
              <a:rPr lang="sk-SK" dirty="0" smtClean="0"/>
              <a:t>Možné vysvetlenia – </a:t>
            </a:r>
            <a:r>
              <a:rPr lang="sk-SK" dirty="0" smtClean="0"/>
              <a:t>teória</a:t>
            </a:r>
            <a:endParaRPr lang="en-US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smtClean="0"/>
              <a:t>Ďalšie časti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sk-SK" dirty="0" smtClean="0"/>
              <a:t>(</a:t>
            </a:r>
            <a:r>
              <a:rPr lang="sk-SK" dirty="0" err="1" smtClean="0"/>
              <a:t>Conclusion</a:t>
            </a:r>
            <a:r>
              <a:rPr lang="sk-SK" dirty="0" smtClean="0"/>
              <a:t>)</a:t>
            </a:r>
          </a:p>
          <a:p>
            <a:r>
              <a:rPr lang="sk-SK" dirty="0" smtClean="0"/>
              <a:t>(</a:t>
            </a:r>
            <a:r>
              <a:rPr lang="sk-SK" dirty="0" err="1" smtClean="0"/>
              <a:t>Summary</a:t>
            </a:r>
            <a:r>
              <a:rPr lang="sk-SK" dirty="0" smtClean="0"/>
              <a:t>)</a:t>
            </a:r>
            <a:r>
              <a:rPr lang="sk-SK" sz="2400" dirty="0" smtClean="0"/>
              <a:t> – zhrnutie článku, dlhšie než abstrakt, môže byť v cudzích jazykoch (resumé)</a:t>
            </a:r>
            <a:endParaRPr lang="sk-SK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smtClean="0"/>
              <a:t>Ďalšie časti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sk-SK" dirty="0" smtClean="0"/>
              <a:t>(</a:t>
            </a:r>
            <a:r>
              <a:rPr lang="sk-SK" dirty="0" err="1" smtClean="0"/>
              <a:t>Conclusion</a:t>
            </a:r>
            <a:r>
              <a:rPr lang="sk-SK" dirty="0" smtClean="0"/>
              <a:t>)</a:t>
            </a:r>
          </a:p>
          <a:p>
            <a:r>
              <a:rPr lang="sk-SK" dirty="0" smtClean="0"/>
              <a:t>(</a:t>
            </a:r>
            <a:r>
              <a:rPr lang="sk-SK" dirty="0" err="1" smtClean="0"/>
              <a:t>Summary</a:t>
            </a:r>
            <a:r>
              <a:rPr lang="sk-SK" dirty="0" smtClean="0"/>
              <a:t>)</a:t>
            </a:r>
          </a:p>
          <a:p>
            <a:r>
              <a:rPr lang="sk-SK" b="1" dirty="0" err="1" smtClean="0"/>
              <a:t>References</a:t>
            </a:r>
            <a:r>
              <a:rPr lang="sk-SK" b="1" dirty="0" smtClean="0"/>
              <a:t> </a:t>
            </a:r>
            <a:r>
              <a:rPr lang="sk-SK" sz="2400" dirty="0" smtClean="0"/>
              <a:t>– presný zoznam literatúry podľa požadovaného štýlu (spravidla APA) – VŠETKY zdroje z textu a ŽIADNE navyše</a:t>
            </a:r>
            <a:endParaRPr lang="sk-SK" b="1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smtClean="0"/>
              <a:t>Ďalšie časti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sk-SK" dirty="0" smtClean="0"/>
              <a:t>(</a:t>
            </a:r>
            <a:r>
              <a:rPr lang="sk-SK" dirty="0" err="1" smtClean="0"/>
              <a:t>Conclusion</a:t>
            </a:r>
            <a:r>
              <a:rPr lang="sk-SK" dirty="0" smtClean="0"/>
              <a:t>)</a:t>
            </a:r>
          </a:p>
          <a:p>
            <a:r>
              <a:rPr lang="sk-SK" dirty="0" smtClean="0"/>
              <a:t>(</a:t>
            </a:r>
            <a:r>
              <a:rPr lang="sk-SK" dirty="0" err="1" smtClean="0"/>
              <a:t>Summary</a:t>
            </a:r>
            <a:r>
              <a:rPr lang="sk-SK" dirty="0" smtClean="0"/>
              <a:t>)</a:t>
            </a:r>
          </a:p>
          <a:p>
            <a:r>
              <a:rPr lang="sk-SK" b="1" dirty="0" err="1" smtClean="0"/>
              <a:t>References</a:t>
            </a:r>
          </a:p>
          <a:p>
            <a:r>
              <a:rPr lang="sk-SK" dirty="0" err="1" smtClean="0"/>
              <a:t>Acknowledgements</a:t>
            </a:r>
            <a:r>
              <a:rPr lang="sk-SK" dirty="0" smtClean="0"/>
              <a:t> </a:t>
            </a:r>
            <a:r>
              <a:rPr lang="sk-SK" sz="2400" dirty="0" smtClean="0"/>
              <a:t>– dôležitá časť, nie iba „poďakovanie zo slušnosti“, ale predovšetkým priznanie zásluh, ktoré nestačili na spoluautorstvo článku, ale boli významné, príp. sa tu uvádza spôsob financovania výskumu (kód grantu at</a:t>
            </a:r>
            <a:r>
              <a:rPr lang="sk-SK" sz="2400" dirty="0" smtClean="0"/>
              <a:t>ď</a:t>
            </a:r>
            <a:r>
              <a:rPr lang="sk-SK" sz="2400" dirty="0" smtClean="0"/>
              <a:t>.)</a:t>
            </a:r>
            <a:endParaRPr lang="sk-SK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smtClean="0"/>
              <a:t>Ďalšie časti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sk-SK" dirty="0" smtClean="0"/>
              <a:t>(</a:t>
            </a:r>
            <a:r>
              <a:rPr lang="sk-SK" dirty="0" err="1" smtClean="0"/>
              <a:t>Conclusion</a:t>
            </a:r>
            <a:r>
              <a:rPr lang="sk-SK" dirty="0" smtClean="0"/>
              <a:t>)</a:t>
            </a:r>
          </a:p>
          <a:p>
            <a:r>
              <a:rPr lang="sk-SK" dirty="0" smtClean="0"/>
              <a:t>(</a:t>
            </a:r>
            <a:r>
              <a:rPr lang="sk-SK" dirty="0" err="1" smtClean="0"/>
              <a:t>Summary</a:t>
            </a:r>
            <a:r>
              <a:rPr lang="sk-SK" dirty="0" smtClean="0"/>
              <a:t>)</a:t>
            </a:r>
          </a:p>
          <a:p>
            <a:r>
              <a:rPr lang="sk-SK" b="1" dirty="0" err="1" smtClean="0"/>
              <a:t>References</a:t>
            </a:r>
            <a:endParaRPr lang="sk-SK" b="1" dirty="0" smtClean="0"/>
          </a:p>
          <a:p>
            <a:r>
              <a:rPr lang="sk-SK" dirty="0" err="1" smtClean="0"/>
              <a:t>Acknowledgements</a:t>
            </a:r>
            <a:endParaRPr lang="sk-SK" dirty="0" smtClean="0"/>
          </a:p>
          <a:p>
            <a:r>
              <a:rPr lang="sk-SK" dirty="0" smtClean="0"/>
              <a:t>(</a:t>
            </a:r>
            <a:r>
              <a:rPr lang="sk-SK" dirty="0" err="1" smtClean="0"/>
              <a:t>Declaration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interests</a:t>
            </a:r>
            <a:r>
              <a:rPr lang="sk-SK" dirty="0" smtClean="0"/>
              <a:t>) </a:t>
            </a:r>
            <a:r>
              <a:rPr lang="sk-SK" sz="2400" dirty="0" smtClean="0"/>
              <a:t>– v prípade, že by výsledky mali ekonomický či iný dopad na autorov článku či ich inštitúciu (napr. výrobca chce dokázať, že produkt je účinný) – autori musia priznať, že určitý typ výsledkov štúdie by bol pre nich vo väčšom záujme než iný</a:t>
            </a:r>
            <a:endParaRPr lang="sk-SK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smtClean="0"/>
              <a:t>Ďalšie časti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sk-SK" dirty="0" smtClean="0"/>
              <a:t>(</a:t>
            </a:r>
            <a:r>
              <a:rPr lang="sk-SK" dirty="0" err="1" smtClean="0"/>
              <a:t>Conclusion</a:t>
            </a:r>
            <a:r>
              <a:rPr lang="sk-SK" dirty="0" smtClean="0"/>
              <a:t>)</a:t>
            </a:r>
          </a:p>
          <a:p>
            <a:r>
              <a:rPr lang="sk-SK" dirty="0" smtClean="0"/>
              <a:t>(</a:t>
            </a:r>
            <a:r>
              <a:rPr lang="sk-SK" dirty="0" err="1" smtClean="0"/>
              <a:t>Summary</a:t>
            </a:r>
            <a:r>
              <a:rPr lang="sk-SK" dirty="0" smtClean="0"/>
              <a:t>)</a:t>
            </a:r>
          </a:p>
          <a:p>
            <a:r>
              <a:rPr lang="sk-SK" b="1" dirty="0" err="1" smtClean="0"/>
              <a:t>References</a:t>
            </a:r>
            <a:endParaRPr lang="sk-SK" b="1" dirty="0" smtClean="0"/>
          </a:p>
          <a:p>
            <a:r>
              <a:rPr lang="sk-SK" dirty="0" err="1" smtClean="0"/>
              <a:t>Acknowledgements</a:t>
            </a:r>
            <a:endParaRPr lang="sk-SK" dirty="0" smtClean="0"/>
          </a:p>
          <a:p>
            <a:r>
              <a:rPr lang="sk-SK" dirty="0" smtClean="0"/>
              <a:t>(</a:t>
            </a:r>
            <a:r>
              <a:rPr lang="sk-SK" dirty="0" err="1" smtClean="0"/>
              <a:t>Declaration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interests</a:t>
            </a:r>
            <a:r>
              <a:rPr lang="sk-SK" dirty="0" smtClean="0"/>
              <a:t>)</a:t>
            </a:r>
          </a:p>
          <a:p>
            <a:r>
              <a:rPr lang="sk-SK" dirty="0" smtClean="0"/>
              <a:t>(</a:t>
            </a:r>
            <a:r>
              <a:rPr lang="sk-SK" dirty="0" err="1" smtClean="0"/>
              <a:t>Supplemental</a:t>
            </a:r>
            <a:r>
              <a:rPr lang="sk-SK" dirty="0" smtClean="0"/>
              <a:t> </a:t>
            </a:r>
            <a:r>
              <a:rPr lang="sk-SK" dirty="0" err="1" smtClean="0"/>
              <a:t>material</a:t>
            </a:r>
            <a:r>
              <a:rPr lang="sk-SK" dirty="0" smtClean="0"/>
              <a:t>) </a:t>
            </a:r>
            <a:r>
              <a:rPr lang="sk-SK" sz="2400" dirty="0" smtClean="0"/>
              <a:t>- niekedy sa poskytuje odkaz na internetové stránky s doplňujúcim materiálom, spravidla </a:t>
            </a:r>
            <a:r>
              <a:rPr lang="sk-SK" sz="2400" dirty="0" err="1" smtClean="0"/>
              <a:t>elaborovanú</a:t>
            </a:r>
            <a:r>
              <a:rPr lang="sk-SK" sz="2400" dirty="0" smtClean="0"/>
              <a:t> štatistickú analýzu dát</a:t>
            </a:r>
            <a:endParaRPr lang="sk-SK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smtClean="0"/>
              <a:t>Ďalšie časti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sk-SK" dirty="0" smtClean="0"/>
              <a:t>(</a:t>
            </a:r>
            <a:r>
              <a:rPr lang="sk-SK" dirty="0" err="1" smtClean="0"/>
              <a:t>Conclusion</a:t>
            </a:r>
            <a:r>
              <a:rPr lang="sk-SK" dirty="0" smtClean="0"/>
              <a:t>)</a:t>
            </a:r>
          </a:p>
          <a:p>
            <a:r>
              <a:rPr lang="sk-SK" dirty="0" smtClean="0"/>
              <a:t>(</a:t>
            </a:r>
            <a:r>
              <a:rPr lang="sk-SK" dirty="0" err="1" smtClean="0"/>
              <a:t>Summary</a:t>
            </a:r>
            <a:r>
              <a:rPr lang="sk-SK" dirty="0" smtClean="0"/>
              <a:t>)</a:t>
            </a:r>
          </a:p>
          <a:p>
            <a:r>
              <a:rPr lang="sk-SK" b="1" dirty="0" err="1" smtClean="0"/>
              <a:t>References</a:t>
            </a:r>
            <a:endParaRPr lang="sk-SK" b="1" dirty="0" smtClean="0"/>
          </a:p>
          <a:p>
            <a:r>
              <a:rPr lang="sk-SK" dirty="0" err="1" smtClean="0"/>
              <a:t>Acknowledgements</a:t>
            </a:r>
            <a:endParaRPr lang="sk-SK" dirty="0" smtClean="0"/>
          </a:p>
          <a:p>
            <a:r>
              <a:rPr lang="sk-SK" dirty="0" smtClean="0"/>
              <a:t>(</a:t>
            </a:r>
            <a:r>
              <a:rPr lang="sk-SK" dirty="0" err="1" smtClean="0"/>
              <a:t>Declaration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interests</a:t>
            </a:r>
            <a:r>
              <a:rPr lang="sk-SK" dirty="0" smtClean="0"/>
              <a:t>)</a:t>
            </a:r>
          </a:p>
          <a:p>
            <a:r>
              <a:rPr lang="sk-SK" dirty="0" smtClean="0"/>
              <a:t>(</a:t>
            </a:r>
            <a:r>
              <a:rPr lang="sk-SK" dirty="0" err="1" smtClean="0"/>
              <a:t>Supplemental</a:t>
            </a:r>
            <a:r>
              <a:rPr lang="sk-SK" dirty="0" smtClean="0"/>
              <a:t> </a:t>
            </a:r>
            <a:r>
              <a:rPr lang="sk-SK" dirty="0" err="1" smtClean="0"/>
              <a:t>material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Author</a:t>
            </a:r>
            <a:r>
              <a:rPr lang="sk-SK" dirty="0" smtClean="0"/>
              <a:t> </a:t>
            </a:r>
            <a:r>
              <a:rPr lang="sk-SK" dirty="0" err="1" smtClean="0"/>
              <a:t>information</a:t>
            </a:r>
            <a:r>
              <a:rPr lang="sk-SK" dirty="0" smtClean="0"/>
              <a:t> </a:t>
            </a:r>
            <a:r>
              <a:rPr lang="sk-SK" sz="2400" dirty="0" smtClean="0"/>
              <a:t>- niekedy sa dopĺňajú stručné údaje o autoroch (kto sú a kde pôsobia)</a:t>
            </a:r>
            <a:endParaRPr lang="sk-SK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smtClean="0"/>
              <a:t>Ďalšie časti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(</a:t>
            </a:r>
            <a:r>
              <a:rPr lang="sk-SK" dirty="0" err="1" smtClean="0"/>
              <a:t>Conclusion</a:t>
            </a:r>
            <a:r>
              <a:rPr lang="sk-SK" dirty="0" smtClean="0"/>
              <a:t>)</a:t>
            </a:r>
          </a:p>
          <a:p>
            <a:r>
              <a:rPr lang="sk-SK" dirty="0" smtClean="0"/>
              <a:t>(</a:t>
            </a:r>
            <a:r>
              <a:rPr lang="sk-SK" dirty="0" err="1" smtClean="0"/>
              <a:t>Summary</a:t>
            </a:r>
            <a:r>
              <a:rPr lang="sk-SK" dirty="0" smtClean="0"/>
              <a:t>)</a:t>
            </a:r>
          </a:p>
          <a:p>
            <a:r>
              <a:rPr lang="sk-SK" b="1" dirty="0" err="1" smtClean="0"/>
              <a:t>References</a:t>
            </a:r>
            <a:endParaRPr lang="sk-SK" b="1" dirty="0" smtClean="0"/>
          </a:p>
          <a:p>
            <a:r>
              <a:rPr lang="sk-SK" dirty="0" err="1" smtClean="0"/>
              <a:t>Acknowledgements</a:t>
            </a:r>
            <a:endParaRPr lang="sk-SK" dirty="0" smtClean="0"/>
          </a:p>
          <a:p>
            <a:r>
              <a:rPr lang="sk-SK" dirty="0" smtClean="0"/>
              <a:t>(</a:t>
            </a:r>
            <a:r>
              <a:rPr lang="sk-SK" dirty="0" err="1" smtClean="0"/>
              <a:t>Declaration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interests</a:t>
            </a:r>
            <a:r>
              <a:rPr lang="sk-SK" dirty="0" smtClean="0"/>
              <a:t>)</a:t>
            </a:r>
          </a:p>
          <a:p>
            <a:r>
              <a:rPr lang="sk-SK" dirty="0" smtClean="0"/>
              <a:t>(</a:t>
            </a:r>
            <a:r>
              <a:rPr lang="sk-SK" dirty="0" err="1" smtClean="0"/>
              <a:t>Supplemental</a:t>
            </a:r>
            <a:r>
              <a:rPr lang="sk-SK" dirty="0" smtClean="0"/>
              <a:t> </a:t>
            </a:r>
            <a:r>
              <a:rPr lang="sk-SK" dirty="0" err="1" smtClean="0"/>
              <a:t>material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Author</a:t>
            </a:r>
            <a:r>
              <a:rPr lang="sk-SK" dirty="0" smtClean="0"/>
              <a:t> </a:t>
            </a:r>
            <a:r>
              <a:rPr lang="sk-SK" dirty="0" err="1" smtClean="0"/>
              <a:t>information</a:t>
            </a:r>
            <a:endParaRPr lang="sk-SK" dirty="0" smtClean="0"/>
          </a:p>
          <a:p>
            <a:r>
              <a:rPr lang="sk-SK" dirty="0" err="1" smtClean="0"/>
              <a:t>Appendix</a:t>
            </a:r>
            <a:r>
              <a:rPr lang="sk-SK" dirty="0" smtClean="0"/>
              <a:t> </a:t>
            </a:r>
            <a:r>
              <a:rPr lang="sk-SK" sz="2400" dirty="0" smtClean="0"/>
              <a:t>– prílohy, bežne napr. originálny dotazník skonštruovaný pre účely štúdie, komplexné tabuľky, farebné obrázky...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Introduction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Všeobecný kontext – popis problému, fenoménu, 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knowledge</a:t>
            </a:r>
            <a:r>
              <a:rPr lang="sk-SK" dirty="0" smtClean="0"/>
              <a:t>, pozorovanie zo života</a:t>
            </a:r>
          </a:p>
          <a:p>
            <a:r>
              <a:rPr lang="sk-SK" dirty="0" smtClean="0"/>
              <a:t>Možné vysvetlenia – teória (</a:t>
            </a:r>
            <a:r>
              <a:rPr lang="sk-SK" dirty="0" err="1" smtClean="0"/>
              <a:t>konforntácia</a:t>
            </a:r>
            <a:r>
              <a:rPr lang="sk-SK" dirty="0" smtClean="0"/>
              <a:t> viacerých teórií</a:t>
            </a:r>
            <a:r>
              <a:rPr lang="sk-SK" dirty="0" smtClean="0"/>
              <a:t>) </a:t>
            </a:r>
            <a:r>
              <a:rPr lang="sk-SK" sz="2400" dirty="0" smtClean="0"/>
              <a:t>– ide spravidla do hĺbky, nie do šírky – vo výskumných článkoch sa akceptuje iba teória priamo súvisiaca s daným výskumom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Introduction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Všeobecný kontext – popis problému, fenoménu, 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knowledge</a:t>
            </a:r>
            <a:r>
              <a:rPr lang="sk-SK" dirty="0" smtClean="0"/>
              <a:t>, pozorovanie zo života</a:t>
            </a:r>
          </a:p>
          <a:p>
            <a:r>
              <a:rPr lang="sk-SK" dirty="0" smtClean="0"/>
              <a:t>Možné vysvetlenia – teória (</a:t>
            </a:r>
            <a:r>
              <a:rPr lang="sk-SK" dirty="0" err="1" smtClean="0"/>
              <a:t>konforntácia</a:t>
            </a:r>
            <a:r>
              <a:rPr lang="sk-SK" dirty="0" smtClean="0"/>
              <a:t> viacerých teórií)</a:t>
            </a:r>
          </a:p>
          <a:p>
            <a:r>
              <a:rPr lang="sk-SK" dirty="0" smtClean="0"/>
              <a:t>Zhrnutie výskumu </a:t>
            </a:r>
            <a:r>
              <a:rPr lang="sk-SK" b="1" dirty="0" smtClean="0"/>
              <a:t>v danej oblasti </a:t>
            </a:r>
            <a:r>
              <a:rPr lang="sk-SK" dirty="0" smtClean="0"/>
              <a:t>(teórii</a:t>
            </a:r>
            <a:r>
              <a:rPr lang="sk-SK" dirty="0" smtClean="0"/>
              <a:t>) </a:t>
            </a:r>
            <a:r>
              <a:rPr lang="sk-SK" sz="2400" dirty="0" smtClean="0"/>
              <a:t>– dôležitejšie než podrobné </a:t>
            </a:r>
            <a:r>
              <a:rPr lang="sk-SK" sz="2400" dirty="0" err="1" smtClean="0"/>
              <a:t>elaborovanie</a:t>
            </a:r>
            <a:r>
              <a:rPr lang="sk-SK" sz="2400" dirty="0" smtClean="0"/>
              <a:t> samotnej teórie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Introduction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sk-SK" dirty="0" smtClean="0"/>
              <a:t>Všeobecný kontext – popis problému, fenoménu, 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knowledge</a:t>
            </a:r>
            <a:r>
              <a:rPr lang="sk-SK" dirty="0" smtClean="0"/>
              <a:t>, pozorovanie zo života</a:t>
            </a:r>
          </a:p>
          <a:p>
            <a:r>
              <a:rPr lang="sk-SK" dirty="0" smtClean="0"/>
              <a:t>Možné vysvetlenia – teória (</a:t>
            </a:r>
            <a:r>
              <a:rPr lang="sk-SK" dirty="0" err="1" smtClean="0"/>
              <a:t>konforntácia</a:t>
            </a:r>
            <a:r>
              <a:rPr lang="sk-SK" dirty="0" smtClean="0"/>
              <a:t> viacerých teórií)</a:t>
            </a:r>
          </a:p>
          <a:p>
            <a:r>
              <a:rPr lang="sk-SK" dirty="0" smtClean="0"/>
              <a:t>Zhrnutie výskumu </a:t>
            </a:r>
            <a:r>
              <a:rPr lang="sk-SK" b="1" dirty="0" smtClean="0"/>
              <a:t>v danej oblasti </a:t>
            </a:r>
            <a:r>
              <a:rPr lang="sk-SK" dirty="0" smtClean="0"/>
              <a:t>(teórii)</a:t>
            </a:r>
          </a:p>
          <a:p>
            <a:r>
              <a:rPr lang="sk-SK" dirty="0" smtClean="0"/>
              <a:t>Zdôvodnenie momentálneho výskumu – chýbajúce články, prínos</a:t>
            </a:r>
            <a:r>
              <a:rPr lang="sk-SK" dirty="0" smtClean="0"/>
              <a:t>... </a:t>
            </a:r>
            <a:r>
              <a:rPr lang="sk-SK" sz="2400" dirty="0" smtClean="0"/>
              <a:t>V článkoch veľmi dôležitá časť!!! Irelevantný výskum sa v kvalitných časopisoch nepublikuje – autor dokazuje, že výskum je relevantný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Introduction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sk-SK" dirty="0" smtClean="0"/>
              <a:t>Všeobecný kontext – popis problému, fenoménu, 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knowledge</a:t>
            </a:r>
            <a:r>
              <a:rPr lang="sk-SK" dirty="0" smtClean="0"/>
              <a:t>, pozorovanie zo života</a:t>
            </a:r>
          </a:p>
          <a:p>
            <a:r>
              <a:rPr lang="sk-SK" dirty="0" smtClean="0"/>
              <a:t>Možné vysvetlenia – teória (</a:t>
            </a:r>
            <a:r>
              <a:rPr lang="sk-SK" dirty="0" err="1" smtClean="0"/>
              <a:t>konforntácia</a:t>
            </a:r>
            <a:r>
              <a:rPr lang="sk-SK" dirty="0" smtClean="0"/>
              <a:t> viacerých teórií)</a:t>
            </a:r>
          </a:p>
          <a:p>
            <a:r>
              <a:rPr lang="sk-SK" dirty="0" smtClean="0"/>
              <a:t>Zhrnutie výskumu </a:t>
            </a:r>
            <a:r>
              <a:rPr lang="sk-SK" b="1" dirty="0" smtClean="0"/>
              <a:t>v danej oblasti </a:t>
            </a:r>
            <a:r>
              <a:rPr lang="sk-SK" dirty="0" smtClean="0"/>
              <a:t>(teórii)</a:t>
            </a:r>
          </a:p>
          <a:p>
            <a:r>
              <a:rPr lang="sk-SK" dirty="0" smtClean="0"/>
              <a:t>Zdôvodnenie momentálneho výskumu – chýbajúce články, prínos</a:t>
            </a:r>
            <a:r>
              <a:rPr lang="sk-SK" dirty="0" smtClean="0"/>
              <a:t>...</a:t>
            </a:r>
          </a:p>
          <a:p>
            <a:r>
              <a:rPr lang="sk-SK" dirty="0" smtClean="0"/>
              <a:t>Ciele a hypotézy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Introduction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Typický jazyk:</a:t>
            </a:r>
          </a:p>
          <a:p>
            <a:r>
              <a:rPr lang="sk-SK" sz="2800" i="1" dirty="0" err="1" smtClean="0"/>
              <a:t>Theories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approaches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models</a:t>
            </a:r>
            <a:r>
              <a:rPr lang="sk-SK" sz="2800" i="1" dirty="0" smtClean="0"/>
              <a:t>...</a:t>
            </a:r>
          </a:p>
          <a:p>
            <a:r>
              <a:rPr lang="sk-SK" sz="2800" i="1" dirty="0" err="1" smtClean="0"/>
              <a:t>Associations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links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predictors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factors</a:t>
            </a:r>
            <a:r>
              <a:rPr lang="sk-SK" sz="2800" i="1" dirty="0" smtClean="0"/>
              <a:t>...</a:t>
            </a:r>
          </a:p>
          <a:p>
            <a:r>
              <a:rPr lang="sk-SK" sz="2800" i="1" dirty="0" err="1" smtClean="0"/>
              <a:t>Possible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explanations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ability</a:t>
            </a:r>
            <a:r>
              <a:rPr lang="sk-SK" sz="2800" i="1" dirty="0" smtClean="0"/>
              <a:t> to </a:t>
            </a:r>
            <a:r>
              <a:rPr lang="sk-SK" sz="2800" i="1" dirty="0" err="1" smtClean="0"/>
              <a:t>explain</a:t>
            </a:r>
            <a:r>
              <a:rPr lang="sk-SK" sz="2800" i="1" dirty="0" smtClean="0"/>
              <a:t>...</a:t>
            </a:r>
          </a:p>
          <a:p>
            <a:r>
              <a:rPr lang="sk-SK" sz="2800" i="1" dirty="0" err="1" smtClean="0"/>
              <a:t>Evidence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support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for</a:t>
            </a:r>
            <a:r>
              <a:rPr lang="sk-SK" sz="2800" i="1" dirty="0" smtClean="0"/>
              <a:t>/</a:t>
            </a:r>
            <a:r>
              <a:rPr lang="sk-SK" sz="2800" i="1" dirty="0" err="1" smtClean="0"/>
              <a:t>against</a:t>
            </a:r>
            <a:r>
              <a:rPr lang="sk-SK" sz="2800" i="1" dirty="0" smtClean="0"/>
              <a:t>...</a:t>
            </a:r>
          </a:p>
          <a:p>
            <a:r>
              <a:rPr lang="sk-SK" sz="2800" i="1" dirty="0" err="1" smtClean="0"/>
              <a:t>Claim</a:t>
            </a:r>
            <a:r>
              <a:rPr lang="sk-SK" sz="2800" i="1" dirty="0" smtClean="0"/>
              <a:t>, point </a:t>
            </a:r>
            <a:r>
              <a:rPr lang="sk-SK" sz="2800" i="1" dirty="0" err="1" smtClean="0"/>
              <a:t>out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postulate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argue</a:t>
            </a:r>
            <a:r>
              <a:rPr lang="sk-SK" sz="2800" i="1" dirty="0" smtClean="0"/>
              <a:t>...</a:t>
            </a:r>
          </a:p>
          <a:p>
            <a:r>
              <a:rPr lang="sk-SK" sz="2800" i="1" dirty="0" err="1"/>
              <a:t>A</a:t>
            </a:r>
            <a:r>
              <a:rPr lang="sk-SK" sz="2800" i="1" dirty="0" err="1" smtClean="0"/>
              <a:t>ssume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expect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hypothesize</a:t>
            </a:r>
            <a:r>
              <a:rPr lang="sk-SK" sz="2800" i="1" dirty="0" smtClean="0"/>
              <a:t>...</a:t>
            </a:r>
            <a:endParaRPr lang="en-US" sz="2800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Method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(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method</a:t>
            </a:r>
            <a:r>
              <a:rPr lang="sk-SK" dirty="0" smtClean="0"/>
              <a:t>) </a:t>
            </a:r>
            <a:r>
              <a:rPr lang="sk-SK" sz="2400" dirty="0" smtClean="0"/>
              <a:t>– napr. zhrnutie základného dizajnu nového experimentu, ktorý bol použitý vo viacerých štúdiách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1391</Words>
  <Application>Microsoft Office PowerPoint</Application>
  <PresentationFormat>Prezentácia na obrazovke (4:3)</PresentationFormat>
  <Paragraphs>169</Paragraphs>
  <Slides>36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36</vt:i4>
      </vt:variant>
    </vt:vector>
  </HeadingPairs>
  <TitlesOfParts>
    <vt:vector size="37" baseType="lpstr">
      <vt:lpstr>Motív Office</vt:lpstr>
      <vt:lpstr>Stavba vedeckej publikácie (publikovanie výsledkov)</vt:lpstr>
      <vt:lpstr>Introduction</vt:lpstr>
      <vt:lpstr>Introduction</vt:lpstr>
      <vt:lpstr>Introduction</vt:lpstr>
      <vt:lpstr>Introduction</vt:lpstr>
      <vt:lpstr>Introduction</vt:lpstr>
      <vt:lpstr>Introduction</vt:lpstr>
      <vt:lpstr>Introduction</vt:lpstr>
      <vt:lpstr>Method</vt:lpstr>
      <vt:lpstr>Method</vt:lpstr>
      <vt:lpstr>Method</vt:lpstr>
      <vt:lpstr>Method</vt:lpstr>
      <vt:lpstr>Method</vt:lpstr>
      <vt:lpstr>Method</vt:lpstr>
      <vt:lpstr>Results</vt:lpstr>
      <vt:lpstr>Results</vt:lpstr>
      <vt:lpstr>Results</vt:lpstr>
      <vt:lpstr>Results</vt:lpstr>
      <vt:lpstr>Results</vt:lpstr>
      <vt:lpstr>Results</vt:lpstr>
      <vt:lpstr>Discussion</vt:lpstr>
      <vt:lpstr>Discussion</vt:lpstr>
      <vt:lpstr>Discussion</vt:lpstr>
      <vt:lpstr>Discussion</vt:lpstr>
      <vt:lpstr>Discussion</vt:lpstr>
      <vt:lpstr>Discussion</vt:lpstr>
      <vt:lpstr>Discussion</vt:lpstr>
      <vt:lpstr>Discussion</vt:lpstr>
      <vt:lpstr>Ďalšie časti</vt:lpstr>
      <vt:lpstr>Ďalšie časti</vt:lpstr>
      <vt:lpstr>Ďalšie časti</vt:lpstr>
      <vt:lpstr>Ďalšie časti</vt:lpstr>
      <vt:lpstr>Ďalšie časti</vt:lpstr>
      <vt:lpstr>Ďalšie časti</vt:lpstr>
      <vt:lpstr>Ďalšie časti</vt:lpstr>
      <vt:lpstr>Ďalšie časti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Stavba vedeckej publikácie (publikovanie výsledkov)</dc:title>
  <dc:creator>Taaanique</dc:creator>
  <cp:lastModifiedBy>Taaanique</cp:lastModifiedBy>
  <cp:revision>13</cp:revision>
  <dcterms:created xsi:type="dcterms:W3CDTF">2013-10-30T22:01:20Z</dcterms:created>
  <dcterms:modified xsi:type="dcterms:W3CDTF">2013-11-10T23:01:14Z</dcterms:modified>
</cp:coreProperties>
</file>