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8" r:id="rId3"/>
    <p:sldId id="265" r:id="rId4"/>
    <p:sldId id="259" r:id="rId5"/>
    <p:sldId id="271" r:id="rId6"/>
    <p:sldId id="260" r:id="rId7"/>
    <p:sldId id="261" r:id="rId8"/>
    <p:sldId id="264" r:id="rId9"/>
    <p:sldId id="276" r:id="rId10"/>
    <p:sldId id="278" r:id="rId11"/>
    <p:sldId id="279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FC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9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75069-4C44-4FC3-AA90-161DF3C67E3D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6DB79-F76E-471C-8DD6-BCF9CB0FAEF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alpha val="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AC1DA-37DE-4265-B083-1F4469F813D4}" type="datetimeFigureOut">
              <a:rPr lang="cs-CZ" smtClean="0"/>
              <a:pPr/>
              <a:t>6.12.2013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F88F0-BBFD-406E-A2B3-FA82B548EBB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427855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844824"/>
            <a:ext cx="217241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573016"/>
            <a:ext cx="2664296" cy="2548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cs-CZ" dirty="0" smtClean="0"/>
              <a:t>Spokojenost obyvatel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864096"/>
          </a:xfrm>
        </p:spPr>
        <p:txBody>
          <a:bodyPr>
            <a:normAutofit fontScale="77500" lnSpcReduction="20000"/>
          </a:bodyPr>
          <a:lstStyle/>
          <a:p>
            <a:r>
              <a:rPr lang="cs-CZ" sz="3100" dirty="0" smtClean="0"/>
              <a:t>nadprůměrná a v čase rostoucí spokojenost obyvatel Bystrce II s životními podmínkami(průzkum spokojenosti 1988-2011)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obsah 4"/>
          <p:cNvSpPr txBox="1">
            <a:spLocks/>
          </p:cNvSpPr>
          <p:nvPr/>
        </p:nvSpPr>
        <p:spPr>
          <a:xfrm>
            <a:off x="179512" y="2204864"/>
            <a:ext cx="4536504" cy="4653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dostavba dálnice R43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čistota brněnské přehrady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výstavba v lokalitách Staré Bystrce</a:t>
            </a:r>
            <a:r>
              <a:rPr kumimoji="0" lang="cs-CZ" sz="3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Horního náměstí (</a:t>
            </a:r>
            <a:r>
              <a:rPr kumimoji="0" lang="cs-CZ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Kamechy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cs-CZ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Lýskova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cs-CZ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Kuršova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výstavba nových sídelních celků </a:t>
            </a:r>
            <a:r>
              <a:rPr kumimoji="0" lang="cs-CZ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Kamechy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Panorama nad přehradou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prodloužení tramvajové linky</a:t>
            </a:r>
            <a:r>
              <a:rPr kumimoji="0" lang="cs-CZ" sz="32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(sídliště </a:t>
            </a:r>
            <a:r>
              <a:rPr kumimoji="0" lang="cs-CZ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Kamechy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čistota veřejných ploch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nedostatek míst v mateřských školách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hlučné, obtěžující komerční a občanské aktivity na sídlištích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Zástupný symbol pro obsah 5"/>
          <p:cNvSpPr txBox="1">
            <a:spLocks/>
          </p:cNvSpPr>
          <p:nvPr/>
        </p:nvSpPr>
        <p:spPr>
          <a:xfrm>
            <a:off x="4788024" y="2204864"/>
            <a:ext cx="4176464" cy="465313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nefungující nebo jen částečně fungující komunitní život (infrastruktura)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finance a smysl </a:t>
            </a:r>
            <a:r>
              <a:rPr kumimoji="0" lang="cs-CZ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Ignis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Brunensis</a:t>
            </a: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stav ZOO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lanová dráha na Brněnské přehradě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veřejné pohřebiště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rozšíření panelové silnice Bystrc - </a:t>
            </a:r>
            <a:r>
              <a:rPr kumimoji="0" lang="cs-CZ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Medlánky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(přes Komín)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ploštice vroubenka americká (borovice)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Rozhovor - obyvatelka Bystrce 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>
            <a:normAutofit fontScale="70000" lnSpcReduction="20000"/>
          </a:bodyPr>
          <a:lstStyle/>
          <a:p>
            <a:r>
              <a:rPr lang="cs-CZ" dirty="0" smtClean="0"/>
              <a:t>žena, 55 let, SOŠ</a:t>
            </a:r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r>
              <a:rPr lang="cs-CZ" sz="3800" b="1" dirty="0" smtClean="0">
                <a:solidFill>
                  <a:srgbClr val="00B050"/>
                </a:solidFill>
              </a:rPr>
              <a:t>+</a:t>
            </a:r>
            <a:r>
              <a:rPr lang="cs-CZ" sz="3800" dirty="0" smtClean="0">
                <a:solidFill>
                  <a:srgbClr val="00B050"/>
                </a:solidFill>
              </a:rPr>
              <a:t> </a:t>
            </a:r>
          </a:p>
          <a:p>
            <a:r>
              <a:rPr lang="cs-CZ" dirty="0" smtClean="0"/>
              <a:t>příroda - lesy, přehrada</a:t>
            </a:r>
            <a:endParaRPr lang="cs-CZ" b="1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sz="3800" b="1" dirty="0" smtClean="0"/>
              <a:t> </a:t>
            </a:r>
            <a:r>
              <a:rPr lang="cs-CZ" sz="3800" b="1" dirty="0" smtClean="0">
                <a:solidFill>
                  <a:srgbClr val="FF0000"/>
                </a:solidFill>
              </a:rPr>
              <a:t>-</a:t>
            </a:r>
          </a:p>
          <a:p>
            <a:r>
              <a:rPr lang="cs-CZ" dirty="0" smtClean="0"/>
              <a:t>velké vzdálenosti od nákupních center, škol</a:t>
            </a:r>
          </a:p>
          <a:p>
            <a:r>
              <a:rPr lang="cs-CZ" dirty="0" smtClean="0"/>
              <a:t>lékařská služba daleko od zastávek, nedomyšlen bezbariérový přístup</a:t>
            </a:r>
          </a:p>
          <a:p>
            <a:r>
              <a:rPr lang="cs-CZ" dirty="0" smtClean="0"/>
              <a:t>hustá zástavba, domy působí jako hradby i po rekonstrukci</a:t>
            </a:r>
          </a:p>
          <a:p>
            <a:r>
              <a:rPr lang="cs-CZ" dirty="0" smtClean="0"/>
              <a:t>chybí přirozené centrum, náměstí</a:t>
            </a:r>
          </a:p>
          <a:p>
            <a:r>
              <a:rPr lang="cs-CZ" dirty="0" smtClean="0"/>
              <a:t>nedostatek parkovacích míst, auta všude</a:t>
            </a:r>
          </a:p>
          <a:p>
            <a:r>
              <a:rPr lang="cs-CZ" dirty="0" smtClean="0"/>
              <a:t>kultura v sídlišti žádná</a:t>
            </a:r>
          </a:p>
          <a:p>
            <a:r>
              <a:rPr lang="cs-CZ" dirty="0" smtClean="0"/>
              <a:t>v zimě neudržované chodníky</a:t>
            </a:r>
          </a:p>
          <a:p>
            <a:r>
              <a:rPr lang="cs-CZ" dirty="0" smtClean="0"/>
              <a:t>dlouhé intervaly MHD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480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19"/>
            <a:ext cx="9144000" cy="5055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cs-CZ" dirty="0" err="1" smtClean="0"/>
              <a:t>Bástr</a:t>
            </a:r>
            <a:r>
              <a:rPr lang="cs-CZ" dirty="0" smtClean="0"/>
              <a:t>, ten Bystrc – severozápad Brna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počet obyvatel: 24 218 (z r.2011)</a:t>
            </a:r>
          </a:p>
          <a:p>
            <a:r>
              <a:rPr lang="cs-CZ" dirty="0" smtClean="0"/>
              <a:t>rozloha: 27,24 km² (nevětší městská i katastrální část Brna)</a:t>
            </a:r>
          </a:p>
          <a:p>
            <a:r>
              <a:rPr lang="cs-CZ" dirty="0" smtClean="0"/>
              <a:t>Bystr I (se Starou Bystrcí), II, IIA sídliště </a:t>
            </a:r>
            <a:r>
              <a:rPr lang="cs-CZ" dirty="0" err="1" smtClean="0"/>
              <a:t>Kamechy</a:t>
            </a:r>
            <a:r>
              <a:rPr lang="cs-CZ" dirty="0" smtClean="0"/>
              <a:t> (2006)</a:t>
            </a:r>
          </a:p>
          <a:p>
            <a:r>
              <a:rPr lang="cs-CZ" dirty="0" smtClean="0"/>
              <a:t>připojen : hrad Veveří (</a:t>
            </a:r>
            <a:r>
              <a:rPr lang="cs-CZ" dirty="0" err="1" smtClean="0"/>
              <a:t>Veverská</a:t>
            </a:r>
            <a:r>
              <a:rPr lang="cs-CZ" dirty="0" smtClean="0"/>
              <a:t> Bítýška), jižní část brněnské přehrady (</a:t>
            </a:r>
            <a:r>
              <a:rPr lang="cs-CZ" dirty="0" err="1" smtClean="0"/>
              <a:t>Kníčky</a:t>
            </a:r>
            <a:r>
              <a:rPr lang="cs-CZ" dirty="0" smtClean="0"/>
              <a:t>)</a:t>
            </a:r>
          </a:p>
          <a:p>
            <a:r>
              <a:rPr lang="cs-CZ" dirty="0" smtClean="0"/>
              <a:t>obytná funkce (práce 91% mimo), klidná část, příroda, rekreace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Doprava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604448" cy="510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Školka, škola</a:t>
            </a:r>
            <a:endParaRPr lang="cs-CZ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8807781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805264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149080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149080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149080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733256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365104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805264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933056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844824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700808"/>
            <a:ext cx="1905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060848"/>
            <a:ext cx="21602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869160"/>
            <a:ext cx="21602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916832"/>
            <a:ext cx="21602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5013176"/>
            <a:ext cx="21602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Zdravotnické zařízení, pošta, potraviny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2564904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2492896"/>
            <a:ext cx="476672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492896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40768"/>
            <a:ext cx="8807781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492896"/>
            <a:ext cx="21602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653136"/>
            <a:ext cx="21602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725144"/>
            <a:ext cx="21602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005064"/>
            <a:ext cx="21602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941168"/>
            <a:ext cx="228731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797152"/>
            <a:ext cx="228731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05064"/>
            <a:ext cx="228731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492896"/>
            <a:ext cx="228731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584002" y="4221088"/>
            <a:ext cx="204022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348880"/>
            <a:ext cx="16192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3789040"/>
            <a:ext cx="1714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221088"/>
            <a:ext cx="1714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5661248"/>
            <a:ext cx="1714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5013176"/>
            <a:ext cx="1714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077072"/>
            <a:ext cx="1714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365104"/>
            <a:ext cx="1714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cs-CZ" dirty="0" smtClean="0"/>
              <a:t>Volný čas </a:t>
            </a:r>
            <a:endParaRPr lang="cs-CZ" dirty="0"/>
          </a:p>
        </p:txBody>
      </p:sp>
      <p:sp>
        <p:nvSpPr>
          <p:cNvPr id="30" name="Zástupný symbol pro obsah 29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112568"/>
          </a:xfrm>
        </p:spPr>
        <p:txBody>
          <a:bodyPr>
            <a:normAutofit fontScale="70000" lnSpcReduction="20000"/>
          </a:bodyPr>
          <a:lstStyle/>
          <a:p>
            <a:r>
              <a:rPr lang="cs-CZ" dirty="0" smtClean="0"/>
              <a:t>17 sportovních hřišť,  lezecká stěna, </a:t>
            </a:r>
            <a:r>
              <a:rPr lang="cs-CZ" dirty="0" err="1" smtClean="0"/>
              <a:t>skateboardový</a:t>
            </a:r>
            <a:r>
              <a:rPr lang="cs-CZ" dirty="0" smtClean="0"/>
              <a:t> areál</a:t>
            </a:r>
          </a:p>
          <a:p>
            <a:r>
              <a:rPr lang="cs-CZ" dirty="0" smtClean="0"/>
              <a:t>sportovní organizace:</a:t>
            </a:r>
          </a:p>
          <a:p>
            <a:pPr>
              <a:buNone/>
            </a:pPr>
            <a:r>
              <a:rPr lang="cs-CZ" dirty="0" smtClean="0"/>
              <a:t>      </a:t>
            </a:r>
            <a:r>
              <a:rPr lang="cs-CZ" sz="2900" dirty="0" smtClean="0"/>
              <a:t>AK OLYMP Brno,</a:t>
            </a:r>
            <a:r>
              <a:rPr lang="en-US" sz="2900" dirty="0" smtClean="0"/>
              <a:t> AC TRACK AND FIELD Brno</a:t>
            </a:r>
            <a:r>
              <a:rPr lang="cs-CZ" sz="2900" dirty="0" smtClean="0"/>
              <a:t>, AEROBIC STUDIO Petry Moudré, Brněnský rekreační stolní tenis, </a:t>
            </a:r>
            <a:r>
              <a:rPr lang="en-US" sz="2900" dirty="0" err="1" smtClean="0"/>
              <a:t>Bystrc</a:t>
            </a:r>
            <a:r>
              <a:rPr lang="en-US" sz="2900" dirty="0" smtClean="0"/>
              <a:t> </a:t>
            </a:r>
            <a:r>
              <a:rPr lang="en-US" sz="2900" dirty="0" err="1" smtClean="0"/>
              <a:t>Youngh</a:t>
            </a:r>
            <a:r>
              <a:rPr lang="en-US" sz="2900" dirty="0" smtClean="0"/>
              <a:t> Athletic Club Brno,</a:t>
            </a:r>
            <a:r>
              <a:rPr lang="cs-CZ" sz="2900" dirty="0"/>
              <a:t> </a:t>
            </a:r>
            <a:r>
              <a:rPr lang="cs-CZ" sz="2900" dirty="0" smtClean="0"/>
              <a:t>DRACI Bystrc, INNEBANDY KLUB Brno, </a:t>
            </a:r>
            <a:r>
              <a:rPr lang="cs-CZ" sz="2900" dirty="0" err="1" smtClean="0"/>
              <a:t>Jachtklub</a:t>
            </a:r>
            <a:r>
              <a:rPr lang="cs-CZ" sz="2900" dirty="0" smtClean="0"/>
              <a:t> KPS Brno, KARATE Bystrc, Klub orientačního běhu </a:t>
            </a:r>
            <a:r>
              <a:rPr lang="cs-CZ" sz="2900" dirty="0" err="1" smtClean="0"/>
              <a:t>Moira</a:t>
            </a:r>
            <a:r>
              <a:rPr lang="cs-CZ" sz="2900" dirty="0" smtClean="0"/>
              <a:t> Brno, RUGBY CLUB Brno, TJ Bystrc, TJ JACHTKLUB Brno, TJ Lodní sporty Brno, TJ Námořní jachting, TJ Průkopník Brno, Volejbalový klub MS Brno</a:t>
            </a:r>
          </a:p>
          <a:p>
            <a:r>
              <a:rPr lang="cs-CZ" dirty="0" smtClean="0"/>
              <a:t>jiné organizace:</a:t>
            </a:r>
          </a:p>
          <a:p>
            <a:pPr>
              <a:buNone/>
            </a:pPr>
            <a:r>
              <a:rPr lang="cs-CZ" dirty="0"/>
              <a:t> </a:t>
            </a:r>
            <a:r>
              <a:rPr lang="cs-CZ" dirty="0" smtClean="0"/>
              <a:t>    </a:t>
            </a:r>
            <a:r>
              <a:rPr lang="cs-CZ" sz="2900" dirty="0" smtClean="0"/>
              <a:t>JUNÁK, Klub maminek KAŠTÁNEK, Občanské sdružení Lesní klub "V závětří"</a:t>
            </a:r>
          </a:p>
          <a:p>
            <a:r>
              <a:rPr lang="cs-CZ" dirty="0" smtClean="0"/>
              <a:t>za kulturou:</a:t>
            </a:r>
          </a:p>
          <a:p>
            <a:pPr>
              <a:buNone/>
            </a:pPr>
            <a:r>
              <a:rPr lang="cs-CZ" dirty="0" smtClean="0"/>
              <a:t>    </a:t>
            </a:r>
            <a:r>
              <a:rPr lang="cs-CZ" sz="2900" dirty="0" smtClean="0"/>
              <a:t>Společenské centrum - koncerty, divadelní, představení, výstavy  </a:t>
            </a:r>
          </a:p>
          <a:p>
            <a:pPr>
              <a:buNone/>
            </a:pPr>
            <a:r>
              <a:rPr lang="cs-CZ" sz="2900" dirty="0"/>
              <a:t> </a:t>
            </a:r>
            <a:r>
              <a:rPr lang="cs-CZ" sz="2900" dirty="0" smtClean="0"/>
              <a:t>    pobočka </a:t>
            </a:r>
            <a:r>
              <a:rPr lang="cs-CZ" sz="2900" dirty="0" err="1" smtClean="0"/>
              <a:t>Mahennovy</a:t>
            </a:r>
            <a:r>
              <a:rPr lang="cs-CZ" sz="2900" dirty="0" smtClean="0"/>
              <a:t> knihovny - výstavy, vernisáže, přednášky</a:t>
            </a:r>
          </a:p>
          <a:p>
            <a:pPr>
              <a:buNone/>
            </a:pPr>
            <a:r>
              <a:rPr lang="cs-CZ" sz="2900" dirty="0"/>
              <a:t> </a:t>
            </a:r>
            <a:r>
              <a:rPr lang="cs-CZ" sz="2900" dirty="0" smtClean="0"/>
              <a:t>    hrad Veveří - koncerty, zábavné akce</a:t>
            </a:r>
          </a:p>
          <a:p>
            <a:r>
              <a:rPr lang="cs-CZ" dirty="0" smtClean="0"/>
              <a:t>výlety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rian\Plocha\ZOO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3259534" cy="2448272"/>
          </a:xfrm>
          <a:prstGeom prst="rect">
            <a:avLst/>
          </a:prstGeom>
          <a:noFill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89040"/>
            <a:ext cx="41624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04664"/>
            <a:ext cx="4248472" cy="3115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933056"/>
            <a:ext cx="418042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400</Words>
  <Application>Microsoft Office PowerPoint</Application>
  <PresentationFormat>Předvádění na obrazovce (4:3)</PresentationFormat>
  <Paragraphs>52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sady Office</vt:lpstr>
      <vt:lpstr>Snímek 1</vt:lpstr>
      <vt:lpstr>Snímek 2</vt:lpstr>
      <vt:lpstr>Snímek 3</vt:lpstr>
      <vt:lpstr>Bástr, ten Bystrc – severozápad Brna</vt:lpstr>
      <vt:lpstr>Doprava</vt:lpstr>
      <vt:lpstr>Školka, škola</vt:lpstr>
      <vt:lpstr>Zdravotnické zařízení, pošta, potraviny</vt:lpstr>
      <vt:lpstr>Volný čas </vt:lpstr>
      <vt:lpstr>Snímek 9</vt:lpstr>
      <vt:lpstr>Spokojenost obyvatel</vt:lpstr>
      <vt:lpstr>Rozhovor - obyvatelka Bystrce II</vt:lpstr>
    </vt:vector>
  </TitlesOfParts>
  <Company>vendy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Brno - Bystrc</dc:title>
  <dc:creator>Adrian Maloš</dc:creator>
  <cp:lastModifiedBy>Adrian Maloš</cp:lastModifiedBy>
  <cp:revision>64</cp:revision>
  <dcterms:created xsi:type="dcterms:W3CDTF">2013-12-06T10:32:00Z</dcterms:created>
  <dcterms:modified xsi:type="dcterms:W3CDTF">2013-12-06T17:09:00Z</dcterms:modified>
</cp:coreProperties>
</file>