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6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73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8" r:id="rId21"/>
    <p:sldId id="276" r:id="rId22"/>
    <p:sldId id="279" r:id="rId23"/>
    <p:sldId id="282" r:id="rId24"/>
    <p:sldId id="280" r:id="rId25"/>
    <p:sldId id="281" r:id="rId26"/>
    <p:sldId id="261" r:id="rId2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752475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267485"/>
            <a:ext cx="7235981" cy="5133316"/>
          </a:xfrm>
        </p:spPr>
        <p:txBody>
          <a:bodyPr/>
          <a:lstStyle>
            <a:lvl1pPr>
              <a:defRPr sz="11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6151" y="201702"/>
            <a:ext cx="6189583" cy="949569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DD34E-179D-49EC-94CB-2BA595C569AF}" type="datetimeFigureOut">
              <a:rPr lang="cs-CZ" smtClean="0"/>
              <a:t>1.11.2013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0469" y="236415"/>
            <a:ext cx="785301" cy="365125"/>
          </a:xfrm>
        </p:spPr>
        <p:txBody>
          <a:bodyPr/>
          <a:lstStyle>
            <a:lvl1pPr>
              <a:defRPr sz="1400"/>
            </a:lvl1pPr>
          </a:lstStyle>
          <a:p>
            <a:fld id="{E6185A7E-1702-4AE0-B6CD-58CF54EF47B9}" type="slidenum">
              <a:rPr lang="cs-CZ" smtClean="0"/>
              <a:t>‹#›</a:t>
            </a:fld>
            <a:endParaRPr lang="cs-CZ"/>
          </a:p>
        </p:txBody>
      </p:sp>
      <p:grpSp>
        <p:nvGrpSpPr>
          <p:cNvPr id="7" name="Group 6"/>
          <p:cNvGrpSpPr/>
          <p:nvPr/>
        </p:nvGrpSpPr>
        <p:grpSpPr>
          <a:xfrm>
            <a:off x="7467600" y="209550"/>
            <a:ext cx="657226" cy="431800"/>
            <a:chOff x="7467600" y="209550"/>
            <a:chExt cx="657226" cy="43180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67600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7677151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7881939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DD34E-179D-49EC-94CB-2BA595C569AF}" type="datetimeFigureOut">
              <a:rPr lang="cs-CZ" smtClean="0"/>
              <a:t>1.11.2013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5A7E-1702-4AE0-B6CD-58CF54EF47B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DD34E-179D-49EC-94CB-2BA595C569AF}" type="datetimeFigureOut">
              <a:rPr lang="cs-CZ" smtClean="0"/>
              <a:t>1.11.2013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5A7E-1702-4AE0-B6CD-58CF54EF47B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467600" cy="441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DD34E-179D-49EC-94CB-2BA595C569AF}" type="datetimeFigureOut">
              <a:rPr lang="cs-CZ" smtClean="0"/>
              <a:t>1.11.2013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185A7E-1702-4AE0-B6CD-58CF54EF47B9}" type="slidenum">
              <a:rPr lang="cs-CZ" smtClean="0"/>
              <a:t>‹#›</a:t>
            </a:fld>
            <a:endParaRPr lang="cs-C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199" y="4484080"/>
            <a:ext cx="7239001" cy="762000"/>
          </a:xfrm>
        </p:spPr>
        <p:txBody>
          <a:bodyPr bIns="0"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DD34E-179D-49EC-94CB-2BA595C569AF}" type="datetimeFigureOut">
              <a:rPr lang="cs-CZ" smtClean="0"/>
              <a:t>1.11.2013</a:t>
            </a:fld>
            <a:endParaRPr lang="cs-CZ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185A7E-1702-4AE0-B6CD-58CF54EF47B9}" type="slidenum">
              <a:rPr lang="cs-CZ" smtClean="0"/>
              <a:t>‹#›</a:t>
            </a:fld>
            <a:endParaRPr lang="cs-CZ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DD34E-179D-49EC-94CB-2BA595C569AF}" type="datetimeFigureOut">
              <a:rPr lang="cs-CZ" smtClean="0"/>
              <a:t>1.11.2013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5A7E-1702-4AE0-B6CD-58CF54EF47B9}" type="slidenum">
              <a:rPr lang="cs-CZ" smtClean="0"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16152" y="841248"/>
            <a:ext cx="3730752" cy="438912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102352" y="841248"/>
            <a:ext cx="3730752" cy="438912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41248"/>
            <a:ext cx="3733800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5400" y="841248"/>
            <a:ext cx="3735267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DD34E-179D-49EC-94CB-2BA595C569AF}" type="datetimeFigureOut">
              <a:rPr lang="cs-CZ" smtClean="0"/>
              <a:t>1.11.2013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5A7E-1702-4AE0-B6CD-58CF54EF47B9}" type="slidenum">
              <a:rPr lang="cs-CZ" smtClean="0"/>
              <a:t>‹#›</a:t>
            </a:fld>
            <a:endParaRPr lang="cs-CZ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16152" y="1380744"/>
            <a:ext cx="3730752" cy="384048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102352" y="1380743"/>
            <a:ext cx="3730752" cy="384048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DD34E-179D-49EC-94CB-2BA595C569AF}" type="datetimeFigureOut">
              <a:rPr lang="cs-CZ" smtClean="0"/>
              <a:t>1.11.2013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5A7E-1702-4AE0-B6CD-58CF54EF47B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DD34E-179D-49EC-94CB-2BA595C569AF}" type="datetimeFigureOut">
              <a:rPr lang="cs-CZ" smtClean="0"/>
              <a:t>1.11.2013</a:t>
            </a:fld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185A7E-1702-4AE0-B6CD-58CF54EF47B9}" type="slidenum">
              <a:rPr lang="cs-CZ" smtClean="0"/>
              <a:t>‹#›</a:t>
            </a:fld>
            <a:endParaRPr lang="cs-CZ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395287"/>
            <a:ext cx="3008313" cy="1162050"/>
          </a:xfrm>
        </p:spPr>
        <p:txBody>
          <a:bodyPr anchor="b"/>
          <a:lstStyle>
            <a:lvl1pPr algn="l">
              <a:defRPr sz="2000" b="1">
                <a:ln>
                  <a:noFill/>
                </a:ln>
                <a:solidFill>
                  <a:srgbClr val="FF7605"/>
                </a:solidFill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1557337"/>
            <a:ext cx="3008313" cy="43862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914400" y="381000"/>
            <a:ext cx="4800600" cy="59436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83DD34E-179D-49EC-94CB-2BA595C569AF}" type="datetimeFigureOut">
              <a:rPr lang="cs-CZ" smtClean="0"/>
              <a:t>1.11.2013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6185A7E-1702-4AE0-B6CD-58CF54EF47B9}" type="slidenum">
              <a:rPr lang="cs-CZ" smtClean="0"/>
              <a:t>‹#›</a:t>
            </a:fld>
            <a:endParaRPr lang="cs-CZ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624754"/>
            <a:ext cx="5486400" cy="404446"/>
          </a:xfrm>
        </p:spPr>
        <p:txBody>
          <a:bodyPr bIns="0" anchor="b"/>
          <a:lstStyle>
            <a:lvl1pPr algn="l">
              <a:defRPr sz="2000" b="1">
                <a:ln w="12700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23975" y="381000"/>
            <a:ext cx="5867400" cy="40814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029200"/>
            <a:ext cx="4038600" cy="13716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DD34E-179D-49EC-94CB-2BA595C569AF}" type="datetimeFigureOut">
              <a:rPr lang="cs-CZ" smtClean="0"/>
              <a:t>1.11.2013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5A7E-1702-4AE0-B6CD-58CF54EF47B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52000">
                <a:schemeClr val="accent6">
                  <a:lumMod val="75000"/>
                </a:schemeClr>
              </a:gs>
              <a:gs pos="100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38200"/>
            <a:ext cx="7467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9680" y="6553200"/>
            <a:ext cx="7162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0" y="5740400"/>
            <a:ext cx="381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E6185A7E-1702-4AE0-B6CD-58CF54EF47B9}" type="slidenum">
              <a:rPr lang="cs-CZ" smtClean="0"/>
              <a:t>‹#›</a:t>
            </a:fld>
            <a:endParaRPr lang="cs-CZ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8453438" y="5715000"/>
            <a:ext cx="242887" cy="431800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0" y="0"/>
              </a:cxn>
              <a:cxn ang="0">
                <a:pos x="89" y="136"/>
              </a:cxn>
              <a:cxn ang="0">
                <a:pos x="89" y="136"/>
              </a:cxn>
              <a:cxn ang="0">
                <a:pos x="0" y="272"/>
              </a:cxn>
              <a:cxn ang="0">
                <a:pos x="62" y="272"/>
              </a:cxn>
              <a:cxn ang="0">
                <a:pos x="153" y="136"/>
              </a:cxn>
              <a:cxn ang="0">
                <a:pos x="62" y="0"/>
              </a:cxn>
            </a:cxnLst>
            <a:rect l="0" t="0" r="r" b="b"/>
            <a:pathLst>
              <a:path w="153" h="272">
                <a:moveTo>
                  <a:pt x="62" y="0"/>
                </a:moveTo>
                <a:lnTo>
                  <a:pt x="0" y="0"/>
                </a:lnTo>
                <a:lnTo>
                  <a:pt x="89" y="136"/>
                </a:lnTo>
                <a:lnTo>
                  <a:pt x="89" y="136"/>
                </a:lnTo>
                <a:lnTo>
                  <a:pt x="0" y="272"/>
                </a:lnTo>
                <a:lnTo>
                  <a:pt x="62" y="272"/>
                </a:lnTo>
                <a:lnTo>
                  <a:pt x="153" y="136"/>
                </a:lnTo>
                <a:lnTo>
                  <a:pt x="62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-1198682" y="4821116"/>
            <a:ext cx="262596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083DD34E-179D-49EC-94CB-2BA595C569AF}" type="datetimeFigureOut">
              <a:rPr lang="cs-CZ" smtClean="0"/>
              <a:t>1.11.2013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txStyles>
    <p:titleStyle>
      <a:lvl1pPr algn="l" defTabSz="914400" rtl="0" eaLnBrk="1" latinLnBrk="0" hangingPunct="1">
        <a:spcBef>
          <a:spcPct val="0"/>
        </a:spcBef>
        <a:buNone/>
        <a:defRPr sz="7200" b="1" kern="1200">
          <a:ln w="12700">
            <a:solidFill>
              <a:schemeClr val="tx2"/>
            </a:solidFill>
          </a:ln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˃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&gt;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ctrTitle"/>
          </p:nvPr>
        </p:nvSpPr>
        <p:spPr>
          <a:xfrm>
            <a:off x="1216152" y="692696"/>
            <a:ext cx="7235981" cy="3744416"/>
          </a:xfrm>
        </p:spPr>
        <p:txBody>
          <a:bodyPr/>
          <a:lstStyle/>
          <a:p>
            <a:pPr lvl="0" algn="ctr">
              <a:spcBef>
                <a:spcPct val="20000"/>
              </a:spcBef>
            </a:pPr>
            <a:r>
              <a:rPr lang="cs-CZ" sz="6000" b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STRÁNICE</a:t>
            </a:r>
            <a:br>
              <a:rPr lang="cs-CZ" sz="6000" b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cs-CZ" sz="2400" b="0" dirty="0">
                <a:ln>
                  <a:noFill/>
                </a:ln>
                <a:solidFill>
                  <a:schemeClr val="tx2"/>
                </a:solidFill>
                <a:effectLst/>
                <a:latin typeface="Bookman Old Style" panose="02050604050505020204" pitchFamily="18" charset="0"/>
              </a:rPr>
              <a:t>Severozápadní část brněnské městské části </a:t>
            </a:r>
            <a:r>
              <a:rPr lang="cs-CZ" sz="2400" b="0" dirty="0" smtClean="0">
                <a:ln>
                  <a:noFill/>
                </a:ln>
                <a:solidFill>
                  <a:schemeClr val="tx2"/>
                </a:solidFill>
                <a:effectLst/>
                <a:latin typeface="Bookman Old Style" panose="02050604050505020204" pitchFamily="18" charset="0"/>
              </a:rPr>
              <a:t>Brno-střed</a:t>
            </a:r>
            <a:r>
              <a:rPr lang="cs-CZ" sz="2400" b="0" dirty="0">
                <a:ln>
                  <a:noFill/>
                </a:ln>
                <a:solidFill>
                  <a:srgbClr val="675D59">
                    <a:lumMod val="60000"/>
                    <a:lumOff val="40000"/>
                  </a:srgbClr>
                </a:solidFill>
                <a:effectLst/>
                <a:latin typeface="Bookman Old Style" panose="02050604050505020204" pitchFamily="18" charset="0"/>
              </a:rPr>
              <a:t/>
            </a:r>
            <a:br>
              <a:rPr lang="cs-CZ" sz="2400" b="0" dirty="0">
                <a:ln>
                  <a:noFill/>
                </a:ln>
                <a:solidFill>
                  <a:srgbClr val="675D59">
                    <a:lumMod val="60000"/>
                    <a:lumOff val="40000"/>
                  </a:srgbClr>
                </a:solidFill>
                <a:effectLst/>
                <a:latin typeface="Bookman Old Style" panose="02050604050505020204" pitchFamily="18" charset="0"/>
              </a:rPr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type="subTitle" idx="1"/>
          </p:nvPr>
        </p:nvSpPr>
        <p:spPr>
          <a:xfrm>
            <a:off x="1216151" y="201702"/>
            <a:ext cx="6189583" cy="41898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210501"/>
            <a:ext cx="3312368" cy="31199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7162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0"/>
            <a:ext cx="8892480" cy="6853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9811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000" b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Foto Archiv města Brna (1962)</a:t>
            </a:r>
            <a:endParaRPr lang="cs-CZ" sz="2000" b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0"/>
            <a:ext cx="8871427" cy="5949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832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0"/>
            <a:ext cx="889248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4581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0"/>
            <a:ext cx="889248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31328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9533" y="33690"/>
            <a:ext cx="5118233" cy="6824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0556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16" y="0"/>
            <a:ext cx="8856984" cy="6839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538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1243"/>
            <a:ext cx="5112568" cy="68167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950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Zástavba Stránice je tvořena v podstatě jen rodinnými a činžovními domy.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Tato vilová čtvr</a:t>
            </a:r>
            <a:r>
              <a:rPr lang="cs-CZ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ť</a:t>
            </a:r>
            <a:r>
              <a:rPr lang="cs-CZ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nabízí mnoho architektonických skvostů, převážně z doby meziválečného funkcionalismu.</a:t>
            </a:r>
            <a:endParaRPr lang="cs-CZ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665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000" dirty="0" smtClean="0"/>
              <a:t>Původní německý dům na rohu Údolní a Jiříkovského</a:t>
            </a:r>
            <a:endParaRPr lang="cs-CZ" sz="2000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0"/>
            <a:ext cx="8892480" cy="59801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0086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000" dirty="0" smtClean="0"/>
              <a:t>Původní německé domy na severní straně Všetičkovy ulice</a:t>
            </a:r>
            <a:endParaRPr lang="cs-CZ" sz="2000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472"/>
            <a:ext cx="8924632" cy="6001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54028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234" t="34884" r="17950" b="7463"/>
          <a:stretch/>
        </p:blipFill>
        <p:spPr>
          <a:xfrm>
            <a:off x="323527" y="460082"/>
            <a:ext cx="8661223" cy="5952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9572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000" dirty="0" smtClean="0"/>
              <a:t>Původní německý dům na Všetičkově 33</a:t>
            </a:r>
            <a:endParaRPr lang="cs-CZ" sz="2000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0"/>
            <a:ext cx="8846512" cy="5949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9539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000" dirty="0" err="1" smtClean="0"/>
              <a:t>Gutmannova</a:t>
            </a:r>
            <a:r>
              <a:rPr lang="cs-CZ" sz="2000" dirty="0" smtClean="0"/>
              <a:t> vila postavená 1920 na rohu Údolní a bratří Čapků</a:t>
            </a:r>
            <a:endParaRPr lang="cs-CZ" sz="2000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45" b="-1"/>
          <a:stretch/>
        </p:blipFill>
        <p:spPr>
          <a:xfrm>
            <a:off x="251520" y="11410"/>
            <a:ext cx="8892480" cy="57835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4359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2592288" cy="936104"/>
          </a:xfrm>
        </p:spPr>
        <p:txBody>
          <a:bodyPr/>
          <a:lstStyle/>
          <a:p>
            <a:r>
              <a:rPr lang="cs-CZ" sz="2000" dirty="0" smtClean="0"/>
              <a:t>…a mnoho dalších hezkých či zajímavých domů </a:t>
            </a:r>
            <a:endParaRPr lang="cs-CZ" sz="2000" dirty="0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0"/>
            <a:ext cx="5150197" cy="68669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15595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308"/>
            <a:ext cx="8878736" cy="68476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92455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704"/>
            <a:ext cx="8892480" cy="6837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19708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522" y="947"/>
            <a:ext cx="5142790" cy="68570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77637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1187624" y="764704"/>
            <a:ext cx="7239000" cy="792088"/>
          </a:xfrm>
        </p:spPr>
        <p:txBody>
          <a:bodyPr/>
          <a:lstStyle/>
          <a:p>
            <a:r>
              <a:rPr lang="cs-CZ" sz="4400" dirty="0" smtClean="0"/>
              <a:t>Závěr</a:t>
            </a:r>
            <a:endParaRPr lang="cs-CZ" sz="4400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1219200" y="1556792"/>
            <a:ext cx="7467600" cy="4536504"/>
          </a:xfrm>
        </p:spPr>
        <p:txBody>
          <a:bodyPr>
            <a:normAutofit fontScale="92500" lnSpcReduction="1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cs-CZ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Tuto část Brna jsem si vybrala právě pro její kouzelný vzhled, dominující secesní architekturu, krásné rezidenční vily.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cs-CZ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Úchvatný park z kterého je krásný pohled na Masarykovu čtvrť a který nabízí velký prostor k relaxaci.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cs-CZ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Tato oblast je, pro svůj klid a maloměšťácký vzhled, nečekaně situována jen kousek od středu Brna, což z této oblasti dělá velmi </a:t>
            </a:r>
            <a:r>
              <a:rPr lang="cs-CZ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atraktivní místo </a:t>
            </a:r>
            <a:r>
              <a:rPr lang="cs-CZ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 bydlení.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cs-CZ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cs-CZ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cs-CZ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cs-CZ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cs-CZ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Tereza Krčmová</a:t>
            </a:r>
          </a:p>
          <a:p>
            <a:pPr marL="0" indent="0" algn="r">
              <a:buNone/>
            </a:pPr>
            <a:r>
              <a:rPr lang="cs-CZ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388375</a:t>
            </a:r>
          </a:p>
          <a:p>
            <a:pPr marL="0" indent="0" algn="r">
              <a:buNone/>
            </a:pPr>
            <a:r>
              <a:rPr lang="cs-CZ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listopadu 2013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7231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1115616" y="548680"/>
            <a:ext cx="7239000" cy="1143000"/>
          </a:xfrm>
        </p:spPr>
        <p:txBody>
          <a:bodyPr/>
          <a:lstStyle/>
          <a:p>
            <a:r>
              <a:rPr lang="cs-CZ" sz="4400" dirty="0" smtClean="0"/>
              <a:t>Zajímavosti</a:t>
            </a:r>
            <a:endParaRPr lang="cs-CZ" sz="44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19200" y="1700808"/>
            <a:ext cx="7467600" cy="482453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cs-CZ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Stránice jsou katastrální území o rozloze 92,55 ha.</a:t>
            </a: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Celé území čtvrti bylo až do 60. let 18. století bez jakékoliv zástavby. </a:t>
            </a: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Okolo roku 1918 zde začala vznikat úřednická čtvrť, později nazvaná Masarykova čtvrť.</a:t>
            </a: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Název Stránice byl vybrán z čistě ideologických důvodů, neboť jméno Masarykova čtvrť bylo v té době ideologicky nepřijatelné. </a:t>
            </a: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Celé území je výlučně pokryto rodinnou a činžovní zástavbou. </a:t>
            </a: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 obytného hlediska je Masarykova čtvrť považována za jednu  z nejkrásnějších částí statutárního města Brna.</a:t>
            </a:r>
            <a:endParaRPr lang="cs-CZ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40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obsah 7"/>
          <p:cNvSpPr>
            <a:spLocks noGrp="1"/>
          </p:cNvSpPr>
          <p:nvPr>
            <p:ph idx="1"/>
          </p:nvPr>
        </p:nvSpPr>
        <p:spPr>
          <a:xfrm>
            <a:off x="1187624" y="838200"/>
            <a:ext cx="7272808" cy="4419600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 Stránic se lze dopravit tramvají č.4, která Vás zaveze na konečnou stanici Náměstí Míru. Když vystoupíte, ocitnete se před kostelem sv. Augustina.</a:t>
            </a:r>
          </a:p>
          <a:p>
            <a:pPr marL="0" indent="0">
              <a:lnSpc>
                <a:spcPct val="150000"/>
              </a:lnSpc>
              <a:buNone/>
            </a:pPr>
            <a:endParaRPr lang="cs-CZ" sz="1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Kostel sv. Augustina byl vysvěcen roku 1935 u příležitosti        1500. výročí smrti sv. Augustina. Římskokatolický chrám je postavený ve funkcionalistickém stylu podle projektu Vladimíra </a:t>
            </a:r>
            <a:r>
              <a:rPr lang="cs-CZ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Fishera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Nad hlavním vchodem se nachází bronzová deska s nápisem DOMVS DEI PORTA COELI (Dům Boží – brána nebes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cs-CZ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967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0"/>
            <a:ext cx="51435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7382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119" y="3076"/>
            <a:ext cx="5141193" cy="68549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8067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7635"/>
            <a:ext cx="5092774" cy="6790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9449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8243"/>
            <a:ext cx="5040560" cy="67207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0834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Napravo od kostela (stojíc u tramvaje) pak můžeme spatřit a následně si projít krásný a rozlehlý park na Kraví hoře. 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 vrcholu tohoto parku nalezneme Hvězdárnu a planetárium Brno.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Tato kulturně-vzdělávací instituce byla veřejnosti zpřístupněna 16.října 1954. Severní kopule je ve vlastnictví Masarykovy univerzity. V roce 1991 bylo do provozu uvedeno velké projekční planetárium </a:t>
            </a:r>
            <a:r>
              <a:rPr lang="cs-CZ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Spacemaster</a:t>
            </a:r>
            <a:r>
              <a:rPr lang="cs-CZ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cs-CZ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99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rmal">
  <a:themeElements>
    <a:clrScheme name="Thermal">
      <a:dk1>
        <a:srgbClr val="4D5B6B"/>
      </a:dk1>
      <a:lt1>
        <a:srgbClr val="FFFFFF"/>
      </a:lt1>
      <a:dk2>
        <a:srgbClr val="675D59"/>
      </a:dk2>
      <a:lt2>
        <a:srgbClr val="E8DED8"/>
      </a:lt2>
      <a:accent1>
        <a:srgbClr val="FF7605"/>
      </a:accent1>
      <a:accent2>
        <a:srgbClr val="7F7F7F"/>
      </a:accent2>
      <a:accent3>
        <a:srgbClr val="7F5185"/>
      </a:accent3>
      <a:accent4>
        <a:srgbClr val="89AAD3"/>
      </a:accent4>
      <a:accent5>
        <a:srgbClr val="8F5B4B"/>
      </a:accent5>
      <a:accent6>
        <a:srgbClr val="C84340"/>
      </a:accent6>
      <a:hlink>
        <a:srgbClr val="89AAD3"/>
      </a:hlink>
      <a:folHlink>
        <a:srgbClr val="795185"/>
      </a:folHlink>
    </a:clrScheme>
    <a:fontScheme name="Thermal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erm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63500" dist="38100" dir="81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101600" dist="63500" dir="81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25000"/>
              </a:schemeClr>
            </a:gs>
            <a:gs pos="55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90000"/>
                <a:satMod val="300000"/>
                <a:lumMod val="9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8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TC101859868[[fn=Teplo]]</Template>
  <TotalTime>299</TotalTime>
  <Words>376</Words>
  <Application>Microsoft Office PowerPoint</Application>
  <PresentationFormat>Předvádění na obrazovce (4:3)</PresentationFormat>
  <Paragraphs>34</Paragraphs>
  <Slides>26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26</vt:i4>
      </vt:variant>
    </vt:vector>
  </HeadingPairs>
  <TitlesOfParts>
    <vt:vector size="27" baseType="lpstr">
      <vt:lpstr>Thermal</vt:lpstr>
      <vt:lpstr>STRÁNICE Severozápadní část brněnské městské části Brno-střed </vt:lpstr>
      <vt:lpstr>Prezentace aplikace PowerPoint</vt:lpstr>
      <vt:lpstr>Zajímavosti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Foto Archiv města Brna (1962)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Původní německý dům na rohu Údolní a Jiříkovského</vt:lpstr>
      <vt:lpstr>Původní německé domy na severní straně Všetičkovy ulice</vt:lpstr>
      <vt:lpstr>Původní německý dům na Všetičkově 33</vt:lpstr>
      <vt:lpstr>Gutmannova vila postavená 1920 na rohu Údolní a bratří Čapků</vt:lpstr>
      <vt:lpstr>…a mnoho dalších hezkých či zajímavých domů </vt:lpstr>
      <vt:lpstr>Prezentace aplikace PowerPoint</vt:lpstr>
      <vt:lpstr>Prezentace aplikace PowerPoint</vt:lpstr>
      <vt:lpstr>Prezentace aplikace PowerPoint</vt:lpstr>
      <vt:lpstr>Závěr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Tera</dc:creator>
  <cp:lastModifiedBy>Tera</cp:lastModifiedBy>
  <cp:revision>22</cp:revision>
  <dcterms:created xsi:type="dcterms:W3CDTF">2013-10-31T10:20:50Z</dcterms:created>
  <dcterms:modified xsi:type="dcterms:W3CDTF">2013-11-01T20:48:48Z</dcterms:modified>
</cp:coreProperties>
</file>