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86" r:id="rId5"/>
    <p:sldId id="264" r:id="rId6"/>
    <p:sldId id="265" r:id="rId7"/>
    <p:sldId id="266" r:id="rId8"/>
    <p:sldId id="287" r:id="rId9"/>
    <p:sldId id="268" r:id="rId10"/>
    <p:sldId id="269" r:id="rId11"/>
    <p:sldId id="270" r:id="rId12"/>
    <p:sldId id="271" r:id="rId13"/>
    <p:sldId id="272" r:id="rId14"/>
    <p:sldId id="273" r:id="rId15"/>
    <p:sldId id="283" r:id="rId16"/>
    <p:sldId id="276" r:id="rId17"/>
    <p:sldId id="277" r:id="rId18"/>
    <p:sldId id="278" r:id="rId19"/>
    <p:sldId id="284" r:id="rId20"/>
    <p:sldId id="274" r:id="rId21"/>
    <p:sldId id="289" r:id="rId22"/>
    <p:sldId id="285" r:id="rId23"/>
    <p:sldId id="275" r:id="rId24"/>
    <p:sldId id="279" r:id="rId25"/>
    <p:sldId id="280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06B629-A16D-4AE7-931F-39AB9F159748}" type="datetimeFigureOut">
              <a:rPr lang="cs-CZ" smtClean="0"/>
              <a:pPr/>
              <a:t>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hyperlink" Target="http://www.wfwp.cz/" TargetMode="External"/><Relationship Id="rId7" Type="http://schemas.openxmlformats.org/officeDocument/2006/relationships/image" Target="../media/image6.gif"/><Relationship Id="rId2" Type="http://schemas.openxmlformats.org/officeDocument/2006/relationships/hyperlink" Target="http://www.wfw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hyperlink" Target="http://www.pwpa.org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Kurz RLB13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CÍRKEV SJEDNOCENÍ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3000" dirty="0" smtClean="0"/>
              <a:t>Mgr. Andrea </a:t>
            </a:r>
            <a:r>
              <a:rPr lang="cs-CZ" sz="3000" dirty="0" err="1" smtClean="0"/>
              <a:t>Beláňová</a:t>
            </a:r>
            <a:endParaRPr lang="cs-CZ" sz="3000" dirty="0" smtClean="0"/>
          </a:p>
          <a:p>
            <a:r>
              <a:rPr lang="cs-CZ" sz="3000" dirty="0" smtClean="0"/>
              <a:t>Mgr. Šárka Vondráčková</a:t>
            </a:r>
          </a:p>
          <a:p>
            <a:endParaRPr lang="cs-CZ" dirty="0" smtClean="0"/>
          </a:p>
          <a:p>
            <a:r>
              <a:rPr lang="cs-CZ" dirty="0" smtClean="0"/>
              <a:t>podzim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 lat. </a:t>
            </a:r>
            <a:r>
              <a:rPr lang="cs-CZ" i="1" dirty="0" err="1" smtClean="0"/>
              <a:t>sequi</a:t>
            </a:r>
            <a:r>
              <a:rPr lang="cs-CZ" dirty="0" smtClean="0"/>
              <a:t> (= následovat) nebo </a:t>
            </a:r>
            <a:r>
              <a:rPr lang="cs-CZ" i="1" dirty="0" err="1" smtClean="0"/>
              <a:t>secare</a:t>
            </a:r>
            <a:r>
              <a:rPr lang="cs-CZ" dirty="0" smtClean="0"/>
              <a:t> (= oddělovat se od něčeho)</a:t>
            </a:r>
          </a:p>
          <a:p>
            <a:r>
              <a:rPr lang="cs-CZ" dirty="0" smtClean="0"/>
              <a:t>v prvních staletích našeho letopočtu jako latinský ekvivalent řeckého výrazu </a:t>
            </a:r>
            <a:r>
              <a:rPr lang="cs-CZ" i="1" dirty="0" err="1" smtClean="0"/>
              <a:t>haíresis</a:t>
            </a:r>
            <a:r>
              <a:rPr lang="cs-CZ" dirty="0" smtClean="0"/>
              <a:t> (= volba), pro označení odštěpeneckých skupin, které se vymezovaly vůči ortodoxní linii (nemělo původně negativní význam)</a:t>
            </a:r>
          </a:p>
          <a:p>
            <a:r>
              <a:rPr lang="cs-CZ" dirty="0" smtClean="0"/>
              <a:t>od 2. stol. n. l. nabývá charakter odchylky, která se zásadním způsobem liší od pravého učení</a:t>
            </a:r>
          </a:p>
          <a:p>
            <a:r>
              <a:rPr lang="cs-CZ" dirty="0" smtClean="0"/>
              <a:t>zhruba ve stejné době se začíná používat pojem „sekta“ pro ty skupiny, které se odštěpily i institucionálně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Církev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lat. </a:t>
            </a:r>
            <a:r>
              <a:rPr lang="cs-CZ" i="1" dirty="0" err="1" smtClean="0"/>
              <a:t>ecclesia</a:t>
            </a:r>
            <a:r>
              <a:rPr lang="cs-CZ" i="1" dirty="0" smtClean="0"/>
              <a:t>,</a:t>
            </a:r>
            <a:r>
              <a:rPr lang="cs-CZ" dirty="0" smtClean="0"/>
              <a:t> z 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i="1" dirty="0" smtClean="0"/>
              <a:t>ekklésia</a:t>
            </a:r>
            <a:r>
              <a:rPr lang="cs-CZ" dirty="0" smtClean="0"/>
              <a:t> = shromáždění </a:t>
            </a:r>
          </a:p>
          <a:p>
            <a:r>
              <a:rPr lang="cs-CZ" dirty="0" smtClean="0"/>
              <a:t>původně tedy shromáždění křesťanů </a:t>
            </a:r>
          </a:p>
          <a:p>
            <a:r>
              <a:rPr lang="cs-CZ" dirty="0" smtClean="0"/>
              <a:t>až později instituce, která jediná je nositelem a strážcem pravého učení („Mimo církev není spásy.“)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lat. </a:t>
            </a:r>
            <a:r>
              <a:rPr lang="cs-CZ" i="1" dirty="0" err="1" smtClean="0"/>
              <a:t>cultus</a:t>
            </a:r>
            <a:r>
              <a:rPr lang="cs-CZ" dirty="0" smtClean="0"/>
              <a:t> = pěstovaný, ozdobený, vzdělaný</a:t>
            </a:r>
          </a:p>
          <a:p>
            <a:r>
              <a:rPr lang="cs-CZ" dirty="0" smtClean="0"/>
              <a:t>v religionistice a v sociologii náboženství označuje praktické vyjádření náboženské zkušenosti, tzn. soubor náboženského chování zahrnujícího rituály a symboly založené na uctívání</a:t>
            </a:r>
          </a:p>
          <a:p>
            <a:r>
              <a:rPr lang="cs-CZ" dirty="0" smtClean="0"/>
              <a:t>ve 2. </a:t>
            </a:r>
            <a:r>
              <a:rPr lang="cs-CZ" dirty="0" err="1" smtClean="0"/>
              <a:t>pol</a:t>
            </a:r>
            <a:r>
              <a:rPr lang="cs-CZ" dirty="0" smtClean="0"/>
              <a:t>. 20. stol. začali někteří autoři užívat tento výraz i pro označení určitého typu náboženských skupin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church</a:t>
            </a:r>
            <a:r>
              <a:rPr lang="cs-CZ" dirty="0" smtClean="0"/>
              <a:t>-</a:t>
            </a:r>
            <a:r>
              <a:rPr lang="cs-CZ" dirty="0" err="1" smtClean="0"/>
              <a:t>sect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vedle ideologicky zatížených implikací pojmů sekta, kult a církev existuje hodnotově neutrální přístup využívaný zejména v sociologii náboženství (např. M. Weber, E. </a:t>
            </a:r>
            <a:r>
              <a:rPr lang="cs-CZ" dirty="0" err="1" smtClean="0"/>
              <a:t>Troeltsch</a:t>
            </a:r>
            <a:r>
              <a:rPr lang="cs-CZ" dirty="0" smtClean="0"/>
              <a:t>, R. </a:t>
            </a:r>
            <a:r>
              <a:rPr lang="cs-CZ" dirty="0" err="1" smtClean="0"/>
              <a:t>Niebuhr</a:t>
            </a:r>
            <a:r>
              <a:rPr lang="cs-CZ" dirty="0" smtClean="0"/>
              <a:t>, M. </a:t>
            </a:r>
            <a:r>
              <a:rPr lang="cs-CZ" dirty="0" err="1" smtClean="0"/>
              <a:t>Yinger</a:t>
            </a:r>
            <a:r>
              <a:rPr lang="cs-CZ" dirty="0" smtClean="0"/>
              <a:t>, R. </a:t>
            </a:r>
            <a:r>
              <a:rPr lang="cs-CZ" dirty="0" err="1" smtClean="0"/>
              <a:t>Stark</a:t>
            </a:r>
            <a:r>
              <a:rPr lang="cs-CZ" dirty="0" smtClean="0"/>
              <a:t> a W.S. </a:t>
            </a:r>
            <a:r>
              <a:rPr lang="cs-CZ" dirty="0" err="1" smtClean="0"/>
              <a:t>Bainbridge</a:t>
            </a:r>
            <a:r>
              <a:rPr lang="cs-CZ" dirty="0" smtClean="0"/>
              <a:t>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819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Nedostatky a problémy spojené s používáním pojmů sekta-kult-církev při studiu soudobé religiozity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8219256" cy="3433568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původního používání pojmů jako sekta či církev - pojmy se silnou hodnotící konotací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otázka kulturního kontextu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nárok na časovou či historickou univerzalitu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generalizace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8722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Vědecké vs. angažované </a:t>
            </a:r>
            <a:br>
              <a:rPr lang="cs-CZ" dirty="0" smtClean="0"/>
            </a:br>
            <a:r>
              <a:rPr lang="cs-CZ" dirty="0" smtClean="0"/>
              <a:t>studium NNH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David G. </a:t>
            </a:r>
            <a:r>
              <a:rPr lang="cs-CZ" dirty="0" err="1" smtClean="0"/>
              <a:t>Bromley</a:t>
            </a:r>
            <a:r>
              <a:rPr lang="cs-CZ" dirty="0" smtClean="0"/>
              <a:t> a </a:t>
            </a:r>
            <a:r>
              <a:rPr lang="cs-CZ" dirty="0" err="1" smtClean="0"/>
              <a:t>Anson</a:t>
            </a:r>
            <a:r>
              <a:rPr lang="cs-CZ" dirty="0" smtClean="0"/>
              <a:t> </a:t>
            </a:r>
            <a:r>
              <a:rPr lang="cs-CZ" dirty="0" err="1" smtClean="0"/>
              <a:t>Shupe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kniha </a:t>
            </a:r>
            <a:r>
              <a:rPr lang="cs-CZ" i="1" dirty="0" smtClean="0"/>
              <a:t>Noví strážci: deprogramátoři, </a:t>
            </a:r>
            <a:r>
              <a:rPr lang="cs-CZ" i="1" dirty="0" err="1" smtClean="0"/>
              <a:t>antikultisté</a:t>
            </a:r>
            <a:r>
              <a:rPr lang="cs-CZ" i="1" dirty="0" smtClean="0"/>
              <a:t> a nová náboženství</a:t>
            </a:r>
            <a:r>
              <a:rPr lang="cs-CZ" dirty="0" smtClean="0"/>
              <a:t> (1980) - v ideologii antikultovního hnutí existují 2 přístupy k NNH: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náboženský – vedený z pohledu převládajícího náboženství, poukazuje na naprostou odlišnost nových hnutí od křesťanství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sekulárně racionalistický - zdůrazňuje psychickou manipulaci a traumata členů, odmítá je pro jejich rozpor s některými principy moderní společnosti (svoboda, individualismus atd.), totalitní a destruktivní charakter kultů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podle </a:t>
            </a:r>
            <a:r>
              <a:rPr lang="cs-CZ" dirty="0" err="1" smtClean="0"/>
              <a:t>Bromleyho</a:t>
            </a:r>
            <a:r>
              <a:rPr lang="cs-CZ" dirty="0" smtClean="0"/>
              <a:t> obsahuje ideologie antikultovního hnutí následující prvky: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historicky založené vysvětlení vzniku těchto rozvracejících sil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popis zlých sil, které jsou schopny podkopat původní přirozený charakter jedince a přeměnit jej ve svůj protiklad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označení </a:t>
            </a:r>
            <a:r>
              <a:rPr lang="cs-CZ" dirty="0" err="1" smtClean="0"/>
              <a:t>anti</a:t>
            </a:r>
            <a:r>
              <a:rPr lang="cs-CZ" dirty="0" smtClean="0"/>
              <a:t>-sociálních osob a skupin, které plánují a koordinují podvratné a rozvracečské aktivity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na těchto základech pak antikultovní hnutí upozorňuje na nebezpečí pro okolní společnost a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formuluje léčebný program, který má být dodržen, pokud chceme odvrátit katastrofu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Antikultovní hnutí a religionistika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antikultovní hnutí jako předmět studia</a:t>
            </a:r>
          </a:p>
          <a:p>
            <a:r>
              <a:rPr lang="cs-CZ" dirty="0" smtClean="0"/>
              <a:t>sekulárně-racionalistická antikultovní kritika se snaží sama sebe prezentovat jako vědecké studium</a:t>
            </a:r>
          </a:p>
          <a:p>
            <a:r>
              <a:rPr lang="cs-CZ" dirty="0" smtClean="0"/>
              <a:t>argumentace AN:</a:t>
            </a:r>
          </a:p>
          <a:p>
            <a:r>
              <a:rPr lang="cs-CZ" dirty="0" smtClean="0"/>
              <a:t>využívání strachu z neznámého</a:t>
            </a:r>
          </a:p>
          <a:p>
            <a:r>
              <a:rPr lang="cs-CZ" dirty="0" smtClean="0"/>
              <a:t>neadekvátně spojuje některé rysy netradičních skupin</a:t>
            </a:r>
          </a:p>
          <a:p>
            <a:r>
              <a:rPr lang="cs-CZ" dirty="0" smtClean="0"/>
              <a:t>odhlížení od souvislostí</a:t>
            </a:r>
          </a:p>
          <a:p>
            <a:r>
              <a:rPr lang="cs-CZ" dirty="0" smtClean="0"/>
              <a:t>cíl: informovanost široké veřejnosti</a:t>
            </a:r>
          </a:p>
          <a:p>
            <a:r>
              <a:rPr lang="cs-CZ" dirty="0" smtClean="0"/>
              <a:t>usilování o zobecnění</a:t>
            </a:r>
          </a:p>
          <a:p>
            <a:r>
              <a:rPr lang="cs-CZ" dirty="0" smtClean="0"/>
              <a:t>iluzorní harmonizace obrazu světa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8722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Metodologie religionistického výzkumu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Problematika studia NNH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základních pojmů – NNH, sekta, kult</a:t>
            </a:r>
          </a:p>
          <a:p>
            <a:r>
              <a:rPr lang="cs-CZ" dirty="0" smtClean="0"/>
              <a:t>Jak lze studovat NNH?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r>
              <a:rPr lang="cs-CZ" dirty="0" smtClean="0"/>
              <a:t>Kvalitativní vs. kvantitativní výzkum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192688" cy="464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r>
              <a:rPr lang="cs-CZ" dirty="0" smtClean="0"/>
              <a:t>Výhody a nevýhody obou přístupů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47097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8722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Úvod do Církve sjednocení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r>
              <a:rPr lang="cs-CZ" dirty="0" smtClean="0"/>
              <a:t>* v roce 1954 v Koreji</a:t>
            </a:r>
          </a:p>
          <a:p>
            <a:r>
              <a:rPr lang="cs-CZ" dirty="0" smtClean="0"/>
              <a:t>zakladatel reverend Son-</a:t>
            </a:r>
            <a:r>
              <a:rPr lang="cs-CZ" dirty="0" err="1" smtClean="0"/>
              <a:t>mjong</a:t>
            </a:r>
            <a:r>
              <a:rPr lang="cs-CZ" dirty="0" smtClean="0"/>
              <a:t> </a:t>
            </a:r>
            <a:r>
              <a:rPr lang="cs-CZ" dirty="0" err="1" smtClean="0"/>
              <a:t>Mun</a:t>
            </a:r>
            <a:r>
              <a:rPr lang="cs-CZ" dirty="0" smtClean="0"/>
              <a:t> (Sun </a:t>
            </a:r>
            <a:r>
              <a:rPr lang="cs-CZ" dirty="0" err="1" smtClean="0"/>
              <a:t>Myung</a:t>
            </a:r>
            <a:r>
              <a:rPr lang="cs-CZ" dirty="0" smtClean="0"/>
              <a:t> </a:t>
            </a:r>
            <a:r>
              <a:rPr lang="cs-CZ" dirty="0" err="1" smtClean="0"/>
              <a:t>Moon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proměny názvu: Asociace Ducha Svatého pro sjednocení světového křesťanstva – Církev/Hnutí sjednocení – Federace rodin pro světový mír</a:t>
            </a:r>
          </a:p>
          <a:p>
            <a:r>
              <a:rPr lang="cs-CZ" dirty="0" smtClean="0"/>
              <a:t>charakter hnutí a jeho proměny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Federace žen za mír ve světě</a:t>
            </a:r>
            <a:r>
              <a:rPr lang="cs-CZ" dirty="0" smtClean="0"/>
              <a:t> (</a:t>
            </a:r>
            <a:r>
              <a:rPr lang="cs-CZ" dirty="0" err="1" smtClean="0"/>
              <a:t>Women</a:t>
            </a:r>
            <a:r>
              <a:rPr lang="cs-CZ" dirty="0" smtClean="0"/>
              <a:t>´s </a:t>
            </a:r>
            <a:br>
              <a:rPr lang="cs-CZ" dirty="0" smtClean="0"/>
            </a:br>
            <a:r>
              <a:rPr lang="cs-CZ" dirty="0" err="1" smtClean="0"/>
              <a:t>Federation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–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wfwp.org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wfwp.cz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Akademie profesorů za světový mír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Proffesor</a:t>
            </a:r>
            <a:r>
              <a:rPr lang="cs-CZ" dirty="0" smtClean="0"/>
              <a:t>´s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r>
              <a:rPr lang="cs-CZ" dirty="0" smtClean="0"/>
              <a:t> – </a:t>
            </a:r>
            <a:br>
              <a:rPr lang="cs-CZ" dirty="0" smtClean="0"/>
            </a:b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pwpa.org</a:t>
            </a:r>
            <a:r>
              <a:rPr lang="cs-CZ" dirty="0" smtClean="0"/>
              <a:t>)</a:t>
            </a:r>
          </a:p>
          <a:p>
            <a:r>
              <a:rPr lang="en-US" b="1" dirty="0" err="1" smtClean="0"/>
              <a:t>Vysokoškolské</a:t>
            </a:r>
            <a:r>
              <a:rPr lang="en-US" b="1" dirty="0" smtClean="0"/>
              <a:t> </a:t>
            </a:r>
            <a:r>
              <a:rPr lang="en-US" b="1" dirty="0" err="1" smtClean="0"/>
              <a:t>sdružení</a:t>
            </a:r>
            <a:r>
              <a:rPr lang="en-US" b="1" dirty="0" smtClean="0"/>
              <a:t> pro </a:t>
            </a:r>
            <a:r>
              <a:rPr lang="en-US" b="1" dirty="0" err="1" smtClean="0"/>
              <a:t>výzkum</a:t>
            </a:r>
            <a:r>
              <a:rPr lang="en-US" b="1" dirty="0" smtClean="0"/>
              <a:t> </a:t>
            </a:r>
            <a:r>
              <a:rPr lang="en-US" b="1" dirty="0" err="1" smtClean="0"/>
              <a:t>principu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(The Collegiate Association for Research of the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Principle</a:t>
            </a:r>
            <a:r>
              <a:rPr lang="cs-CZ" dirty="0" smtClean="0"/>
              <a:t> - CARP</a:t>
            </a:r>
            <a:r>
              <a:rPr lang="en-US" dirty="0" smtClean="0"/>
              <a:t>) </a:t>
            </a:r>
            <a:endParaRPr lang="cs-CZ" dirty="0" smtClean="0"/>
          </a:p>
          <a:p>
            <a:r>
              <a:rPr lang="cs-CZ" b="1" dirty="0" smtClean="0"/>
              <a:t>sportovní aktivity</a:t>
            </a:r>
            <a:r>
              <a:rPr lang="cs-CZ" dirty="0" smtClean="0"/>
              <a:t> (např.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Cup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mírové federace</a:t>
            </a:r>
            <a:r>
              <a:rPr lang="cs-CZ" dirty="0" smtClean="0"/>
              <a:t> </a:t>
            </a:r>
          </a:p>
          <a:p>
            <a:r>
              <a:rPr lang="cs-CZ" b="1" dirty="0" err="1" smtClean="0"/>
              <a:t>mezináboženský</a:t>
            </a:r>
            <a:r>
              <a:rPr lang="cs-CZ" b="1" dirty="0" smtClean="0"/>
              <a:t> dialog</a:t>
            </a:r>
            <a:r>
              <a:rPr lang="cs-CZ" dirty="0" smtClean="0"/>
              <a:t> (</a:t>
            </a:r>
            <a:r>
              <a:rPr lang="en-US" dirty="0" smtClean="0"/>
              <a:t>The Assembly of the World's Religions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média</a:t>
            </a:r>
            <a:r>
              <a:rPr lang="cs-CZ" dirty="0" smtClean="0"/>
              <a:t> (Washington </a:t>
            </a:r>
            <a:r>
              <a:rPr lang="cs-CZ" dirty="0" err="1" smtClean="0"/>
              <a:t>Times</a:t>
            </a:r>
            <a:r>
              <a:rPr lang="cs-CZ" dirty="0" smtClean="0"/>
              <a:t>) </a:t>
            </a:r>
            <a:endParaRPr lang="cs-CZ" dirty="0"/>
          </a:p>
        </p:txBody>
      </p:sp>
      <p:pic>
        <p:nvPicPr>
          <p:cNvPr id="4" name="Picture 7" descr="D:\Dropbox\UNI\Konference Cluj-Napoca 2012\Logo_WFWPI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72816"/>
            <a:ext cx="788966" cy="7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Dropbox\UNI\Konference Cluj-Napoca 2012\Logo_PWPA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24944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Přidružené organizace a aktivity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5877272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4221088"/>
            <a:ext cx="84646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Nejvýraznější kontroverze </a:t>
            </a:r>
            <a:endParaRPr lang="cs-CZ" dirty="0"/>
          </a:p>
        </p:txBody>
      </p:sp>
      <p:pic>
        <p:nvPicPr>
          <p:cNvPr id="4" name="Picture 9" descr="D:\Dropbox\UNI\Konference Cluj-Napoca 2012\GetDynamicImag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04864"/>
            <a:ext cx="1768599" cy="150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:\Dropbox\UNI\Konference Cluj-Napoca 2012\400__1_63307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2151612" cy="215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D:\Dropbox\UNI\Konference Cluj-Napoca 2012\kimirsen_0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80928"/>
            <a:ext cx="2056411" cy="269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D:\Dropbox\UNI\Konference Cluj-Napoca 2012\screen-capture-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149080"/>
            <a:ext cx="3495815" cy="245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9848"/>
          </a:xfrm>
        </p:spPr>
        <p:txBody>
          <a:bodyPr/>
          <a:lstStyle/>
          <a:p>
            <a:pPr algn="ctr"/>
            <a:r>
              <a:rPr lang="cs-CZ" dirty="0" smtClean="0"/>
              <a:t>nová NÁBOŽENSKÁ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08112"/>
          </a:xfrm>
        </p:spPr>
        <p:txBody>
          <a:bodyPr/>
          <a:lstStyle/>
          <a:p>
            <a:r>
              <a:rPr lang="cs-CZ" dirty="0" smtClean="0"/>
              <a:t>Modely 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substanční</a:t>
            </a:r>
            <a:r>
              <a:rPr lang="cs-CZ" dirty="0" smtClean="0"/>
              <a:t> - </a:t>
            </a:r>
            <a:r>
              <a:rPr lang="cs-CZ" dirty="0" smtClean="0">
                <a:latin typeface="Georgia" pitchFamily="18" charset="0"/>
              </a:rPr>
              <a:t>náboženství jako systém nauk, chování, norem a symbolů, které jsou spojené s projevováním posvátna a které umožňují jeho pochopení (R. Otto, M. </a:t>
            </a:r>
            <a:r>
              <a:rPr lang="cs-CZ" dirty="0" err="1" smtClean="0">
                <a:latin typeface="Georgia" pitchFamily="18" charset="0"/>
              </a:rPr>
              <a:t>Eliade</a:t>
            </a:r>
            <a:r>
              <a:rPr lang="cs-CZ" dirty="0" smtClean="0">
                <a:latin typeface="Georgia" pitchFamily="18" charset="0"/>
              </a:rPr>
              <a:t>)</a:t>
            </a:r>
            <a:endParaRPr lang="cs-CZ" dirty="0" smtClean="0"/>
          </a:p>
          <a:p>
            <a:r>
              <a:rPr lang="cs-CZ" b="1" dirty="0" smtClean="0"/>
              <a:t>funkcionální</a:t>
            </a:r>
            <a:r>
              <a:rPr lang="cs-CZ" dirty="0" smtClean="0"/>
              <a:t> - </a:t>
            </a:r>
            <a:r>
              <a:rPr lang="cs-CZ" dirty="0" smtClean="0">
                <a:latin typeface="Georgia" pitchFamily="18" charset="0"/>
              </a:rPr>
              <a:t>náboženství jako systém odpovědí na základní otázky lidské existence (M. </a:t>
            </a:r>
            <a:r>
              <a:rPr lang="cs-CZ" dirty="0" err="1" smtClean="0">
                <a:latin typeface="Georgia" pitchFamily="18" charset="0"/>
              </a:rPr>
              <a:t>Yinger</a:t>
            </a:r>
            <a:r>
              <a:rPr lang="cs-CZ" dirty="0" smtClean="0">
                <a:latin typeface="Georgia" pitchFamily="18" charset="0"/>
              </a:rPr>
              <a:t>)</a:t>
            </a:r>
            <a:endParaRPr lang="cs-CZ" dirty="0" smtClean="0"/>
          </a:p>
          <a:p>
            <a:r>
              <a:rPr lang="cs-CZ" b="1" dirty="0" smtClean="0"/>
              <a:t>hermeneutický</a:t>
            </a:r>
            <a:r>
              <a:rPr lang="cs-CZ" dirty="0" smtClean="0"/>
              <a:t> - </a:t>
            </a:r>
            <a:r>
              <a:rPr lang="cs-CZ" dirty="0" smtClean="0">
                <a:latin typeface="Georgia" pitchFamily="18" charset="0"/>
              </a:rPr>
              <a:t>náboženství jako systémy znaků, které slouží k orientaci lidského myšlení a jednání, a které získávají svůj význam v průběhu dějin (J. </a:t>
            </a:r>
            <a:r>
              <a:rPr lang="cs-CZ" dirty="0" err="1" smtClean="0">
                <a:latin typeface="Georgia" pitchFamily="18" charset="0"/>
              </a:rPr>
              <a:t>Waardenburg</a:t>
            </a:r>
            <a:r>
              <a:rPr lang="cs-CZ" dirty="0" smtClean="0">
                <a:latin typeface="Georgia" pitchFamily="18" charset="0"/>
              </a:rPr>
              <a:t>)</a:t>
            </a:r>
            <a:endParaRPr lang="cs-CZ" dirty="0" smtClean="0"/>
          </a:p>
          <a:p>
            <a:r>
              <a:rPr lang="cs-CZ" b="1" dirty="0" smtClean="0"/>
              <a:t>kompenzační</a:t>
            </a:r>
            <a:r>
              <a:rPr lang="cs-CZ" dirty="0" smtClean="0"/>
              <a:t> - </a:t>
            </a:r>
            <a:r>
              <a:rPr lang="cs-CZ" dirty="0" smtClean="0">
                <a:latin typeface="Georgia" pitchFamily="18" charset="0"/>
              </a:rPr>
              <a:t>náboženství jako systém vysvětlení a obecných kompenzátorů, které vedou k možné maximalizaci zisku pomocí </a:t>
            </a:r>
            <a:r>
              <a:rPr lang="cs-CZ" dirty="0" err="1" smtClean="0">
                <a:latin typeface="Georgia" pitchFamily="18" charset="0"/>
              </a:rPr>
              <a:t>supranaturálních</a:t>
            </a:r>
            <a:r>
              <a:rPr lang="cs-CZ" dirty="0" smtClean="0">
                <a:latin typeface="Georgia" pitchFamily="18" charset="0"/>
              </a:rPr>
              <a:t> předpokladů (R. </a:t>
            </a:r>
            <a:r>
              <a:rPr lang="cs-CZ" dirty="0" err="1" smtClean="0">
                <a:latin typeface="Georgia" pitchFamily="18" charset="0"/>
              </a:rPr>
              <a:t>Stark</a:t>
            </a:r>
            <a:r>
              <a:rPr lang="cs-CZ" dirty="0" smtClean="0">
                <a:latin typeface="Georgia" pitchFamily="18" charset="0"/>
              </a:rPr>
              <a:t> , W. S. </a:t>
            </a:r>
            <a:r>
              <a:rPr lang="cs-CZ" dirty="0" err="1" smtClean="0">
                <a:latin typeface="Georgia" pitchFamily="18" charset="0"/>
              </a:rPr>
              <a:t>Bainbridge</a:t>
            </a:r>
            <a:r>
              <a:rPr lang="cs-CZ" dirty="0" smtClean="0">
                <a:latin typeface="Georgia" pitchFamily="18" charset="0"/>
              </a:rPr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9848"/>
          </a:xfrm>
        </p:spPr>
        <p:txBody>
          <a:bodyPr/>
          <a:lstStyle/>
          <a:p>
            <a:pPr algn="ctr"/>
            <a:r>
              <a:rPr lang="cs-CZ" dirty="0" smtClean="0"/>
              <a:t>NOVÁ náboženská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problémy: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časové vymezení „nová“ (z chronologického, historického hlediska) - ale kde je ta hranice? - často je to 2. světová válka, která určuje rozdíl mezi „nová“ a „stará, tradiční“</a:t>
            </a:r>
          </a:p>
          <a:p>
            <a:pPr lvl="0"/>
            <a:r>
              <a:rPr lang="cs-CZ" dirty="0" smtClean="0"/>
              <a:t>„nová“ na Západě (kulturní import) - jak dlouho budou ještě nová?</a:t>
            </a:r>
          </a:p>
          <a:p>
            <a:pPr lvl="0"/>
            <a:r>
              <a:rPr lang="cs-CZ" dirty="0" smtClean="0"/>
              <a:t>přinášejí inovace do tradiční kultury či náboženství – často je to pouze zdánlivé, prvky už známé dávají do nových kontextů</a:t>
            </a:r>
          </a:p>
          <a:p>
            <a:r>
              <a:rPr lang="cs-CZ" dirty="0" smtClean="0"/>
              <a:t>„nová“ s ohledem na kontext (modernizace, globalizace, sekularizace), ve kterém se vyskytují - např. často používají jazyk vědy jako určitou formu legitimizace sebe sama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9848"/>
          </a:xfrm>
        </p:spPr>
        <p:txBody>
          <a:bodyPr/>
          <a:lstStyle/>
          <a:p>
            <a:pPr algn="ctr"/>
            <a:r>
              <a:rPr lang="cs-CZ" dirty="0" smtClean="0"/>
              <a:t>nová náboženská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výraz „hnutí“ jako sociologický pojem implikuje neformálnost či strukturální volnost (člověk se ke hnutí hlásí, ale nebývá formálním členem)</a:t>
            </a:r>
          </a:p>
          <a:p>
            <a:r>
              <a:rPr lang="cs-CZ" dirty="0" err="1" smtClean="0"/>
              <a:t>stricto</a:t>
            </a:r>
            <a:r>
              <a:rPr lang="cs-CZ" dirty="0" smtClean="0"/>
              <a:t> </a:t>
            </a:r>
            <a:r>
              <a:rPr lang="cs-CZ" dirty="0" err="1" smtClean="0"/>
              <a:t>senso</a:t>
            </a:r>
            <a:r>
              <a:rPr lang="cs-CZ" dirty="0" smtClean="0"/>
              <a:t> tak pojem hnutí stojí v opozici proti pojmu „náboženská organizace“ </a:t>
            </a:r>
          </a:p>
          <a:p>
            <a:r>
              <a:rPr lang="cs-CZ" dirty="0" smtClean="0"/>
              <a:t>slovo „hnutí“ evokuje nějaký jednolitý ucelený proud nebo jednotnou podobu, ale soudobá religiozita je velmi různorodá</a:t>
            </a:r>
          </a:p>
          <a:p>
            <a:r>
              <a:rPr lang="cs-CZ" dirty="0" smtClean="0"/>
              <a:t>vznikají nové formy náboženských organizací a mobilizace členů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Pojmy sekta/kult/církev</a:t>
            </a:r>
            <a:br>
              <a:rPr lang="cs-CZ" dirty="0" smtClean="0"/>
            </a:br>
            <a:r>
              <a:rPr lang="cs-CZ" dirty="0" smtClean="0"/>
              <a:t>a jejich využitelnost při studiu NNH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2451</TotalTime>
  <Words>406</Words>
  <Application>Microsoft Office PowerPoint</Application>
  <PresentationFormat>Předvádění na obrazovce (4:3)</PresentationFormat>
  <Paragraphs>88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Urbanistický</vt:lpstr>
      <vt:lpstr>Kurz RLB13 CÍRKEV SJEDNOCENÍ</vt:lpstr>
      <vt:lpstr>Problematika studia NNH</vt:lpstr>
      <vt:lpstr>nová NÁBOŽENSKÁ hnutí</vt:lpstr>
      <vt:lpstr>Modely náboženství</vt:lpstr>
      <vt:lpstr>NOVÁ náboženská hnutí</vt:lpstr>
      <vt:lpstr>Základní problémy:</vt:lpstr>
      <vt:lpstr>nová náboženská HNUTÍ</vt:lpstr>
      <vt:lpstr>Hnutí</vt:lpstr>
      <vt:lpstr>Pojmy sekta/kult/církev a jejich využitelnost při studiu NNH</vt:lpstr>
      <vt:lpstr>Sekta</vt:lpstr>
      <vt:lpstr>Církev</vt:lpstr>
      <vt:lpstr>Kult</vt:lpstr>
      <vt:lpstr>The church-sect theory</vt:lpstr>
      <vt:lpstr>Nedostatky a problémy spojené s používáním pojmů sekta-kult-církev při studiu soudobé religiozity</vt:lpstr>
      <vt:lpstr>Vědecké vs. angažované  studium NNH</vt:lpstr>
      <vt:lpstr>David G. Bromley a Anson Shupe</vt:lpstr>
      <vt:lpstr>Snímek 17</vt:lpstr>
      <vt:lpstr>Antikultovní hnutí a religionistika</vt:lpstr>
      <vt:lpstr>Metodologie religionistického výzkumu</vt:lpstr>
      <vt:lpstr>Snímek 20</vt:lpstr>
      <vt:lpstr>Snímek 21</vt:lpstr>
      <vt:lpstr>Úvod do Církve sjednocení</vt:lpstr>
      <vt:lpstr>Snímek 23</vt:lpstr>
      <vt:lpstr>Přidružené organizace a aktivity</vt:lpstr>
      <vt:lpstr>Nejvýraznější kontroverze </vt:lpstr>
      <vt:lpstr>Děkujeme za pozornost…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RLB13 CÍRKEV SJEDNOCENÍ</dc:title>
  <dc:creator>Lendik</dc:creator>
  <cp:lastModifiedBy>Lendik</cp:lastModifiedBy>
  <cp:revision>61</cp:revision>
  <dcterms:created xsi:type="dcterms:W3CDTF">2013-09-27T09:28:08Z</dcterms:created>
  <dcterms:modified xsi:type="dcterms:W3CDTF">2013-10-05T09:27:19Z</dcterms:modified>
</cp:coreProperties>
</file>