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63" r:id="rId5"/>
    <p:sldId id="264" r:id="rId6"/>
    <p:sldId id="268" r:id="rId7"/>
    <p:sldId id="269" r:id="rId8"/>
    <p:sldId id="265" r:id="rId9"/>
    <p:sldId id="266" r:id="rId10"/>
    <p:sldId id="270" r:id="rId11"/>
    <p:sldId id="271" r:id="rId12"/>
    <p:sldId id="272" r:id="rId13"/>
    <p:sldId id="267" r:id="rId14"/>
    <p:sldId id="260" r:id="rId15"/>
    <p:sldId id="261" r:id="rId16"/>
    <p:sldId id="273" r:id="rId17"/>
    <p:sldId id="25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A06B629-A16D-4AE7-931F-39AB9F159748}" type="datetimeFigureOut">
              <a:rPr lang="cs-CZ" smtClean="0">
                <a:solidFill>
                  <a:srgbClr val="438086"/>
                </a:solidFill>
              </a:rPr>
              <a:pPr/>
              <a:t>29.10.2013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E5EBF9-8838-4C5D-A195-11AA6104BB4B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>
                <a:solidFill>
                  <a:srgbClr val="438086"/>
                </a:solidFill>
              </a:rPr>
              <a:pPr/>
              <a:t>29.10.2013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>
                <a:solidFill>
                  <a:srgbClr val="438086"/>
                </a:solidFill>
              </a:rPr>
              <a:pPr/>
              <a:t>29.10.2013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>
                <a:solidFill>
                  <a:srgbClr val="438086"/>
                </a:solidFill>
              </a:rPr>
              <a:pPr/>
              <a:t>29.10.2013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>
                <a:solidFill>
                  <a:srgbClr val="438086"/>
                </a:solidFill>
              </a:rPr>
              <a:pPr/>
              <a:t>29.10.2013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>
                <a:solidFill>
                  <a:srgbClr val="438086"/>
                </a:solidFill>
              </a:rPr>
              <a:pPr/>
              <a:t>29.10.2013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06B629-A16D-4AE7-931F-39AB9F159748}" type="datetimeFigureOut">
              <a:rPr lang="cs-CZ" smtClean="0">
                <a:solidFill>
                  <a:srgbClr val="438086"/>
                </a:solidFill>
              </a:rPr>
              <a:pPr/>
              <a:t>29.10.2013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>
              <a:solidFill>
                <a:srgbClr val="438086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A06B629-A16D-4AE7-931F-39AB9F159748}" type="datetimeFigureOut">
              <a:rPr lang="cs-CZ" smtClean="0">
                <a:solidFill>
                  <a:srgbClr val="438086"/>
                </a:solidFill>
              </a:rPr>
              <a:pPr/>
              <a:t>29.10.2013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>
                <a:solidFill>
                  <a:srgbClr val="438086"/>
                </a:solidFill>
              </a:rPr>
              <a:pPr/>
              <a:t>29.10.2013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>
                <a:solidFill>
                  <a:srgbClr val="438086"/>
                </a:solidFill>
              </a:rPr>
              <a:pPr/>
              <a:t>29.10.2013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6B629-A16D-4AE7-931F-39AB9F159748}" type="datetimeFigureOut">
              <a:rPr lang="cs-CZ" smtClean="0">
                <a:solidFill>
                  <a:srgbClr val="438086"/>
                </a:solidFill>
              </a:rPr>
              <a:pPr/>
              <a:t>29.10.2013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A06B629-A16D-4AE7-931F-39AB9F159748}" type="datetimeFigureOut">
              <a:rPr lang="cs-CZ" smtClean="0">
                <a:solidFill>
                  <a:srgbClr val="438086"/>
                </a:solidFill>
              </a:rPr>
              <a:pPr/>
              <a:t>29.10.2013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E5EBF9-8838-4C5D-A195-11AA6104BB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Kurz RLB13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CÍRKEV SJEDNOCENÍ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sz="3000" dirty="0" smtClean="0"/>
              <a:t>Mgr. Andrea </a:t>
            </a:r>
            <a:r>
              <a:rPr lang="cs-CZ" sz="3000" dirty="0" err="1" smtClean="0"/>
              <a:t>Beláňová</a:t>
            </a:r>
            <a:endParaRPr lang="cs-CZ" sz="3000" dirty="0" smtClean="0"/>
          </a:p>
          <a:p>
            <a:r>
              <a:rPr lang="cs-CZ" sz="3000" dirty="0" smtClean="0"/>
              <a:t>Mgr. Šárka Vondráčková</a:t>
            </a:r>
          </a:p>
          <a:p>
            <a:endParaRPr lang="cs-CZ" dirty="0" smtClean="0"/>
          </a:p>
          <a:p>
            <a:r>
              <a:rPr lang="cs-CZ" dirty="0" smtClean="0"/>
              <a:t>podzim 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92500"/>
          </a:bodyPr>
          <a:lstStyle/>
          <a:p>
            <a:pPr marL="624078" indent="-514350">
              <a:buFont typeface="+mj-lt"/>
              <a:buAutoNum type="alphaLcParenR"/>
            </a:pPr>
            <a:r>
              <a:rPr lang="cs-CZ" dirty="0" smtClean="0"/>
              <a:t>predispoziční </a:t>
            </a:r>
            <a:r>
              <a:rPr lang="cs-CZ" dirty="0" smtClean="0"/>
              <a:t>podmínky:</a:t>
            </a:r>
            <a:br>
              <a:rPr lang="cs-CZ" dirty="0" smtClean="0"/>
            </a:b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1)</a:t>
            </a:r>
            <a:r>
              <a:rPr lang="cs-CZ" dirty="0" smtClean="0"/>
              <a:t> napětí</a:t>
            </a:r>
            <a:br>
              <a:rPr lang="cs-CZ" dirty="0" smtClean="0"/>
            </a:b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2)</a:t>
            </a:r>
            <a:r>
              <a:rPr lang="cs-CZ" dirty="0" smtClean="0"/>
              <a:t> přesvědčení, že tyto problémy mohou být vyřešeny prostřednictvím náboženství</a:t>
            </a:r>
            <a:br>
              <a:rPr lang="cs-CZ" dirty="0" smtClean="0"/>
            </a:b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3)</a:t>
            </a:r>
            <a:r>
              <a:rPr lang="cs-CZ" dirty="0" smtClean="0"/>
              <a:t> fáze hledání</a:t>
            </a:r>
          </a:p>
          <a:p>
            <a:pPr marL="624078" indent="-514350">
              <a:buFont typeface="+mj-lt"/>
              <a:buAutoNum type="alphaLcParenR"/>
            </a:pPr>
            <a:r>
              <a:rPr lang="cs-CZ" dirty="0" smtClean="0"/>
              <a:t>situační okolnosti:</a:t>
            </a:r>
            <a:br>
              <a:rPr lang="cs-CZ" dirty="0" smtClean="0"/>
            </a:b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4)</a:t>
            </a:r>
            <a:r>
              <a:rPr lang="cs-CZ" dirty="0" smtClean="0"/>
              <a:t> životní zlom</a:t>
            </a:r>
            <a:br>
              <a:rPr lang="cs-CZ" dirty="0" smtClean="0"/>
            </a:b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5)</a:t>
            </a:r>
            <a:r>
              <a:rPr lang="cs-CZ" dirty="0" smtClean="0"/>
              <a:t> emocionální pouto ke členům náboženské skupiny</a:t>
            </a:r>
            <a:br>
              <a:rPr lang="cs-CZ" dirty="0" smtClean="0"/>
            </a:b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6)</a:t>
            </a:r>
            <a:r>
              <a:rPr lang="cs-CZ" dirty="0" smtClean="0"/>
              <a:t> oslabení citových pout mimo tuto skupinu</a:t>
            </a:r>
            <a:br>
              <a:rPr lang="cs-CZ" dirty="0" smtClean="0"/>
            </a:b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7)</a:t>
            </a:r>
            <a:r>
              <a:rPr lang="cs-CZ" dirty="0" smtClean="0"/>
              <a:t> intenzivní interakce mezi jedincem a skupinou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>
            <a:noAutofit/>
          </a:bodyPr>
          <a:lstStyle/>
          <a:p>
            <a:r>
              <a:rPr lang="cs-CZ" dirty="0" err="1" smtClean="0"/>
              <a:t>Lofland</a:t>
            </a:r>
            <a:r>
              <a:rPr lang="cs-CZ" dirty="0" smtClean="0"/>
              <a:t> - nutné podmínky úspěšné </a:t>
            </a:r>
            <a:r>
              <a:rPr lang="cs-CZ" dirty="0" smtClean="0"/>
              <a:t>konverze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John </a:t>
            </a:r>
            <a:r>
              <a:rPr lang="cs-CZ" dirty="0" err="1" smtClean="0"/>
              <a:t>Lofland</a:t>
            </a:r>
            <a:r>
              <a:rPr lang="cs-CZ" dirty="0" smtClean="0"/>
              <a:t> a Norman </a:t>
            </a:r>
            <a:r>
              <a:rPr lang="cs-CZ" dirty="0" err="1" smtClean="0"/>
              <a:t>Skonovd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začlenili do studia </a:t>
            </a:r>
            <a:r>
              <a:rPr lang="cs-CZ" dirty="0" smtClean="0"/>
              <a:t>konverze problematiku </a:t>
            </a:r>
            <a:r>
              <a:rPr lang="cs-CZ" dirty="0" smtClean="0"/>
              <a:t>zážitků</a:t>
            </a:r>
          </a:p>
          <a:p>
            <a:r>
              <a:rPr lang="cs-CZ" dirty="0" smtClean="0"/>
              <a:t>motivy konverze: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intelektuální motiv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mystický motiv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experimentální motiv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citový motiv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obnovitelský motiv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 smtClean="0"/>
              <a:t>nátlakový motiv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drift-modelu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nepotvrdila se jedna z predispozičních podmínek - i ti jednotlivci, kteří původně neviděli řešení svojí situace v náboženství, se navzdory tomu stali konvertity</a:t>
            </a:r>
          </a:p>
          <a:p>
            <a:r>
              <a:rPr lang="cs-CZ" dirty="0" smtClean="0"/>
              <a:t>posloupnost kroků modelu je neplatná</a:t>
            </a:r>
          </a:p>
          <a:p>
            <a:r>
              <a:rPr lang="cs-CZ" dirty="0" smtClean="0"/>
              <a:t>převzetí definice konvertity od </a:t>
            </a:r>
            <a:r>
              <a:rPr lang="cs-CZ" dirty="0" err="1" smtClean="0"/>
              <a:t>náb</a:t>
            </a:r>
            <a:r>
              <a:rPr lang="cs-CZ" dirty="0" smtClean="0"/>
              <a:t>. skupiny</a:t>
            </a:r>
          </a:p>
          <a:p>
            <a:r>
              <a:rPr lang="cs-CZ" dirty="0" smtClean="0"/>
              <a:t>platnost modelu omezena jen na úzký historický a náboženský kontext skupiny</a:t>
            </a:r>
          </a:p>
          <a:p>
            <a:r>
              <a:rPr lang="cs-CZ" dirty="0" smtClean="0"/>
              <a:t>úspěšná konverze = členství</a:t>
            </a:r>
          </a:p>
          <a:p>
            <a:r>
              <a:rPr lang="cs-CZ" dirty="0" smtClean="0"/>
              <a:t>model se týká jen dospělého jedince – nepočítá s dalšími generacemi členů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Problematika odpadlictví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zájem </a:t>
            </a:r>
            <a:r>
              <a:rPr lang="cs-CZ" dirty="0" err="1" smtClean="0"/>
              <a:t>soc</a:t>
            </a:r>
            <a:r>
              <a:rPr lang="cs-CZ" dirty="0" smtClean="0"/>
              <a:t>. vědců až mnohem později</a:t>
            </a:r>
          </a:p>
          <a:p>
            <a:r>
              <a:rPr lang="cs-CZ" dirty="0" smtClean="0"/>
              <a:t>problematické zkoumání – vidíme pouze výsledek (odchod), proces mapujeme retrospektivně</a:t>
            </a:r>
          </a:p>
          <a:p>
            <a:r>
              <a:rPr lang="cs-CZ" dirty="0" smtClean="0"/>
              <a:t>zásadní vliv na interpretaci takového </a:t>
            </a:r>
            <a:r>
              <a:rPr lang="cs-CZ" dirty="0" smtClean="0"/>
              <a:t>zážitku </a:t>
            </a:r>
            <a:r>
              <a:rPr lang="cs-CZ" dirty="0" smtClean="0"/>
              <a:t>mají okolnosti odchodu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Četba: </a:t>
            </a:r>
            <a:r>
              <a:rPr lang="cs-CZ" dirty="0" smtClean="0"/>
              <a:t>Son-</a:t>
            </a:r>
            <a:r>
              <a:rPr lang="cs-CZ" dirty="0" err="1" smtClean="0"/>
              <a:t>Mjong</a:t>
            </a:r>
            <a:r>
              <a:rPr lang="cs-CZ" dirty="0" smtClean="0"/>
              <a:t> </a:t>
            </a:r>
            <a:r>
              <a:rPr lang="cs-CZ" dirty="0" err="1" smtClean="0"/>
              <a:t>Mun</a:t>
            </a:r>
            <a:r>
              <a:rPr lang="cs-CZ" dirty="0" smtClean="0"/>
              <a:t>. </a:t>
            </a:r>
            <a:r>
              <a:rPr lang="cs-CZ" i="1" dirty="0" smtClean="0"/>
              <a:t>Na cestě ke světu míru, lásky a harmonie</a:t>
            </a:r>
            <a:r>
              <a:rPr lang="cs-CZ" dirty="0" smtClean="0"/>
              <a:t>. Praha: Ideál 2010, 45-96.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81640"/>
          </a:xfrm>
        </p:spPr>
        <p:txBody>
          <a:bodyPr>
            <a:noAutofit/>
          </a:bodyPr>
          <a:lstStyle/>
          <a:p>
            <a:pPr marL="624078" indent="-514350">
              <a:buFont typeface="+mj-lt"/>
              <a:buAutoNum type="arabicParenR"/>
            </a:pPr>
            <a:r>
              <a:rPr lang="cs-CZ" sz="2300" i="1" dirty="0" smtClean="0"/>
              <a:t>Jaké klíčové události </a:t>
            </a:r>
            <a:r>
              <a:rPr lang="cs-CZ" sz="2300" i="1" dirty="0" err="1" smtClean="0"/>
              <a:t>Munova</a:t>
            </a:r>
            <a:r>
              <a:rPr lang="cs-CZ" sz="2300" i="1" dirty="0" smtClean="0"/>
              <a:t> života jsou v textu zachyceny a v čem se mohou podobat událostem ze životů jiných významných postav z různých náboženských tradic</a:t>
            </a:r>
            <a:r>
              <a:rPr lang="cs-CZ" sz="2300" i="1" dirty="0" smtClean="0"/>
              <a:t>?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2300" i="1" dirty="0" smtClean="0"/>
              <a:t>V čem jen naopak </a:t>
            </a:r>
            <a:r>
              <a:rPr lang="cs-CZ" sz="2300" i="1" dirty="0" err="1" smtClean="0"/>
              <a:t>Munův</a:t>
            </a:r>
            <a:r>
              <a:rPr lang="cs-CZ" sz="2300" i="1" dirty="0" smtClean="0"/>
              <a:t> příběh spíše odlišný, výjimečný</a:t>
            </a:r>
            <a:r>
              <a:rPr lang="cs-CZ" sz="2300" i="1" dirty="0" smtClean="0"/>
              <a:t>?</a:t>
            </a:r>
          </a:p>
          <a:p>
            <a:pPr marL="624078" lvl="0" indent="-514350">
              <a:buFont typeface="+mj-lt"/>
              <a:buAutoNum type="arabicParenR"/>
            </a:pPr>
            <a:r>
              <a:rPr lang="cs-CZ" sz="2300" i="1" dirty="0" smtClean="0"/>
              <a:t>Citát: „Dnes mi stačí, abych se na člověka podíval, a získám poměrně přesnou představu o tom, čím se živí a jestli je to dobrý člověk</a:t>
            </a:r>
            <a:r>
              <a:rPr lang="cs-CZ" sz="2300" i="1" dirty="0" smtClean="0"/>
              <a:t>.“ Zamyslete </a:t>
            </a:r>
            <a:r>
              <a:rPr lang="cs-CZ" sz="2300" i="1" dirty="0" smtClean="0"/>
              <a:t>se nad tím, při jaké příležitosti </a:t>
            </a:r>
            <a:r>
              <a:rPr lang="cs-CZ" sz="2300" i="1" dirty="0" err="1" smtClean="0"/>
              <a:t>Mun</a:t>
            </a:r>
            <a:r>
              <a:rPr lang="cs-CZ" sz="2300" i="1" dirty="0" smtClean="0"/>
              <a:t> této své schopnosti nejvíce využíval (nápověda: církevní praktika).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Průběžná diskuse o projektech I - zúžení tématu, volba metody a výzkumného vzorku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86561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Terézia</a:t>
            </a:r>
            <a:r>
              <a:rPr lang="cs-CZ" b="1" dirty="0" smtClean="0"/>
              <a:t>:</a:t>
            </a:r>
            <a:r>
              <a:rPr lang="cs-CZ" dirty="0" smtClean="0"/>
              <a:t> „</a:t>
            </a:r>
            <a:r>
              <a:rPr lang="cs-CZ" dirty="0" err="1" smtClean="0"/>
              <a:t>Cirkev</a:t>
            </a:r>
            <a:r>
              <a:rPr lang="cs-CZ" dirty="0" smtClean="0"/>
              <a:t> </a:t>
            </a:r>
            <a:r>
              <a:rPr lang="cs-CZ" dirty="0" err="1" smtClean="0"/>
              <a:t>zjednotenia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agazuje</a:t>
            </a:r>
            <a:r>
              <a:rPr lang="cs-CZ" dirty="0" smtClean="0"/>
              <a:t> v </a:t>
            </a:r>
            <a:r>
              <a:rPr lang="cs-CZ" dirty="0" err="1" smtClean="0"/>
              <a:t>medzinabozenskom</a:t>
            </a:r>
            <a:r>
              <a:rPr lang="cs-CZ" dirty="0" smtClean="0"/>
              <a:t> dialogu. </a:t>
            </a:r>
            <a:r>
              <a:rPr lang="cs-CZ" dirty="0" err="1" smtClean="0"/>
              <a:t>Aky</a:t>
            </a:r>
            <a:r>
              <a:rPr lang="cs-CZ" dirty="0" smtClean="0"/>
              <a:t> vztah prezentuje k </a:t>
            </a:r>
            <a:r>
              <a:rPr lang="cs-CZ" dirty="0" err="1" smtClean="0"/>
              <a:t>jednotlivym</a:t>
            </a:r>
            <a:r>
              <a:rPr lang="cs-CZ" dirty="0" smtClean="0"/>
              <a:t> </a:t>
            </a:r>
            <a:r>
              <a:rPr lang="cs-CZ" dirty="0" err="1" smtClean="0"/>
              <a:t>tradiciam</a:t>
            </a:r>
            <a:r>
              <a:rPr lang="cs-CZ" dirty="0" smtClean="0"/>
              <a:t>? </a:t>
            </a:r>
            <a:r>
              <a:rPr lang="cs-CZ" dirty="0" err="1" smtClean="0"/>
              <a:t>Uprednostnuje</a:t>
            </a:r>
            <a:r>
              <a:rPr lang="cs-CZ" dirty="0" smtClean="0"/>
              <a:t> </a:t>
            </a:r>
            <a:r>
              <a:rPr lang="cs-CZ" dirty="0" err="1" smtClean="0"/>
              <a:t>niektore</a:t>
            </a:r>
            <a:r>
              <a:rPr lang="cs-CZ" dirty="0" smtClean="0"/>
              <a:t>? </a:t>
            </a:r>
            <a:r>
              <a:rPr lang="cs-CZ" dirty="0" err="1" smtClean="0"/>
              <a:t>Ktore</a:t>
            </a:r>
            <a:r>
              <a:rPr lang="cs-CZ" dirty="0" smtClean="0"/>
              <a:t> naopak nepodporuje? </a:t>
            </a:r>
            <a:r>
              <a:rPr lang="cs-CZ" dirty="0" err="1" smtClean="0"/>
              <a:t>Aky</a:t>
            </a:r>
            <a:r>
              <a:rPr lang="cs-CZ" dirty="0" smtClean="0"/>
              <a:t> postoj prezentuje </a:t>
            </a:r>
            <a:r>
              <a:rPr lang="cs-CZ" dirty="0" err="1" smtClean="0"/>
              <a:t>cirkev</a:t>
            </a:r>
            <a:r>
              <a:rPr lang="cs-CZ" dirty="0" smtClean="0"/>
              <a:t> </a:t>
            </a:r>
            <a:r>
              <a:rPr lang="cs-CZ" dirty="0" err="1" smtClean="0"/>
              <a:t>zjednotenia</a:t>
            </a:r>
            <a:r>
              <a:rPr lang="cs-CZ" dirty="0" smtClean="0"/>
              <a:t> ku </a:t>
            </a:r>
            <a:r>
              <a:rPr lang="cs-CZ" dirty="0" err="1" smtClean="0"/>
              <a:t>dalsim</a:t>
            </a:r>
            <a:r>
              <a:rPr lang="cs-CZ" dirty="0" smtClean="0"/>
              <a:t> </a:t>
            </a:r>
            <a:r>
              <a:rPr lang="cs-CZ" dirty="0" err="1" smtClean="0"/>
              <a:t>novym</a:t>
            </a:r>
            <a:r>
              <a:rPr lang="cs-CZ" dirty="0" smtClean="0"/>
              <a:t> </a:t>
            </a:r>
            <a:r>
              <a:rPr lang="cs-CZ" dirty="0" err="1" smtClean="0"/>
              <a:t>nabozenskym</a:t>
            </a:r>
            <a:r>
              <a:rPr lang="cs-CZ" dirty="0" smtClean="0"/>
              <a:t> </a:t>
            </a:r>
            <a:r>
              <a:rPr lang="cs-CZ" dirty="0" err="1" smtClean="0"/>
              <a:t>hnutiam</a:t>
            </a:r>
            <a:r>
              <a:rPr lang="cs-CZ" dirty="0" smtClean="0"/>
              <a:t>? Na </a:t>
            </a:r>
            <a:r>
              <a:rPr lang="cs-CZ" dirty="0" err="1" smtClean="0"/>
              <a:t>com</a:t>
            </a:r>
            <a:r>
              <a:rPr lang="cs-CZ" dirty="0" smtClean="0"/>
              <a:t> </a:t>
            </a:r>
            <a:r>
              <a:rPr lang="cs-CZ" dirty="0" err="1" smtClean="0"/>
              <a:t>zaklada</a:t>
            </a:r>
            <a:r>
              <a:rPr lang="cs-CZ" dirty="0" smtClean="0"/>
              <a:t> svoje stanoviska? </a:t>
            </a:r>
            <a:r>
              <a:rPr lang="cs-CZ" dirty="0" err="1" smtClean="0"/>
              <a:t>Skumala</a:t>
            </a:r>
            <a:r>
              <a:rPr lang="cs-CZ" dirty="0" smtClean="0"/>
              <a:t> by </a:t>
            </a:r>
            <a:r>
              <a:rPr lang="cs-CZ" dirty="0" err="1" smtClean="0"/>
              <a:t>som</a:t>
            </a:r>
            <a:r>
              <a:rPr lang="cs-CZ" dirty="0" smtClean="0"/>
              <a:t> to asi </a:t>
            </a:r>
            <a:r>
              <a:rPr lang="cs-CZ" dirty="0" err="1" smtClean="0"/>
              <a:t>diskurzivnou</a:t>
            </a:r>
            <a:r>
              <a:rPr lang="cs-CZ" dirty="0" smtClean="0"/>
              <a:t> </a:t>
            </a:r>
            <a:r>
              <a:rPr lang="cs-CZ" dirty="0" err="1" smtClean="0"/>
              <a:t>analyzou</a:t>
            </a:r>
            <a:r>
              <a:rPr lang="cs-CZ" dirty="0" smtClean="0"/>
              <a:t> a na to by </a:t>
            </a:r>
            <a:r>
              <a:rPr lang="cs-CZ" dirty="0" err="1" smtClean="0"/>
              <a:t>mohol</a:t>
            </a:r>
            <a:r>
              <a:rPr lang="cs-CZ" dirty="0" smtClean="0"/>
              <a:t> </a:t>
            </a:r>
            <a:r>
              <a:rPr lang="cs-CZ" dirty="0" err="1" smtClean="0"/>
              <a:t>nadviazat</a:t>
            </a:r>
            <a:r>
              <a:rPr lang="cs-CZ" dirty="0" smtClean="0"/>
              <a:t> </a:t>
            </a:r>
            <a:r>
              <a:rPr lang="cs-CZ" dirty="0" err="1" smtClean="0"/>
              <a:t>dalsi</a:t>
            </a:r>
            <a:r>
              <a:rPr lang="cs-CZ" dirty="0" smtClean="0"/>
              <a:t> </a:t>
            </a:r>
            <a:r>
              <a:rPr lang="cs-CZ" dirty="0" err="1" smtClean="0"/>
              <a:t>vyskum</a:t>
            </a:r>
            <a:r>
              <a:rPr lang="cs-CZ" dirty="0" smtClean="0"/>
              <a:t>: rozhovor s </a:t>
            </a:r>
            <a:r>
              <a:rPr lang="cs-CZ" dirty="0" err="1" smtClean="0"/>
              <a:t>clenmi</a:t>
            </a:r>
            <a:r>
              <a:rPr lang="cs-CZ" dirty="0" smtClean="0"/>
              <a:t>, </a:t>
            </a:r>
            <a:r>
              <a:rPr lang="cs-CZ" dirty="0" err="1" smtClean="0"/>
              <a:t>ci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s </a:t>
            </a:r>
            <a:r>
              <a:rPr lang="cs-CZ" dirty="0" err="1" smtClean="0"/>
              <a:t>verejne</a:t>
            </a:r>
            <a:r>
              <a:rPr lang="cs-CZ" dirty="0" smtClean="0"/>
              <a:t> </a:t>
            </a:r>
            <a:r>
              <a:rPr lang="cs-CZ" dirty="0" err="1" smtClean="0"/>
              <a:t>prezentovanymi</a:t>
            </a:r>
            <a:r>
              <a:rPr lang="cs-CZ" dirty="0" smtClean="0"/>
              <a:t> </a:t>
            </a:r>
            <a:r>
              <a:rPr lang="cs-CZ" dirty="0" err="1" smtClean="0"/>
              <a:t>postojmi</a:t>
            </a:r>
            <a:r>
              <a:rPr lang="cs-CZ" dirty="0" smtClean="0"/>
              <a:t> </a:t>
            </a:r>
            <a:r>
              <a:rPr lang="cs-CZ" dirty="0" err="1" smtClean="0"/>
              <a:t>cirkvi</a:t>
            </a:r>
            <a:r>
              <a:rPr lang="cs-CZ" dirty="0" smtClean="0"/>
              <a:t> </a:t>
            </a:r>
            <a:r>
              <a:rPr lang="cs-CZ" dirty="0" err="1" smtClean="0"/>
              <a:t>zjednotenia</a:t>
            </a:r>
            <a:r>
              <a:rPr lang="cs-CZ" dirty="0" smtClean="0"/>
              <a:t> </a:t>
            </a:r>
            <a:r>
              <a:rPr lang="cs-CZ" dirty="0" err="1" smtClean="0"/>
              <a:t>stotoznuju</a:t>
            </a:r>
            <a:r>
              <a:rPr lang="cs-CZ" dirty="0" smtClean="0"/>
              <a:t> </a:t>
            </a:r>
            <a:r>
              <a:rPr lang="cs-CZ" dirty="0" err="1" smtClean="0"/>
              <a:t>alebo</a:t>
            </a:r>
            <a:r>
              <a:rPr lang="cs-CZ" dirty="0" smtClean="0"/>
              <a:t> </a:t>
            </a:r>
            <a:r>
              <a:rPr lang="cs-CZ" dirty="0" err="1" smtClean="0"/>
              <a:t>nie</a:t>
            </a:r>
            <a:r>
              <a:rPr lang="cs-CZ" dirty="0" smtClean="0"/>
              <a:t>. </a:t>
            </a:r>
            <a:r>
              <a:rPr lang="sk-SK" dirty="0" smtClean="0"/>
              <a:t>“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/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lnSpcReduction="10000"/>
          </a:bodyPr>
          <a:lstStyle/>
          <a:p>
            <a:r>
              <a:rPr lang="cs-CZ" sz="3200" dirty="0" smtClean="0"/>
              <a:t>termín odevzdání: do </a:t>
            </a:r>
            <a:r>
              <a:rPr lang="cs-CZ" sz="3200" b="1" dirty="0" smtClean="0"/>
              <a:t>10.11.2013  23:59 </a:t>
            </a:r>
            <a:r>
              <a:rPr lang="cs-CZ" sz="3200" dirty="0" smtClean="0"/>
              <a:t>(do složky </a:t>
            </a:r>
            <a:r>
              <a:rPr lang="cs-CZ" sz="3200" i="1" dirty="0" smtClean="0"/>
              <a:t>Průběžné verze projektů</a:t>
            </a:r>
            <a:r>
              <a:rPr lang="cs-CZ" sz="3200" dirty="0" smtClean="0"/>
              <a:t>)</a:t>
            </a:r>
            <a:br>
              <a:rPr lang="cs-CZ" sz="3200" dirty="0" smtClean="0"/>
            </a:br>
            <a:endParaRPr lang="cs-CZ" sz="3200" dirty="0" smtClean="0"/>
          </a:p>
          <a:p>
            <a:r>
              <a:rPr lang="cs-CZ" sz="3200" dirty="0" smtClean="0"/>
              <a:t>Zpracujte (do formulářů) anotace svých projektů, klíčová slova, teoretická východiska a cíle a předběžný seznam použité literatury a zdrojů na základě rešerše.  Zamyslete se nad možnými etickými a technickými problémy Vašich projektů a jejich případným řešením.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za pozornost…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5659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3</a:t>
            </a:r>
            <a:r>
              <a:rPr lang="cs-CZ" dirty="0" smtClean="0"/>
              <a:t>. </a:t>
            </a:r>
            <a:r>
              <a:rPr lang="cs-CZ" dirty="0" smtClean="0"/>
              <a:t>přednáška: </a:t>
            </a:r>
            <a:br>
              <a:rPr lang="cs-CZ" dirty="0" smtClean="0"/>
            </a:br>
            <a:r>
              <a:rPr lang="en-US" dirty="0" err="1" smtClean="0"/>
              <a:t>Zakladatel</a:t>
            </a:r>
            <a:r>
              <a:rPr lang="en-US" dirty="0" smtClean="0"/>
              <a:t> </a:t>
            </a:r>
            <a:r>
              <a:rPr lang="en-US" dirty="0" err="1" smtClean="0"/>
              <a:t>hnutí</a:t>
            </a:r>
            <a:r>
              <a:rPr lang="en-US" dirty="0" smtClean="0"/>
              <a:t> – reverend </a:t>
            </a:r>
            <a:r>
              <a:rPr lang="en-US" dirty="0" err="1" smtClean="0"/>
              <a:t>Mun</a:t>
            </a:r>
            <a:r>
              <a:rPr lang="en-US" dirty="0" smtClean="0"/>
              <a:t>, </a:t>
            </a:r>
            <a:r>
              <a:rPr lang="en-US" dirty="0" err="1" smtClean="0"/>
              <a:t>základní</a:t>
            </a:r>
            <a:r>
              <a:rPr lang="en-US" dirty="0" smtClean="0"/>
              <a:t> text - </a:t>
            </a:r>
            <a:r>
              <a:rPr lang="en-US" dirty="0" err="1" smtClean="0"/>
              <a:t>Boží</a:t>
            </a:r>
            <a:r>
              <a:rPr lang="en-US" dirty="0" smtClean="0"/>
              <a:t> </a:t>
            </a:r>
            <a:r>
              <a:rPr lang="en-US" dirty="0" err="1" smtClean="0"/>
              <a:t>princip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649592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rané období a klíčové události v životě reverenda </a:t>
            </a:r>
            <a:r>
              <a:rPr lang="cs-CZ" dirty="0" err="1" smtClean="0"/>
              <a:t>Muna</a:t>
            </a:r>
            <a:endParaRPr lang="cs-CZ" dirty="0" smtClean="0"/>
          </a:p>
          <a:p>
            <a:pPr lvl="0"/>
            <a:r>
              <a:rPr lang="cs-CZ" dirty="0" smtClean="0"/>
              <a:t>význam Božího principu pro skupinu, struktura textu</a:t>
            </a:r>
          </a:p>
          <a:p>
            <a:pPr lvl="0"/>
            <a:r>
              <a:rPr lang="cs-CZ" dirty="0" smtClean="0"/>
              <a:t>nauka skupiny</a:t>
            </a:r>
          </a:p>
          <a:p>
            <a:pPr lvl="0"/>
            <a:r>
              <a:rPr lang="cs-CZ" dirty="0" smtClean="0"/>
              <a:t>seznámení s dalšími významnými texty Církve sjednocení</a:t>
            </a:r>
          </a:p>
          <a:p>
            <a:r>
              <a:rPr lang="cs-CZ" dirty="0" smtClean="0"/>
              <a:t>problematika konverze a odpadlictví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Rané období a klíčové události v životě reverenda </a:t>
            </a:r>
            <a:r>
              <a:rPr lang="cs-CZ" dirty="0" err="1" smtClean="0"/>
              <a:t>Muna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15 letech zažil vizi Ježíše – pověřen vybudováním Království nebeského na Zemi</a:t>
            </a:r>
          </a:p>
          <a:p>
            <a:r>
              <a:rPr lang="cs-CZ" dirty="0" smtClean="0"/>
              <a:t>během 2.sv.v. studium elektroinženýrství v Japonsku</a:t>
            </a:r>
          </a:p>
          <a:p>
            <a:r>
              <a:rPr lang="cs-CZ" dirty="0" smtClean="0"/>
              <a:t>r. 1943/4 první svatba</a:t>
            </a:r>
          </a:p>
          <a:p>
            <a:r>
              <a:rPr lang="cs-CZ" dirty="0" smtClean="0"/>
              <a:t>odchod do Severní Koreje – věnuje se </a:t>
            </a:r>
            <a:r>
              <a:rPr lang="cs-CZ" dirty="0" err="1" smtClean="0"/>
              <a:t>náb</a:t>
            </a:r>
            <a:r>
              <a:rPr lang="cs-CZ" dirty="0" smtClean="0"/>
              <a:t>. činnosti</a:t>
            </a:r>
          </a:p>
          <a:p>
            <a:r>
              <a:rPr lang="cs-CZ" dirty="0" smtClean="0"/>
              <a:t>únor 1948 – říjen 1950 vězněn v pracovním táboře v </a:t>
            </a:r>
            <a:r>
              <a:rPr lang="cs-CZ" dirty="0" err="1" smtClean="0"/>
              <a:t>Hungnamu</a:t>
            </a:r>
            <a:endParaRPr lang="cs-CZ" dirty="0" smtClean="0"/>
          </a:p>
          <a:p>
            <a:r>
              <a:rPr lang="cs-CZ" dirty="0" smtClean="0"/>
              <a:t>návrat do Jižní Koreje – zázračné události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Božího principu pro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skupinu</a:t>
            </a:r>
            <a:r>
              <a:rPr lang="cs-CZ" dirty="0" smtClean="0"/>
              <a:t>, struktura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cs-CZ" dirty="0" smtClean="0"/>
              <a:t>základní text CS</a:t>
            </a:r>
          </a:p>
          <a:p>
            <a:r>
              <a:rPr lang="cs-CZ" dirty="0" smtClean="0"/>
              <a:t>autorem je </a:t>
            </a:r>
            <a:r>
              <a:rPr lang="cs-CZ" dirty="0" err="1" smtClean="0"/>
              <a:t>rev</a:t>
            </a:r>
            <a:r>
              <a:rPr lang="cs-CZ" dirty="0" smtClean="0"/>
              <a:t>. </a:t>
            </a:r>
            <a:r>
              <a:rPr lang="cs-CZ" dirty="0" err="1" smtClean="0"/>
              <a:t>Mun</a:t>
            </a:r>
            <a:r>
              <a:rPr lang="cs-CZ" dirty="0" smtClean="0"/>
              <a:t> </a:t>
            </a:r>
            <a:r>
              <a:rPr lang="cs-CZ" dirty="0" smtClean="0"/>
              <a:t>společně s </a:t>
            </a:r>
            <a:r>
              <a:rPr lang="cs-CZ" dirty="0" smtClean="0"/>
              <a:t>jedním z raných členů skupiny jménem </a:t>
            </a:r>
            <a:r>
              <a:rPr lang="cs-CZ" dirty="0" err="1" smtClean="0"/>
              <a:t>Hyo</a:t>
            </a:r>
            <a:r>
              <a:rPr lang="cs-CZ" dirty="0" smtClean="0"/>
              <a:t> </a:t>
            </a:r>
            <a:r>
              <a:rPr lang="cs-CZ" dirty="0" err="1" smtClean="0"/>
              <a:t>Won</a:t>
            </a:r>
            <a:r>
              <a:rPr lang="cs-CZ" dirty="0" smtClean="0"/>
              <a:t> </a:t>
            </a:r>
            <a:r>
              <a:rPr lang="cs-CZ" dirty="0" err="1" smtClean="0"/>
              <a:t>Eu</a:t>
            </a:r>
            <a:endParaRPr lang="cs-CZ" dirty="0" smtClean="0"/>
          </a:p>
          <a:p>
            <a:r>
              <a:rPr lang="cs-CZ" dirty="0" smtClean="0"/>
              <a:t>první </a:t>
            </a:r>
            <a:r>
              <a:rPr lang="cs-CZ" dirty="0" smtClean="0"/>
              <a:t>vydání </a:t>
            </a:r>
            <a:r>
              <a:rPr lang="cs-CZ" dirty="0" smtClean="0"/>
              <a:t>r. 1966</a:t>
            </a:r>
          </a:p>
          <a:p>
            <a:r>
              <a:rPr lang="cs-CZ" dirty="0" smtClean="0"/>
              <a:t>první </a:t>
            </a:r>
            <a:r>
              <a:rPr lang="cs-CZ" dirty="0" smtClean="0"/>
              <a:t>překlad do angličtiny </a:t>
            </a:r>
            <a:r>
              <a:rPr lang="cs-CZ" dirty="0" smtClean="0"/>
              <a:t>r. 1973</a:t>
            </a:r>
          </a:p>
          <a:p>
            <a:r>
              <a:rPr lang="cs-CZ" dirty="0" smtClean="0"/>
              <a:t>grafické zpracování – čtyřbarevný </a:t>
            </a:r>
            <a:r>
              <a:rPr lang="cs-CZ" dirty="0" smtClean="0"/>
              <a:t>text</a:t>
            </a:r>
          </a:p>
          <a:p>
            <a:r>
              <a:rPr lang="cs-CZ" dirty="0" smtClean="0"/>
              <a:t>reinterpretace </a:t>
            </a:r>
            <a:r>
              <a:rPr lang="cs-CZ" dirty="0" smtClean="0"/>
              <a:t>základních biblických </a:t>
            </a:r>
            <a:r>
              <a:rPr lang="cs-CZ" dirty="0" smtClean="0"/>
              <a:t>příběhů, popis dějin světa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836712"/>
            <a:ext cx="1368152" cy="2079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Nauka skupiny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6495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rozlišení 3 principů: </a:t>
            </a:r>
          </a:p>
          <a:p>
            <a:pPr>
              <a:buNone/>
            </a:pPr>
            <a:endParaRPr lang="cs-CZ" dirty="0" smtClean="0"/>
          </a:p>
          <a:p>
            <a:pPr marL="624078" indent="-514350">
              <a:buFont typeface="+mj-lt"/>
              <a:buAutoNum type="arabicParenR"/>
            </a:pPr>
            <a:r>
              <a:rPr lang="cs-CZ" b="1" dirty="0" smtClean="0"/>
              <a:t>princip stvoření</a:t>
            </a:r>
            <a:r>
              <a:rPr lang="cs-CZ" dirty="0" smtClean="0"/>
              <a:t> – celek skutečnosti vystavěn na bipolaritách, které jsou součástí nedílné jednoty (Boha)</a:t>
            </a:r>
          </a:p>
          <a:p>
            <a:pPr marL="624078" indent="-514350">
              <a:buFont typeface="+mj-lt"/>
              <a:buAutoNum type="arabicParenR"/>
            </a:pPr>
            <a:r>
              <a:rPr lang="cs-CZ" b="1" dirty="0" smtClean="0"/>
              <a:t>princip pádu</a:t>
            </a:r>
            <a:r>
              <a:rPr lang="cs-CZ" dirty="0" smtClean="0"/>
              <a:t> – příběh Adama a Evy</a:t>
            </a:r>
          </a:p>
          <a:p>
            <a:pPr marL="624078" indent="-514350">
              <a:buFont typeface="+mj-lt"/>
              <a:buAutoNum type="arabicParenR"/>
            </a:pPr>
            <a:r>
              <a:rPr lang="cs-CZ" b="1" dirty="0" smtClean="0"/>
              <a:t>princip obnovy</a:t>
            </a:r>
            <a:r>
              <a:rPr lang="cs-CZ" dirty="0" smtClean="0"/>
              <a:t> – vykoupení, návrat k původnímu Božímu plánu, výklad dějin - snaha Boha o spasení lidstva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052736"/>
            <a:ext cx="4176464" cy="250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základní vztah = dávání a přijímání = Láska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učení o základu 4 pozic: </a:t>
            </a:r>
          </a:p>
          <a:p>
            <a:pPr marL="624078" indent="-514350">
              <a:buFont typeface="+mj-lt"/>
              <a:buAutoNum type="alphaLcParenR"/>
            </a:pPr>
            <a:r>
              <a:rPr lang="cs-CZ" dirty="0" err="1" smtClean="0"/>
              <a:t>individ</a:t>
            </a:r>
            <a:r>
              <a:rPr lang="cs-CZ" dirty="0" smtClean="0"/>
              <a:t>. základ 4 pozic</a:t>
            </a:r>
          </a:p>
          <a:p>
            <a:pPr marL="624078" indent="-514350">
              <a:buFont typeface="+mj-lt"/>
              <a:buAutoNum type="alphaLcParenR"/>
            </a:pPr>
            <a:r>
              <a:rPr lang="cs-CZ" dirty="0" smtClean="0"/>
              <a:t>rodinný základ 4 pozic</a:t>
            </a:r>
          </a:p>
          <a:p>
            <a:pPr marL="624078" indent="-514350">
              <a:buFont typeface="+mj-lt"/>
              <a:buAutoNum type="alphaLcParenR"/>
            </a:pPr>
            <a:r>
              <a:rPr lang="cs-CZ" dirty="0" smtClean="0"/>
              <a:t>základ 4 pozic vlády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pojetí Boha – Bůh jako pravý rodič (otec i matka)</a:t>
            </a:r>
          </a:p>
          <a:p>
            <a:r>
              <a:rPr lang="cs-CZ" dirty="0" smtClean="0"/>
              <a:t>fyzický vs. duchovní svět</a:t>
            </a:r>
          </a:p>
          <a:p>
            <a:r>
              <a:rPr lang="cs-CZ" dirty="0" smtClean="0"/>
              <a:t>důraz na partnerství a zralost</a:t>
            </a:r>
          </a:p>
          <a:p>
            <a:r>
              <a:rPr lang="cs-CZ" dirty="0" smtClean="0"/>
              <a:t>„urychlení“ cesty ke světovému míru – mezirasové a mezi-národnostní sňatky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7668" y="1412776"/>
            <a:ext cx="3785563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2088"/>
          </a:xfrm>
        </p:spPr>
        <p:txBody>
          <a:bodyPr/>
          <a:lstStyle/>
          <a:p>
            <a:r>
              <a:rPr lang="cs-CZ" dirty="0" smtClean="0"/>
              <a:t>Dějinné paralely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8031480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Seznámení s dalšími významnými texty Církve sjednocení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Bible</a:t>
            </a:r>
            <a:r>
              <a:rPr lang="cs-CZ" dirty="0" smtClean="0"/>
              <a:t> - důležitý text, který je však třeba doplnit, vyjasnit, což dělá (nejen) BP</a:t>
            </a:r>
          </a:p>
          <a:p>
            <a:r>
              <a:rPr lang="cs-CZ" i="1" dirty="0" err="1" smtClean="0"/>
              <a:t>Exposition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Divine</a:t>
            </a:r>
            <a:r>
              <a:rPr lang="cs-CZ" i="1" dirty="0" smtClean="0"/>
              <a:t> </a:t>
            </a:r>
            <a:r>
              <a:rPr lang="cs-CZ" i="1" dirty="0" err="1" smtClean="0"/>
              <a:t>Principle</a:t>
            </a:r>
            <a:r>
              <a:rPr lang="cs-CZ" i="1" dirty="0" smtClean="0"/>
              <a:t> -</a:t>
            </a:r>
            <a:r>
              <a:rPr lang="cs-CZ" dirty="0" smtClean="0"/>
              <a:t> vysvětlující kniha k Božímu principu, „</a:t>
            </a:r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book</a:t>
            </a:r>
            <a:r>
              <a:rPr lang="cs-CZ" dirty="0" smtClean="0"/>
              <a:t>“</a:t>
            </a:r>
          </a:p>
          <a:p>
            <a:r>
              <a:rPr lang="cs-CZ" i="1" dirty="0" err="1" smtClean="0"/>
              <a:t>Cheon</a:t>
            </a:r>
            <a:r>
              <a:rPr lang="cs-CZ" i="1" dirty="0" smtClean="0"/>
              <a:t> </a:t>
            </a:r>
            <a:r>
              <a:rPr lang="cs-CZ" i="1" dirty="0" err="1" smtClean="0"/>
              <a:t>Seong</a:t>
            </a:r>
            <a:r>
              <a:rPr lang="cs-CZ" i="1" dirty="0" smtClean="0"/>
              <a:t> </a:t>
            </a:r>
            <a:r>
              <a:rPr lang="cs-CZ" i="1" dirty="0" err="1" smtClean="0"/>
              <a:t>Gyeong</a:t>
            </a:r>
            <a:r>
              <a:rPr lang="cs-CZ" dirty="0" smtClean="0"/>
              <a:t> - soubor </a:t>
            </a:r>
            <a:r>
              <a:rPr lang="cs-CZ" dirty="0" err="1" smtClean="0"/>
              <a:t>Munových</a:t>
            </a:r>
            <a:r>
              <a:rPr lang="cs-CZ" dirty="0" smtClean="0"/>
              <a:t> projevů</a:t>
            </a:r>
          </a:p>
          <a:p>
            <a:pPr lvl="0"/>
            <a:r>
              <a:rPr lang="cs-CZ" i="1" dirty="0" err="1" smtClean="0"/>
              <a:t>World</a:t>
            </a:r>
            <a:r>
              <a:rPr lang="cs-CZ" i="1" dirty="0" smtClean="0"/>
              <a:t> </a:t>
            </a:r>
            <a:r>
              <a:rPr lang="cs-CZ" i="1" dirty="0" err="1" smtClean="0"/>
              <a:t>Scripture</a:t>
            </a:r>
            <a:r>
              <a:rPr lang="cs-CZ" i="1" dirty="0" smtClean="0"/>
              <a:t> </a:t>
            </a:r>
            <a:r>
              <a:rPr lang="cs-CZ" i="1" dirty="0" err="1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Teaching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Sun </a:t>
            </a:r>
            <a:r>
              <a:rPr lang="cs-CZ" i="1" dirty="0" err="1" smtClean="0"/>
              <a:t>Myung</a:t>
            </a:r>
            <a:r>
              <a:rPr lang="cs-CZ" i="1" dirty="0" smtClean="0"/>
              <a:t> </a:t>
            </a:r>
            <a:r>
              <a:rPr lang="cs-CZ" i="1" dirty="0" err="1" smtClean="0"/>
              <a:t>Moon</a:t>
            </a:r>
            <a:r>
              <a:rPr lang="cs-CZ" i="1" dirty="0" smtClean="0"/>
              <a:t> - </a:t>
            </a:r>
            <a:r>
              <a:rPr lang="cs-CZ" dirty="0" smtClean="0"/>
              <a:t>srovnání úryvků z posvátných knih světových náboženství a z učení </a:t>
            </a:r>
            <a:r>
              <a:rPr lang="cs-CZ" dirty="0" err="1" smtClean="0"/>
              <a:t>rev</a:t>
            </a:r>
            <a:r>
              <a:rPr lang="cs-CZ" dirty="0" smtClean="0"/>
              <a:t>. </a:t>
            </a:r>
            <a:r>
              <a:rPr lang="cs-CZ" dirty="0" err="1" smtClean="0"/>
              <a:t>Muna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Problematika </a:t>
            </a:r>
            <a:r>
              <a:rPr lang="cs-CZ" dirty="0" smtClean="0"/>
              <a:t>konverze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153648"/>
          </a:xfrm>
        </p:spPr>
        <p:txBody>
          <a:bodyPr/>
          <a:lstStyle/>
          <a:p>
            <a:pPr lvl="0"/>
            <a:r>
              <a:rPr lang="cs-CZ" sz="2900" dirty="0" smtClean="0"/>
              <a:t>termín </a:t>
            </a:r>
            <a:r>
              <a:rPr lang="cs-CZ" sz="2900" dirty="0" smtClean="0"/>
              <a:t>„konverze“ – </a:t>
            </a:r>
            <a:r>
              <a:rPr lang="cs-CZ" sz="2900" dirty="0" err="1" smtClean="0"/>
              <a:t>pův</a:t>
            </a:r>
            <a:r>
              <a:rPr lang="cs-CZ" sz="2900" dirty="0" smtClean="0"/>
              <a:t>. v křesťanském kontextu jako náhlé </a:t>
            </a:r>
            <a:r>
              <a:rPr lang="cs-CZ" sz="2900" dirty="0" smtClean="0"/>
              <a:t>„</a:t>
            </a:r>
            <a:r>
              <a:rPr lang="cs-CZ" sz="2900" dirty="0" smtClean="0"/>
              <a:t>obrácení“ </a:t>
            </a:r>
            <a:r>
              <a:rPr lang="cs-CZ" sz="2900" dirty="0" smtClean="0"/>
              <a:t>ve stylu sv. </a:t>
            </a:r>
            <a:r>
              <a:rPr lang="cs-CZ" sz="2900" dirty="0" smtClean="0"/>
              <a:t>Pavla; později jako </a:t>
            </a:r>
            <a:r>
              <a:rPr lang="cs-CZ" sz="2900" dirty="0" smtClean="0"/>
              <a:t>označení pro příklon (</a:t>
            </a:r>
            <a:r>
              <a:rPr lang="cs-CZ" sz="2900" i="1" dirty="0" err="1" smtClean="0"/>
              <a:t>affiliation</a:t>
            </a:r>
            <a:r>
              <a:rPr lang="cs-CZ" sz="2900" dirty="0" smtClean="0"/>
              <a:t>) k </a:t>
            </a:r>
            <a:r>
              <a:rPr lang="cs-CZ" sz="2900" dirty="0" smtClean="0"/>
              <a:t>náboženskému hnutí</a:t>
            </a:r>
          </a:p>
          <a:p>
            <a:pPr lvl="0"/>
            <a:r>
              <a:rPr lang="cs-CZ" sz="2900" dirty="0" smtClean="0"/>
              <a:t>brainwashingový model </a:t>
            </a:r>
            <a:r>
              <a:rPr lang="cs-CZ" sz="2900" dirty="0" smtClean="0"/>
              <a:t>konverze </a:t>
            </a:r>
            <a:r>
              <a:rPr lang="cs-CZ" sz="2900" dirty="0" smtClean="0"/>
              <a:t>vs. sociologické modely</a:t>
            </a:r>
          </a:p>
          <a:p>
            <a:pPr lvl="0"/>
            <a:r>
              <a:rPr lang="cs-CZ" sz="2900" dirty="0" smtClean="0"/>
              <a:t>konverze jako postupný proces – tzv. drift (</a:t>
            </a:r>
            <a:r>
              <a:rPr lang="cs-CZ" sz="2900" dirty="0" err="1" smtClean="0"/>
              <a:t>shift</a:t>
            </a:r>
            <a:r>
              <a:rPr lang="cs-CZ" sz="2900" dirty="0" smtClean="0"/>
              <a:t>) model</a:t>
            </a:r>
            <a:endParaRPr lang="cs-CZ" sz="29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364</Words>
  <Application>Microsoft Office PowerPoint</Application>
  <PresentationFormat>Předvádění na obrazovce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Urbanistický</vt:lpstr>
      <vt:lpstr>Kurz RLB13 CÍRKEV SJEDNOCENÍ</vt:lpstr>
      <vt:lpstr>3. přednáška:  Zakladatel hnutí – reverend Mun, základní text - Boží princip</vt:lpstr>
      <vt:lpstr>Rané období a klíčové události v životě reverenda Muna</vt:lpstr>
      <vt:lpstr>Význam Božího principu pro  skupinu, struktura textu</vt:lpstr>
      <vt:lpstr>Nauka skupiny</vt:lpstr>
      <vt:lpstr>Snímek 6</vt:lpstr>
      <vt:lpstr>Dějinné paralely</vt:lpstr>
      <vt:lpstr>Seznámení s dalšími významnými texty Církve sjednocení</vt:lpstr>
      <vt:lpstr>Problematika konverze</vt:lpstr>
      <vt:lpstr>Lofland - nutné podmínky úspěšné konverze</vt:lpstr>
      <vt:lpstr>John Lofland a Norman Skonovd</vt:lpstr>
      <vt:lpstr>Kritika drift-modelu</vt:lpstr>
      <vt:lpstr>Problematika odpadlictví</vt:lpstr>
      <vt:lpstr>Četba: Son-Mjong Mun. Na cestě ke světu míru, lásky a harmonie. Praha: Ideál 2010, 45-96.</vt:lpstr>
      <vt:lpstr>Průběžná diskuse o projektech I - zúžení tématu, volba metody a výzkumného vzorku</vt:lpstr>
      <vt:lpstr>Úkol:</vt:lpstr>
      <vt:lpstr>Děkujeme za pozornost…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Kurz RLB13 CÍRKEV SJEDNOCENÍ</dc:title>
  <dc:creator>Lendik</dc:creator>
  <cp:lastModifiedBy>Lendik</cp:lastModifiedBy>
  <cp:revision>96</cp:revision>
  <dcterms:created xsi:type="dcterms:W3CDTF">2013-10-29T13:02:54Z</dcterms:created>
  <dcterms:modified xsi:type="dcterms:W3CDTF">2013-10-30T18:06:43Z</dcterms:modified>
</cp:coreProperties>
</file>