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9" r:id="rId6"/>
    <p:sldId id="270" r:id="rId7"/>
    <p:sldId id="268" r:id="rId8"/>
    <p:sldId id="262" r:id="rId9"/>
    <p:sldId id="263" r:id="rId10"/>
    <p:sldId id="264" r:id="rId11"/>
    <p:sldId id="267" r:id="rId12"/>
    <p:sldId id="265" r:id="rId13"/>
    <p:sldId id="266" r:id="rId14"/>
    <p:sldId id="26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5875D37-7FF8-4629-9D4E-3D9FBD93093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F5025B6-D162-45F1-A9E9-6467637C2F5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Kurz RLB13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CÍRKEV SJEDNOCENÍ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sz="3000" dirty="0" smtClean="0"/>
              <a:t>Mgr. Andrea </a:t>
            </a:r>
            <a:r>
              <a:rPr lang="cs-CZ" sz="3000" dirty="0" err="1" smtClean="0"/>
              <a:t>Beláňová</a:t>
            </a:r>
            <a:endParaRPr lang="cs-CZ" sz="3000" dirty="0" smtClean="0"/>
          </a:p>
          <a:p>
            <a:r>
              <a:rPr lang="cs-CZ" sz="3000" dirty="0" smtClean="0"/>
              <a:t>Mgr. Šárka Vondráčková</a:t>
            </a:r>
          </a:p>
          <a:p>
            <a:endParaRPr lang="cs-CZ" dirty="0" smtClean="0"/>
          </a:p>
          <a:p>
            <a:r>
              <a:rPr lang="cs-CZ" dirty="0" smtClean="0"/>
              <a:t>podzim 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/>
          <a:lstStyle/>
          <a:p>
            <a:r>
              <a:rPr lang="cs-CZ" dirty="0" smtClean="0"/>
              <a:t>Rodinná politika a praxe </a:t>
            </a:r>
            <a:r>
              <a:rPr lang="cs-CZ" dirty="0" err="1" smtClean="0"/>
              <a:t>matchingu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r>
              <a:rPr lang="cs-CZ" dirty="0" smtClean="0"/>
              <a:t>význam rodiny</a:t>
            </a:r>
          </a:p>
          <a:p>
            <a:r>
              <a:rPr lang="cs-CZ" dirty="0" smtClean="0"/>
              <a:t>už od počátku aranžovaná manželství a hromadné veřejné svatby – pozornost veřejnosti</a:t>
            </a:r>
          </a:p>
          <a:p>
            <a:r>
              <a:rPr lang="cs-CZ" dirty="0" smtClean="0"/>
              <a:t>obřad požehnání (</a:t>
            </a:r>
            <a:r>
              <a:rPr lang="cs-CZ" dirty="0" err="1" smtClean="0"/>
              <a:t>blessing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933056"/>
            <a:ext cx="588645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80120"/>
          </a:xfrm>
        </p:spPr>
        <p:txBody>
          <a:bodyPr/>
          <a:lstStyle/>
          <a:p>
            <a:r>
              <a:rPr lang="cs-CZ" dirty="0" smtClean="0"/>
              <a:t>Často kladené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/>
          <a:lstStyle/>
          <a:p>
            <a:r>
              <a:rPr lang="cs-CZ" i="1" dirty="0" smtClean="0"/>
              <a:t>Může člověk přiděleného partnera/partnerku odmítnout?</a:t>
            </a:r>
          </a:p>
          <a:p>
            <a:r>
              <a:rPr lang="cs-CZ" i="1" dirty="0" smtClean="0"/>
              <a:t>Co když pár nemůže mít děti?</a:t>
            </a:r>
          </a:p>
          <a:p>
            <a:r>
              <a:rPr lang="cs-CZ" i="1" dirty="0" smtClean="0"/>
              <a:t>Jak se staví církev k homosexuálům?</a:t>
            </a:r>
          </a:p>
          <a:p>
            <a:r>
              <a:rPr lang="cs-CZ" i="1" dirty="0" smtClean="0"/>
              <a:t>Lze si vzít někoho mimo církev?</a:t>
            </a:r>
          </a:p>
          <a:p>
            <a:r>
              <a:rPr lang="cs-CZ" i="1" dirty="0" smtClean="0"/>
              <a:t>Je možný rozvod?</a:t>
            </a:r>
          </a:p>
          <a:p>
            <a:r>
              <a:rPr lang="cs-CZ" i="1" dirty="0" smtClean="0"/>
              <a:t>Jak se </a:t>
            </a:r>
            <a:r>
              <a:rPr lang="cs-CZ" i="1" dirty="0" err="1" smtClean="0"/>
              <a:t>matching</a:t>
            </a:r>
            <a:r>
              <a:rPr lang="cs-CZ" i="1" dirty="0" smtClean="0"/>
              <a:t> oficiálně obhajuje?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zejména v počátcích – </a:t>
            </a:r>
            <a:r>
              <a:rPr lang="cs-CZ" dirty="0" err="1" smtClean="0"/>
              <a:t>fundraising</a:t>
            </a:r>
            <a:r>
              <a:rPr lang="cs-CZ" dirty="0" smtClean="0"/>
              <a:t>, svědčení na ulici</a:t>
            </a:r>
          </a:p>
          <a:p>
            <a:pPr lvl="0"/>
            <a:r>
              <a:rPr lang="cs-CZ" dirty="0" smtClean="0"/>
              <a:t>později - mírové aktivity, z lidu vybraní „Ambasadoři míru“, přednášky  a víkendové semináře pro veřejnost</a:t>
            </a:r>
          </a:p>
          <a:p>
            <a:r>
              <a:rPr lang="cs-CZ" dirty="0" smtClean="0"/>
              <a:t>přidružené organizace – charitativní programy po celém světě, veřejné služby, nárazové a lokální akce, organizace dobrovolníků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Přidružené organizace, mírové a jiné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univerzita </a:t>
            </a:r>
            <a:r>
              <a:rPr lang="cs-CZ" i="1" dirty="0" err="1" smtClean="0"/>
              <a:t>Unification</a:t>
            </a:r>
            <a:r>
              <a:rPr lang="cs-CZ" i="1" dirty="0" smtClean="0"/>
              <a:t> </a:t>
            </a:r>
            <a:r>
              <a:rPr lang="cs-CZ" i="1" dirty="0" err="1" smtClean="0"/>
              <a:t>Theological</a:t>
            </a:r>
            <a:r>
              <a:rPr lang="cs-CZ" i="1" dirty="0" smtClean="0"/>
              <a:t> </a:t>
            </a:r>
            <a:r>
              <a:rPr lang="cs-CZ" i="1" dirty="0" err="1" smtClean="0"/>
              <a:t>Seminary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Leadership</a:t>
            </a:r>
            <a:r>
              <a:rPr lang="cs-CZ" i="1" dirty="0" smtClean="0"/>
              <a:t> </a:t>
            </a:r>
            <a:r>
              <a:rPr lang="cs-CZ" i="1" dirty="0" err="1" smtClean="0"/>
              <a:t>Conference</a:t>
            </a:r>
            <a:endParaRPr lang="cs-CZ" i="1" dirty="0" smtClean="0"/>
          </a:p>
          <a:p>
            <a:r>
              <a:rPr lang="cs-CZ" dirty="0" err="1" smtClean="0"/>
              <a:t>mezináboženský</a:t>
            </a:r>
            <a:r>
              <a:rPr lang="cs-CZ" dirty="0" smtClean="0"/>
              <a:t> dialog a tzv. </a:t>
            </a:r>
            <a:r>
              <a:rPr lang="cs-CZ" i="1" dirty="0" err="1" smtClean="0"/>
              <a:t>Interfaith</a:t>
            </a:r>
            <a:r>
              <a:rPr lang="cs-CZ" i="1" dirty="0" smtClean="0"/>
              <a:t> </a:t>
            </a:r>
            <a:r>
              <a:rPr lang="cs-CZ" i="1" dirty="0" err="1" smtClean="0"/>
              <a:t>Pilgrims</a:t>
            </a:r>
            <a:endParaRPr lang="cs-CZ" i="1" dirty="0" smtClean="0"/>
          </a:p>
          <a:p>
            <a:r>
              <a:rPr lang="cs-CZ" i="1" dirty="0" err="1" smtClean="0"/>
              <a:t>International</a:t>
            </a:r>
            <a:r>
              <a:rPr lang="cs-CZ" i="1" dirty="0" smtClean="0"/>
              <a:t> </a:t>
            </a:r>
            <a:r>
              <a:rPr lang="cs-CZ" i="1" dirty="0" err="1" smtClean="0"/>
              <a:t>Conference</a:t>
            </a:r>
            <a:r>
              <a:rPr lang="cs-CZ" i="1" dirty="0" smtClean="0"/>
              <a:t> on </a:t>
            </a:r>
            <a:r>
              <a:rPr lang="cs-CZ" i="1" dirty="0" err="1" smtClean="0"/>
              <a:t>the</a:t>
            </a:r>
            <a:r>
              <a:rPr lang="cs-CZ" i="1" dirty="0" smtClean="0"/>
              <a:t> Unity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Sciences</a:t>
            </a:r>
            <a:endParaRPr lang="cs-CZ" i="1" dirty="0" smtClean="0"/>
          </a:p>
          <a:p>
            <a:r>
              <a:rPr lang="cs-CZ" dirty="0" smtClean="0"/>
              <a:t>světové summity</a:t>
            </a:r>
          </a:p>
          <a:p>
            <a:r>
              <a:rPr lang="cs-CZ" dirty="0" smtClean="0"/>
              <a:t>korejský taneční soubor </a:t>
            </a:r>
            <a:r>
              <a:rPr lang="cs-CZ" i="1" dirty="0" err="1" smtClean="0"/>
              <a:t>Little</a:t>
            </a:r>
            <a:r>
              <a:rPr lang="cs-CZ" i="1" dirty="0" smtClean="0"/>
              <a:t> </a:t>
            </a:r>
            <a:r>
              <a:rPr lang="cs-CZ" i="1" dirty="0" err="1" smtClean="0"/>
              <a:t>Angels</a:t>
            </a:r>
            <a:endParaRPr lang="cs-CZ" i="1" dirty="0" smtClean="0"/>
          </a:p>
          <a:p>
            <a:r>
              <a:rPr lang="cs-CZ" i="1" dirty="0" err="1" smtClean="0"/>
              <a:t>home</a:t>
            </a:r>
            <a:r>
              <a:rPr lang="cs-CZ" i="1" dirty="0" smtClean="0"/>
              <a:t> </a:t>
            </a:r>
            <a:r>
              <a:rPr lang="cs-CZ" i="1" dirty="0" err="1" smtClean="0"/>
              <a:t>church</a:t>
            </a:r>
            <a:endParaRPr lang="cs-CZ" i="1" dirty="0" smtClean="0"/>
          </a:p>
          <a:p>
            <a:r>
              <a:rPr lang="cs-CZ" dirty="0" smtClean="0"/>
              <a:t>vlastní časopis (</a:t>
            </a:r>
            <a:r>
              <a:rPr lang="cs-CZ" i="1" dirty="0" smtClean="0"/>
              <a:t>UC </a:t>
            </a:r>
            <a:r>
              <a:rPr lang="cs-CZ" i="1" dirty="0" err="1" smtClean="0"/>
              <a:t>Magazine</a:t>
            </a:r>
            <a:r>
              <a:rPr lang="cs-CZ" dirty="0" smtClean="0"/>
              <a:t>) a rádio </a:t>
            </a:r>
            <a:r>
              <a:rPr lang="cs-CZ" i="1" dirty="0" smtClean="0"/>
              <a:t>(</a:t>
            </a:r>
            <a:r>
              <a:rPr lang="cs-CZ" i="1" dirty="0" err="1" smtClean="0"/>
              <a:t>Radio</a:t>
            </a:r>
            <a:r>
              <a:rPr lang="cs-CZ" i="1" dirty="0" smtClean="0"/>
              <a:t> Ministry</a:t>
            </a:r>
            <a:r>
              <a:rPr lang="cs-CZ" dirty="0" smtClean="0"/>
              <a:t>), vlastní nakladatelství (v ČR </a:t>
            </a:r>
            <a:r>
              <a:rPr lang="cs-CZ" i="1" dirty="0" smtClean="0"/>
              <a:t>Ideál</a:t>
            </a:r>
            <a:r>
              <a:rPr lang="cs-CZ" dirty="0" smtClean="0"/>
              <a:t>)</a:t>
            </a:r>
          </a:p>
          <a:p>
            <a:r>
              <a:rPr lang="cs-CZ" dirty="0" smtClean="0"/>
              <a:t>horský areál </a:t>
            </a:r>
            <a:r>
              <a:rPr lang="cs-CZ" i="1" dirty="0" err="1" smtClean="0"/>
              <a:t>CheongPyeong</a:t>
            </a:r>
            <a:endParaRPr lang="cs-CZ" dirty="0" smtClean="0"/>
          </a:p>
          <a:p>
            <a:r>
              <a:rPr lang="cs-CZ" dirty="0" smtClean="0"/>
              <a:t>veřejné protesty, lokální semináře a workshopy</a:t>
            </a:r>
          </a:p>
          <a:p>
            <a:r>
              <a:rPr lang="cs-CZ" dirty="0" smtClean="0"/>
              <a:t>první </a:t>
            </a:r>
            <a:r>
              <a:rPr lang="cs-CZ" i="1" dirty="0" err="1" smtClean="0"/>
              <a:t>American</a:t>
            </a:r>
            <a:r>
              <a:rPr lang="cs-CZ" i="1" dirty="0" smtClean="0"/>
              <a:t> Museum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God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412776"/>
            <a:ext cx="10801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565920"/>
          </a:xfrm>
        </p:spPr>
        <p:txBody>
          <a:bodyPr>
            <a:normAutofit/>
          </a:bodyPr>
          <a:lstStyle/>
          <a:p>
            <a:r>
              <a:rPr lang="cs-CZ" dirty="0" smtClean="0"/>
              <a:t>4. přednáška: </a:t>
            </a:r>
            <a:br>
              <a:rPr lang="cs-CZ" dirty="0" smtClean="0"/>
            </a:br>
            <a:r>
              <a:rPr lang="cs-CZ" dirty="0" smtClean="0"/>
              <a:t>Praxe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64959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rituály, svátky</a:t>
            </a:r>
          </a:p>
          <a:p>
            <a:pPr lvl="0"/>
            <a:r>
              <a:rPr lang="cs-CZ" dirty="0" smtClean="0"/>
              <a:t>rodinná politika a praxe </a:t>
            </a:r>
            <a:r>
              <a:rPr lang="cs-CZ" dirty="0" err="1" smtClean="0"/>
              <a:t>matchingu</a:t>
            </a:r>
            <a:endParaRPr lang="cs-CZ" dirty="0" smtClean="0"/>
          </a:p>
          <a:p>
            <a:pPr lvl="0"/>
            <a:r>
              <a:rPr lang="cs-CZ" dirty="0" smtClean="0"/>
              <a:t>misie</a:t>
            </a:r>
          </a:p>
          <a:p>
            <a:pPr lvl="0"/>
            <a:r>
              <a:rPr lang="cs-CZ" dirty="0" smtClean="0"/>
              <a:t>přidružené organizace, mírové a jiné aktivity</a:t>
            </a:r>
          </a:p>
          <a:p>
            <a:r>
              <a:rPr lang="cs-CZ" dirty="0" smtClean="0"/>
              <a:t>diskuse nad průběhem projektů II - aktuální stav studentských projektů, etické a technické problémy výzkumu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980728"/>
            <a:ext cx="1709175" cy="1704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Četba: </a:t>
            </a:r>
            <a:r>
              <a:rPr lang="cs-CZ" sz="3600" dirty="0" err="1" smtClean="0"/>
              <a:t>Barker</a:t>
            </a:r>
            <a:r>
              <a:rPr lang="cs-CZ" sz="3600" dirty="0" smtClean="0"/>
              <a:t>, </a:t>
            </a:r>
            <a:r>
              <a:rPr lang="cs-CZ" sz="3600" dirty="0" err="1" smtClean="0"/>
              <a:t>Eileen</a:t>
            </a:r>
            <a:r>
              <a:rPr lang="cs-CZ" sz="3600" dirty="0" smtClean="0"/>
              <a:t>. „</a:t>
            </a:r>
            <a:r>
              <a:rPr lang="cs-CZ" sz="3600" dirty="0" err="1" smtClean="0"/>
              <a:t>Living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Divine</a:t>
            </a:r>
            <a:r>
              <a:rPr lang="cs-CZ" sz="3600" dirty="0" smtClean="0"/>
              <a:t> </a:t>
            </a:r>
            <a:r>
              <a:rPr lang="cs-CZ" sz="3600" dirty="0" err="1" smtClean="0"/>
              <a:t>Principle</a:t>
            </a:r>
            <a:r>
              <a:rPr lang="cs-CZ" sz="3600" dirty="0" smtClean="0"/>
              <a:t>. </a:t>
            </a:r>
            <a:r>
              <a:rPr lang="cs-CZ" sz="3600" dirty="0" err="1" smtClean="0"/>
              <a:t>Inside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Reverend Sun </a:t>
            </a:r>
            <a:r>
              <a:rPr lang="cs-CZ" sz="3600" dirty="0" err="1" smtClean="0"/>
              <a:t>Muyng</a:t>
            </a:r>
            <a:r>
              <a:rPr lang="cs-CZ" sz="3600" dirty="0" smtClean="0"/>
              <a:t> </a:t>
            </a:r>
            <a:r>
              <a:rPr lang="cs-CZ" sz="3600" dirty="0" err="1" smtClean="0"/>
              <a:t>Moon’s</a:t>
            </a:r>
            <a:r>
              <a:rPr lang="cs-CZ" sz="3600" dirty="0" smtClean="0"/>
              <a:t> </a:t>
            </a:r>
            <a:r>
              <a:rPr lang="cs-CZ" sz="3600" dirty="0" err="1" smtClean="0"/>
              <a:t>Unification</a:t>
            </a:r>
            <a:r>
              <a:rPr lang="cs-CZ" sz="3600" dirty="0" smtClean="0"/>
              <a:t> </a:t>
            </a:r>
            <a:r>
              <a:rPr lang="cs-CZ" sz="3600" dirty="0" err="1" smtClean="0"/>
              <a:t>Church</a:t>
            </a:r>
            <a:r>
              <a:rPr lang="cs-CZ" sz="3600" dirty="0" smtClean="0"/>
              <a:t> in </a:t>
            </a:r>
            <a:r>
              <a:rPr lang="cs-CZ" sz="3600" dirty="0" err="1" smtClean="0"/>
              <a:t>Britain</a:t>
            </a:r>
            <a:r>
              <a:rPr lang="cs-CZ" sz="3600" dirty="0" smtClean="0"/>
              <a:t>“. </a:t>
            </a:r>
            <a:r>
              <a:rPr lang="cs-CZ" sz="3600" i="1" dirty="0" err="1" smtClean="0"/>
              <a:t>Archives</a:t>
            </a:r>
            <a:r>
              <a:rPr lang="cs-CZ" sz="3600" i="1" dirty="0" smtClean="0"/>
              <a:t> de </a:t>
            </a:r>
            <a:r>
              <a:rPr lang="cs-CZ" sz="3600" i="1" dirty="0" err="1" smtClean="0"/>
              <a:t>sciences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sociales</a:t>
            </a:r>
            <a:r>
              <a:rPr lang="cs-CZ" sz="3600" i="1" dirty="0" smtClean="0"/>
              <a:t> des </a:t>
            </a:r>
            <a:r>
              <a:rPr lang="cs-CZ" sz="3600" i="1" dirty="0" err="1" smtClean="0"/>
              <a:t>religions</a:t>
            </a:r>
            <a:r>
              <a:rPr lang="cs-CZ" sz="3600" dirty="0" smtClean="0"/>
              <a:t>, 45/1, 1978, 79-93.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929512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cs-CZ" sz="2400" i="1" dirty="0" smtClean="0"/>
              <a:t>Jaké jsou </a:t>
            </a:r>
            <a:r>
              <a:rPr lang="cs-CZ" sz="2400" i="1" dirty="0" err="1" smtClean="0"/>
              <a:t>Barkerové</a:t>
            </a:r>
            <a:r>
              <a:rPr lang="cs-CZ" sz="2400" i="1" dirty="0" smtClean="0"/>
              <a:t> klíčové výzkumné otázky?</a:t>
            </a:r>
            <a:br>
              <a:rPr lang="cs-CZ" sz="2400" i="1" dirty="0" smtClean="0"/>
            </a:br>
            <a:endParaRPr lang="cs-CZ" sz="2400" i="1" dirty="0" smtClean="0"/>
          </a:p>
          <a:p>
            <a:pPr marL="624078" indent="-514350">
              <a:buFont typeface="+mj-lt"/>
              <a:buAutoNum type="arabicParenR"/>
            </a:pPr>
            <a:r>
              <a:rPr lang="cs-CZ" sz="2400" i="1" dirty="0" smtClean="0"/>
              <a:t>Jak podle </a:t>
            </a:r>
            <a:r>
              <a:rPr lang="cs-CZ" sz="2400" i="1" dirty="0" err="1" smtClean="0"/>
              <a:t>Barkerové</a:t>
            </a:r>
            <a:r>
              <a:rPr lang="cs-CZ" sz="2400" i="1" dirty="0" smtClean="0"/>
              <a:t> vypadá typický konvertita?</a:t>
            </a:r>
            <a:br>
              <a:rPr lang="cs-CZ" sz="2400" i="1" dirty="0" smtClean="0"/>
            </a:br>
            <a:endParaRPr lang="cs-CZ" sz="2400" i="1" dirty="0" smtClean="0"/>
          </a:p>
          <a:p>
            <a:pPr marL="624078" indent="-514350">
              <a:buFont typeface="+mj-lt"/>
              <a:buAutoNum type="arabicParenR"/>
            </a:pPr>
            <a:r>
              <a:rPr lang="cs-CZ" sz="2400" i="1" dirty="0" smtClean="0"/>
              <a:t>Co podle </a:t>
            </a:r>
            <a:r>
              <a:rPr lang="cs-CZ" sz="2400" i="1" dirty="0" err="1" smtClean="0"/>
              <a:t>Barkerové</a:t>
            </a:r>
            <a:r>
              <a:rPr lang="cs-CZ" sz="2400" i="1" dirty="0" smtClean="0"/>
              <a:t> znamená, že partnerský vztah je „zaměřený na Boha“ (</a:t>
            </a:r>
            <a:r>
              <a:rPr lang="cs-CZ" sz="2400" i="1" dirty="0" err="1" smtClean="0"/>
              <a:t>God</a:t>
            </a:r>
            <a:r>
              <a:rPr lang="cs-CZ" sz="2400" i="1" dirty="0" smtClean="0"/>
              <a:t>-</a:t>
            </a:r>
            <a:r>
              <a:rPr lang="cs-CZ" sz="2400" i="1" dirty="0" err="1" smtClean="0"/>
              <a:t>centered</a:t>
            </a:r>
            <a:r>
              <a:rPr lang="cs-CZ" sz="2400" i="1" dirty="0" smtClean="0"/>
              <a:t>)? Proč je to prospěšné?</a:t>
            </a:r>
            <a:endParaRPr lang="cs-CZ" sz="23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Průběžná diskuse o projektech II - aktuální stav studentských projektů, etické a technické problémy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656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obecné rady: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čtěte pozorně popisy jednotlivých částí – většinou píšete o něčem úplně jiném</a:t>
            </a:r>
          </a:p>
          <a:p>
            <a:r>
              <a:rPr lang="cs-CZ" dirty="0" smtClean="0"/>
              <a:t>metoda musí odpovídat výzkumnému problému</a:t>
            </a:r>
          </a:p>
          <a:p>
            <a:r>
              <a:rPr lang="cs-CZ" dirty="0" smtClean="0"/>
              <a:t>klaďte takové otázky: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na které nelze odpovědět pouze „ano“, či „ne“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na něž lze odpovědět více způsoby, které obsahují vztah mezi dvěma koncepty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k nimž můžete, v rámci teoretické přípravy, získat dostatečné množství relevantních informací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256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otázky by měly: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být dostatečně široké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pracovat s obecnějšími koncepty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vyhnout se tomu, aby se ptaly na četnost jevů nebo sílu vztahů mezi proměnnými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typicky detailně zkoumat povahu jevu, a to nejčastěji z perspektivy aktérů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vyhýbat se a priori přijatým předpokladům 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sz="2400" dirty="0" smtClean="0"/>
              <a:t>(viz </a:t>
            </a:r>
            <a:r>
              <a:rPr lang="cs-CZ" sz="2400" dirty="0" err="1" smtClean="0"/>
              <a:t>Švaříček</a:t>
            </a:r>
            <a:r>
              <a:rPr lang="cs-CZ" sz="2400" dirty="0" smtClean="0"/>
              <a:t>, </a:t>
            </a:r>
            <a:r>
              <a:rPr lang="cs-CZ" sz="2400" dirty="0" err="1" smtClean="0"/>
              <a:t>Šeďová</a:t>
            </a:r>
            <a:r>
              <a:rPr lang="cs-CZ" sz="2400" dirty="0" smtClean="0"/>
              <a:t> a kol., 2007)</a:t>
            </a:r>
            <a:endParaRPr lang="cs-CZ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836712"/>
            <a:ext cx="3672408" cy="2244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další rady: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začněte výzkumnou otázku slovy „co“ a „jak“</a:t>
            </a:r>
          </a:p>
          <a:p>
            <a:r>
              <a:rPr lang="cs-CZ" dirty="0" smtClean="0"/>
              <a:t>ptejte se na jednu až dvě hlavní otázky, které budou doplněny maximálně pěti podotázkami</a:t>
            </a:r>
          </a:p>
          <a:p>
            <a:r>
              <a:rPr lang="cs-CZ" dirty="0" smtClean="0"/>
              <a:t>používejte „výzkumná slovesa“, která vyjadřují nově vznikající design: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„objevit“ (např. v zakotvené teorii),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„snažit se porozumět“ (např. v etnografii),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„prozkoumat“ a „zpracovat“ (např. v případové studii),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„popsat zkušenost“ (např. ve fenomenologickém rozhovoru),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„vylíčit příběh“ (např. v narativním výzkumu)</a:t>
            </a:r>
          </a:p>
          <a:p>
            <a:pPr algn="r">
              <a:buNone/>
            </a:pPr>
            <a:endParaRPr lang="cs-CZ" sz="2200" dirty="0" smtClean="0"/>
          </a:p>
          <a:p>
            <a:pPr algn="r">
              <a:buNone/>
            </a:pPr>
            <a:endParaRPr lang="cs-CZ" sz="2200" dirty="0" smtClean="0"/>
          </a:p>
          <a:p>
            <a:pPr algn="r">
              <a:buNone/>
            </a:pPr>
            <a:r>
              <a:rPr lang="cs-CZ" sz="2200" dirty="0" smtClean="0"/>
              <a:t>(viz </a:t>
            </a:r>
            <a:r>
              <a:rPr lang="cs-CZ" sz="2200" dirty="0" err="1" smtClean="0"/>
              <a:t>Creswell</a:t>
            </a:r>
            <a:r>
              <a:rPr lang="cs-CZ" sz="2200" dirty="0" smtClean="0"/>
              <a:t>, 2009)</a:t>
            </a:r>
            <a:endParaRPr lang="cs-CZ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20688"/>
            <a:ext cx="1115169" cy="11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3073528"/>
          </a:xfrm>
        </p:spPr>
        <p:txBody>
          <a:bodyPr/>
          <a:lstStyle/>
          <a:p>
            <a:r>
              <a:rPr lang="cs-CZ" b="1" dirty="0" smtClean="0"/>
              <a:t>do neděle 8.12. 23:59</a:t>
            </a:r>
            <a:r>
              <a:rPr lang="cs-CZ" dirty="0" smtClean="0"/>
              <a:t> odevzdat druhé verze formulářů projektů – opravit nedostatky z prvních verzí + vyplnit zbývající položky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80120"/>
          </a:xfrm>
        </p:spPr>
        <p:txBody>
          <a:bodyPr/>
          <a:lstStyle/>
          <a:p>
            <a:r>
              <a:rPr lang="cs-CZ" dirty="0" smtClean="0"/>
              <a:t>Rituály Církve sjednocení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nedělní bohoslužba (</a:t>
            </a:r>
            <a:r>
              <a:rPr lang="cs-CZ" sz="2600" dirty="0" err="1" smtClean="0"/>
              <a:t>Sunday</a:t>
            </a:r>
            <a:r>
              <a:rPr lang="cs-CZ" sz="2600" dirty="0" smtClean="0"/>
              <a:t> </a:t>
            </a:r>
            <a:r>
              <a:rPr lang="cs-CZ" sz="2600" dirty="0" err="1" smtClean="0"/>
              <a:t>Service</a:t>
            </a:r>
            <a:r>
              <a:rPr lang="cs-CZ" sz="2600" dirty="0" smtClean="0"/>
              <a:t>)</a:t>
            </a:r>
          </a:p>
          <a:p>
            <a:r>
              <a:rPr lang="cs-CZ" sz="2600" dirty="0" smtClean="0"/>
              <a:t>pití posvátného vína (</a:t>
            </a:r>
            <a:r>
              <a:rPr lang="cs-CZ" sz="2600" smtClean="0"/>
              <a:t>holy</a:t>
            </a:r>
            <a:r>
              <a:rPr lang="cs-CZ" sz="2600" dirty="0" smtClean="0"/>
              <a:t> </a:t>
            </a:r>
            <a:r>
              <a:rPr lang="cs-CZ" sz="2600" dirty="0" err="1" smtClean="0"/>
              <a:t>wine</a:t>
            </a:r>
            <a:r>
              <a:rPr lang="cs-CZ" sz="2600" dirty="0" smtClean="0"/>
              <a:t>)</a:t>
            </a:r>
          </a:p>
          <a:p>
            <a:r>
              <a:rPr lang="cs-CZ" sz="2600" dirty="0" smtClean="0"/>
              <a:t>rituál vzájemného omývání nohou</a:t>
            </a:r>
          </a:p>
          <a:p>
            <a:r>
              <a:rPr lang="cs-CZ" sz="2600" dirty="0" smtClean="0"/>
              <a:t>ranní úklony před fotografií Pravých rodičů</a:t>
            </a:r>
          </a:p>
          <a:p>
            <a:r>
              <a:rPr lang="cs-CZ" sz="2600" dirty="0" smtClean="0"/>
              <a:t>„potvrzovací“ výkřik </a:t>
            </a:r>
            <a:r>
              <a:rPr lang="cs-CZ" sz="2600" i="1" dirty="0" err="1" smtClean="0"/>
              <a:t>Aju</a:t>
            </a:r>
            <a:r>
              <a:rPr lang="cs-CZ" sz="2600" i="1" dirty="0" smtClean="0"/>
              <a:t>! </a:t>
            </a:r>
            <a:r>
              <a:rPr lang="cs-CZ" sz="2600" dirty="0" smtClean="0"/>
              <a:t>(místo „amen“)</a:t>
            </a:r>
          </a:p>
          <a:p>
            <a:r>
              <a:rPr lang="cs-CZ" sz="2600" dirty="0" smtClean="0"/>
              <a:t>modlitba před společným jídlem a před spaním</a:t>
            </a:r>
          </a:p>
          <a:p>
            <a:r>
              <a:rPr lang="cs-CZ" sz="2600" dirty="0" smtClean="0"/>
              <a:t>příspěvky na charitu a na církev</a:t>
            </a:r>
          </a:p>
          <a:p>
            <a:r>
              <a:rPr lang="cs-CZ" sz="2600" dirty="0" smtClean="0"/>
              <a:t>obdarovávání chudých</a:t>
            </a:r>
            <a:endParaRPr lang="cs-CZ" sz="2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692696"/>
            <a:ext cx="204318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32048"/>
          </a:xfrm>
        </p:spPr>
        <p:txBody>
          <a:bodyPr>
            <a:noAutofit/>
          </a:bodyPr>
          <a:lstStyle/>
          <a:p>
            <a:r>
              <a:rPr lang="cs-CZ" sz="3400" dirty="0" smtClean="0"/>
              <a:t>Svátky</a:t>
            </a:r>
            <a:endParaRPr lang="cs-CZ" sz="3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25000" lnSpcReduction="20000"/>
          </a:bodyPr>
          <a:lstStyle/>
          <a:p>
            <a:r>
              <a:rPr lang="cs-CZ" sz="6800" b="1" dirty="0" smtClean="0"/>
              <a:t>Den Pravého Boha</a:t>
            </a:r>
            <a:r>
              <a:rPr lang="cs-CZ" sz="6800" dirty="0" smtClean="0"/>
              <a:t> - začátek nového roku (založen 1. 1. 1968) - do roku 2010 včetně vždy 1. ledna, dále dle lunárního kalendáře (14. 2. 2010, 3. 2. 2011, 23. 1. 2012), následuje 8denní festival</a:t>
            </a:r>
          </a:p>
          <a:p>
            <a:r>
              <a:rPr lang="cs-CZ" sz="6800" b="1" dirty="0" smtClean="0"/>
              <a:t>Narozeniny Pravých rodičů</a:t>
            </a:r>
            <a:r>
              <a:rPr lang="cs-CZ" sz="6800" dirty="0" smtClean="0"/>
              <a:t> dle lunárního kalendáře 6. dne 1. měsíce (6.1. 1920 a 6.1. 1943)</a:t>
            </a:r>
          </a:p>
          <a:p>
            <a:r>
              <a:rPr lang="cs-CZ" sz="6800" b="1" dirty="0" smtClean="0"/>
              <a:t>Den Pravých rodičů</a:t>
            </a:r>
            <a:r>
              <a:rPr lang="cs-CZ" sz="6800" dirty="0" smtClean="0"/>
              <a:t> (založen 1. 3. 1960 dle lunárního kalendáře) - 6. 4.2008, 27. 3. 2009, 14. 2. 2010, 3. 4. 2011, 22. 3. 2012</a:t>
            </a:r>
          </a:p>
          <a:p>
            <a:r>
              <a:rPr lang="cs-CZ" sz="6800" b="1" dirty="0" smtClean="0"/>
              <a:t>Pravý den všech věcí</a:t>
            </a:r>
            <a:r>
              <a:rPr lang="cs-CZ" sz="6800" dirty="0" smtClean="0"/>
              <a:t>, (založen 1. 5. 1963 dle lunárního kalendáře) - 4. 6. 2008, 24. 5. 2009, 12. 6. 2010, 2. 6. 2011, 20. 6. 2012</a:t>
            </a:r>
          </a:p>
          <a:p>
            <a:r>
              <a:rPr lang="cs-CZ" sz="6800" b="1" dirty="0" smtClean="0"/>
              <a:t>Den Deklarace věčného božího požehnání</a:t>
            </a:r>
            <a:r>
              <a:rPr lang="cs-CZ" sz="6800" dirty="0" smtClean="0"/>
              <a:t>, (také </a:t>
            </a:r>
            <a:r>
              <a:rPr lang="cs-CZ" sz="6800" i="1" dirty="0" smtClean="0"/>
              <a:t>Čil </a:t>
            </a:r>
            <a:r>
              <a:rPr lang="cs-CZ" sz="6800" i="1" dirty="0" err="1" smtClean="0"/>
              <a:t>il</a:t>
            </a:r>
            <a:r>
              <a:rPr lang="cs-CZ" sz="6800" i="1" dirty="0" smtClean="0"/>
              <a:t> </a:t>
            </a:r>
            <a:r>
              <a:rPr lang="cs-CZ" sz="6800" i="1" dirty="0" err="1" smtClean="0"/>
              <a:t>džol</a:t>
            </a:r>
            <a:r>
              <a:rPr lang="cs-CZ" sz="6800" dirty="0" smtClean="0"/>
              <a:t>, založen 1. 7. 1991) - do roku 2009 vždy 1. 7., dále dle lunárního kalendáře - 16. 8. 2010, 31. 7. 2011, 18. 8. 2012</a:t>
            </a:r>
          </a:p>
          <a:p>
            <a:r>
              <a:rPr lang="cs-CZ" sz="6800" b="1" dirty="0" smtClean="0"/>
              <a:t>Den Deklarace říše kosmického sabatu pro rodiče nebe a země </a:t>
            </a:r>
            <a:r>
              <a:rPr lang="cs-CZ" sz="6800" dirty="0" smtClean="0"/>
              <a:t>(také </a:t>
            </a:r>
            <a:r>
              <a:rPr lang="cs-CZ" sz="6800" i="1" dirty="0" smtClean="0"/>
              <a:t>Čil pal </a:t>
            </a:r>
            <a:r>
              <a:rPr lang="cs-CZ" sz="6800" i="1" dirty="0" err="1" smtClean="0"/>
              <a:t>džol</a:t>
            </a:r>
            <a:r>
              <a:rPr lang="cs-CZ" sz="6800" dirty="0" smtClean="0"/>
              <a:t>, založen 7. 7. 1997 dle lunárního kalendáře) - 7. 8. 2008, 26. 8. 2009, změna od roku 2010 dle lunárního kalendáře (7.7.) - 16. 8. 2010, 6. 8. 2011, 24. 8. 2012</a:t>
            </a:r>
          </a:p>
          <a:p>
            <a:r>
              <a:rPr lang="cs-CZ" sz="6800" b="1" dirty="0" smtClean="0"/>
              <a:t>Den Pravých dětí</a:t>
            </a:r>
            <a:r>
              <a:rPr lang="cs-CZ" sz="6800" dirty="0" smtClean="0"/>
              <a:t>, (založen 1. 10. 1960 dle lunárního kalendáře) - 27. 10. 2008, 17. 11. 2009, 3. 11. (nebo 6. 11.) 2010, 27. 10. 2011, 14. 11. 2012</a:t>
            </a:r>
          </a:p>
          <a:p>
            <a:r>
              <a:rPr lang="cs-CZ" sz="6800" b="1" dirty="0" smtClean="0"/>
              <a:t>Den založení Národa sjednoceného světa</a:t>
            </a:r>
            <a:r>
              <a:rPr lang="cs-CZ" sz="6800" dirty="0" smtClean="0"/>
              <a:t>, (založen 3. 10. 1988) - do roku 2009 vždy 3. 10., dále dle lunárního kalendáře - 8. 11. 2010, 29. 10. 2011, 16. 11. 2012</a:t>
            </a:r>
          </a:p>
          <a:p>
            <a:r>
              <a:rPr lang="cs-CZ" sz="6800" b="1" dirty="0" smtClean="0"/>
              <a:t>Den základu</a:t>
            </a:r>
            <a:r>
              <a:rPr lang="cs-CZ" sz="6800" dirty="0" smtClean="0"/>
              <a:t> - 22. 2. 2013 – počátek Nebeského kalendáře (dle lunárního kalendáře 1.13.2011)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297</TotalTime>
  <Words>717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Urbanistický</vt:lpstr>
      <vt:lpstr>Kurz RLB13 CÍRKEV SJEDNOCENÍ</vt:lpstr>
      <vt:lpstr>4. přednáška:  Praxe skupiny</vt:lpstr>
      <vt:lpstr>Četba: Barker, Eileen. „Living the Divine Principle. Inside the Reverend Sun Muyng Moon’s Unification Church in Britain“. Archives de sciences sociales des religions, 45/1, 1978, 79-93.</vt:lpstr>
      <vt:lpstr>Průběžná diskuse o projektech II - aktuální stav studentských projektů, etické a technické problémy výzkumu</vt:lpstr>
      <vt:lpstr>Snímek 5</vt:lpstr>
      <vt:lpstr>Snímek 6</vt:lpstr>
      <vt:lpstr>Úkol</vt:lpstr>
      <vt:lpstr>Rituály Církve sjednocení</vt:lpstr>
      <vt:lpstr>Svátky</vt:lpstr>
      <vt:lpstr>Rodinná politika a praxe matchingu</vt:lpstr>
      <vt:lpstr>Často kladené otázky</vt:lpstr>
      <vt:lpstr>Misie</vt:lpstr>
      <vt:lpstr>Přidružené organizace, mírové a jiné aktivity</vt:lpstr>
      <vt:lpstr>Děkujeme za pozornost…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 RLB13 CÍRKEV SJEDNOCENÍ</dc:title>
  <dc:creator>Lendik</dc:creator>
  <cp:lastModifiedBy>Lendik</cp:lastModifiedBy>
  <cp:revision>34</cp:revision>
  <dcterms:created xsi:type="dcterms:W3CDTF">2013-11-11T14:45:35Z</dcterms:created>
  <dcterms:modified xsi:type="dcterms:W3CDTF">2013-11-14T06:21:21Z</dcterms:modified>
</cp:coreProperties>
</file>