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59" r:id="rId5"/>
    <p:sldId id="264" r:id="rId6"/>
    <p:sldId id="263" r:id="rId7"/>
    <p:sldId id="265" r:id="rId8"/>
    <p:sldId id="260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10287AB-D69D-4DE1-93D4-36D3ACD63EDE}" type="datetimeFigureOut">
              <a:rPr lang="cs-CZ" smtClean="0"/>
              <a:t>8.12.2013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D573946-A141-4452-9C59-FC5BD5357B7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e.sk/c/6519567/moonova-sekta-prisla-o-mesiasa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3wedsEfioE" TargetMode="External"/><Relationship Id="rId2" Type="http://schemas.openxmlformats.org/officeDocument/2006/relationships/hyperlink" Target="http://www.youtube.com/watch?v=On4SrLMZEy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Ek9_rig6Fwc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Kurz RLB13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CÍRKEV SJEDNOCENÍ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sz="3000" dirty="0" smtClean="0"/>
              <a:t>Mgr. Andrea </a:t>
            </a:r>
            <a:r>
              <a:rPr lang="cs-CZ" sz="3000" dirty="0" err="1" smtClean="0"/>
              <a:t>Beláňová</a:t>
            </a:r>
            <a:endParaRPr lang="cs-CZ" sz="3000" dirty="0" smtClean="0"/>
          </a:p>
          <a:p>
            <a:r>
              <a:rPr lang="cs-CZ" sz="3000" dirty="0" smtClean="0"/>
              <a:t>Mgr. Šárka Vondráčková</a:t>
            </a:r>
          </a:p>
          <a:p>
            <a:endParaRPr lang="cs-CZ" dirty="0" smtClean="0"/>
          </a:p>
          <a:p>
            <a:r>
              <a:rPr lang="cs-CZ" dirty="0" smtClean="0"/>
              <a:t>podzim 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2016224"/>
          </a:xfrm>
        </p:spPr>
        <p:txBody>
          <a:bodyPr>
            <a:normAutofit/>
          </a:bodyPr>
          <a:lstStyle/>
          <a:p>
            <a:r>
              <a:rPr lang="cs-CZ" dirty="0" smtClean="0"/>
              <a:t>6</a:t>
            </a:r>
            <a:r>
              <a:rPr lang="cs-CZ" dirty="0" smtClean="0"/>
              <a:t>. </a:t>
            </a:r>
            <a:r>
              <a:rPr lang="cs-CZ" dirty="0" smtClean="0"/>
              <a:t>přednáška: </a:t>
            </a:r>
            <a:br>
              <a:rPr lang="cs-CZ" dirty="0" smtClean="0"/>
            </a:br>
            <a:r>
              <a:rPr lang="cs-CZ" dirty="0" smtClean="0"/>
              <a:t>Současná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64148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smrt </a:t>
            </a:r>
            <a:r>
              <a:rPr lang="cs-CZ" dirty="0" smtClean="0"/>
              <a:t>mesiáše</a:t>
            </a:r>
            <a:endParaRPr lang="cs-CZ" dirty="0" smtClean="0"/>
          </a:p>
          <a:p>
            <a:pPr lvl="0"/>
            <a:r>
              <a:rPr lang="cs-CZ" dirty="0" smtClean="0"/>
              <a:t>proměna hnutí v </a:t>
            </a:r>
            <a:r>
              <a:rPr lang="cs-CZ" dirty="0" smtClean="0"/>
              <a:t>čase</a:t>
            </a:r>
            <a:endParaRPr lang="cs-CZ" dirty="0" smtClean="0"/>
          </a:p>
          <a:p>
            <a:r>
              <a:rPr lang="cs-CZ" dirty="0" smtClean="0"/>
              <a:t>finální diskuse nad projekty - poslední korekce projektů, diskuze nad výsledky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052736"/>
            <a:ext cx="40481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Smrt mesiáše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r. </a:t>
            </a:r>
            <a:r>
              <a:rPr lang="cs-CZ" dirty="0" smtClean="0"/>
              <a:t>2010 </a:t>
            </a:r>
            <a:r>
              <a:rPr lang="cs-CZ" dirty="0" err="1" smtClean="0"/>
              <a:t>rev</a:t>
            </a:r>
            <a:r>
              <a:rPr lang="cs-CZ" dirty="0" smtClean="0"/>
              <a:t>. </a:t>
            </a:r>
            <a:r>
              <a:rPr lang="cs-CZ" dirty="0" err="1" smtClean="0"/>
              <a:t>Mun</a:t>
            </a:r>
            <a:r>
              <a:rPr lang="cs-CZ" dirty="0" smtClean="0"/>
              <a:t> oslavil </a:t>
            </a:r>
            <a:r>
              <a:rPr lang="cs-CZ" dirty="0" smtClean="0"/>
              <a:t>90. </a:t>
            </a:r>
            <a:r>
              <a:rPr lang="cs-CZ" dirty="0" smtClean="0"/>
              <a:t>narozeniny</a:t>
            </a:r>
          </a:p>
          <a:p>
            <a:r>
              <a:rPr lang="cs-CZ" dirty="0" smtClean="0"/>
              <a:t>poslední turné po Evropě</a:t>
            </a:r>
          </a:p>
          <a:p>
            <a:r>
              <a:rPr lang="cs-CZ" dirty="0" smtClean="0"/>
              <a:t>v létě 2012 se jeho zdravotní stav rapidně zhoršil</a:t>
            </a:r>
          </a:p>
          <a:p>
            <a:r>
              <a:rPr lang="cs-CZ" dirty="0" smtClean="0"/>
              <a:t>na konci srpna </a:t>
            </a:r>
            <a:r>
              <a:rPr lang="cs-CZ" dirty="0" smtClean="0"/>
              <a:t>byl </a:t>
            </a:r>
            <a:r>
              <a:rPr lang="cs-CZ" dirty="0" err="1" smtClean="0"/>
              <a:t>Mun</a:t>
            </a:r>
            <a:r>
              <a:rPr lang="cs-CZ" dirty="0" smtClean="0"/>
              <a:t> převezen </a:t>
            </a:r>
            <a:r>
              <a:rPr lang="cs-CZ" dirty="0" smtClean="0"/>
              <a:t>na posvátné místo </a:t>
            </a:r>
            <a:r>
              <a:rPr lang="cs-CZ" dirty="0" err="1" smtClean="0"/>
              <a:t>CheongPyeong</a:t>
            </a:r>
            <a:r>
              <a:rPr lang="cs-CZ" dirty="0" smtClean="0"/>
              <a:t>, kde také 2. září 2012 umírá ve věku 92 let (podle </a:t>
            </a:r>
            <a:r>
              <a:rPr lang="cs-CZ" dirty="0" smtClean="0"/>
              <a:t>korej. kalendáře 93)</a:t>
            </a:r>
          </a:p>
          <a:p>
            <a:r>
              <a:rPr lang="cs-CZ" dirty="0" smtClean="0"/>
              <a:t>ambivalentní reakce: na jednu stranu členové tvrdili, že netruchlí, protože jde jen o přechod do duchovního </a:t>
            </a:r>
            <a:r>
              <a:rPr lang="cs-CZ" dirty="0" smtClean="0"/>
              <a:t>světa; </a:t>
            </a:r>
            <a:r>
              <a:rPr lang="cs-CZ" dirty="0" smtClean="0"/>
              <a:t>na druhou stranu veřejně projevovali smutek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Četba: </a:t>
            </a:r>
            <a:r>
              <a:rPr lang="cs-CZ" sz="3600" dirty="0" smtClean="0"/>
              <a:t>„</a:t>
            </a:r>
            <a:r>
              <a:rPr lang="en-US" sz="3600" dirty="0" err="1" smtClean="0"/>
              <a:t>Moonova</a:t>
            </a:r>
            <a:r>
              <a:rPr lang="en-US" sz="3600" dirty="0" smtClean="0"/>
              <a:t> </a:t>
            </a:r>
            <a:r>
              <a:rPr lang="en-US" sz="3600" dirty="0" err="1" smtClean="0"/>
              <a:t>sekta</a:t>
            </a:r>
            <a:r>
              <a:rPr lang="en-US" sz="3600" dirty="0" smtClean="0"/>
              <a:t> </a:t>
            </a:r>
            <a:r>
              <a:rPr lang="en-US" sz="3600" dirty="0" err="1" smtClean="0"/>
              <a:t>prišla</a:t>
            </a:r>
            <a:r>
              <a:rPr lang="en-US" sz="3600" dirty="0" smtClean="0"/>
              <a:t> o </a:t>
            </a:r>
            <a:r>
              <a:rPr lang="en-US" sz="3600" dirty="0" err="1" smtClean="0"/>
              <a:t>mesiáša</a:t>
            </a:r>
            <a:r>
              <a:rPr lang="cs-CZ" sz="3600" dirty="0" smtClean="0"/>
              <a:t>“. Online, dostupné zde: </a:t>
            </a:r>
            <a:r>
              <a:rPr lang="en-US" sz="3600" u="sng" dirty="0" smtClean="0">
                <a:hlinkClick r:id="rId2"/>
              </a:rPr>
              <a:t>http</a:t>
            </a:r>
            <a:r>
              <a:rPr lang="en-US" sz="3600" u="sng" dirty="0" smtClean="0">
                <a:hlinkClick r:id="rId2"/>
              </a:rPr>
              <a:t>://</a:t>
            </a:r>
            <a:r>
              <a:rPr lang="en-US" sz="3600" u="sng" dirty="0" smtClean="0">
                <a:hlinkClick r:id="rId2"/>
              </a:rPr>
              <a:t>www.sme.sk/c/6519567/moonova-sekta-prisla-o-mesiasa.html</a:t>
            </a:r>
            <a:r>
              <a:rPr lang="cs-CZ" sz="3600" dirty="0" smtClean="0"/>
              <a:t> </a:t>
            </a:r>
            <a:r>
              <a:rPr lang="cs-CZ" sz="3600" dirty="0" smtClean="0"/>
              <a:t>(8.12.2013).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929512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rabicParenR"/>
            </a:pPr>
            <a:r>
              <a:rPr lang="cs-CZ" sz="2600" dirty="0" smtClean="0"/>
              <a:t>Jakým </a:t>
            </a:r>
            <a:r>
              <a:rPr lang="cs-CZ" sz="2600" dirty="0" smtClean="0"/>
              <a:t>stylem a pro jakého čtenáře je článek psán? </a:t>
            </a:r>
            <a:endParaRPr lang="cs-CZ" sz="2600" dirty="0" smtClean="0"/>
          </a:p>
          <a:p>
            <a:pPr marL="624078" indent="-514350">
              <a:buFont typeface="+mj-lt"/>
              <a:buAutoNum type="arabicParenR"/>
            </a:pPr>
            <a:r>
              <a:rPr lang="cs-CZ" sz="2600" dirty="0" smtClean="0"/>
              <a:t>M</a:t>
            </a:r>
            <a:r>
              <a:rPr lang="cs-CZ" sz="2600" dirty="0" smtClean="0"/>
              <a:t>á </a:t>
            </a:r>
            <a:r>
              <a:rPr lang="cs-CZ" sz="2600" dirty="0" smtClean="0"/>
              <a:t>nějakou vypovídací hodnotu? </a:t>
            </a:r>
            <a:r>
              <a:rPr lang="cs-CZ" sz="2600" dirty="0" smtClean="0"/>
              <a:t>Co </a:t>
            </a:r>
            <a:r>
              <a:rPr lang="cs-CZ" sz="2600" dirty="0" smtClean="0"/>
              <a:t>vlastně sděluje? </a:t>
            </a:r>
            <a:endParaRPr lang="cs-CZ" sz="2600" dirty="0" smtClean="0"/>
          </a:p>
          <a:p>
            <a:pPr marL="624078" indent="-514350">
              <a:buFont typeface="+mj-lt"/>
              <a:buAutoNum type="arabicParenR"/>
            </a:pPr>
            <a:r>
              <a:rPr lang="cs-CZ" sz="2600" dirty="0" smtClean="0"/>
              <a:t>J</a:t>
            </a:r>
            <a:r>
              <a:rPr lang="cs-CZ" sz="2600" dirty="0" smtClean="0"/>
              <a:t>ak asi mohl </a:t>
            </a:r>
            <a:r>
              <a:rPr lang="cs-CZ" sz="2600" dirty="0" smtClean="0"/>
              <a:t>působit na členy hnutí v době, kdy jim zemřel vůdce? </a:t>
            </a:r>
            <a:endParaRPr lang="cs-CZ" sz="2600" dirty="0" smtClean="0"/>
          </a:p>
          <a:p>
            <a:pPr marL="624078" indent="-514350">
              <a:buFont typeface="+mj-lt"/>
              <a:buAutoNum type="arabicParenR"/>
            </a:pPr>
            <a:r>
              <a:rPr lang="cs-CZ" sz="2600" dirty="0" smtClean="0"/>
              <a:t>J</a:t>
            </a:r>
            <a:r>
              <a:rPr lang="cs-CZ" sz="2600" dirty="0" smtClean="0"/>
              <a:t>ak </a:t>
            </a:r>
            <a:r>
              <a:rPr lang="cs-CZ" sz="2600" dirty="0" smtClean="0"/>
              <a:t>byste takový článek </a:t>
            </a:r>
            <a:r>
              <a:rPr lang="cs-CZ" sz="2600" dirty="0" smtClean="0"/>
              <a:t>pojaly Vy </a:t>
            </a:r>
            <a:r>
              <a:rPr lang="cs-CZ" sz="2600" dirty="0" smtClean="0"/>
              <a:t>jako </a:t>
            </a:r>
            <a:r>
              <a:rPr lang="cs-CZ" sz="2600" dirty="0" smtClean="0"/>
              <a:t>autorky? </a:t>
            </a:r>
            <a:r>
              <a:rPr lang="cs-CZ" sz="2600" dirty="0" smtClean="0">
                <a:sym typeface="Wingdings" pitchFamily="2" charset="2"/>
              </a:rPr>
              <a:t></a:t>
            </a:r>
            <a:endParaRPr lang="cs-CZ" sz="2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Odlišné </a:t>
            </a:r>
            <a:r>
              <a:rPr lang="cs-CZ" dirty="0" smtClean="0"/>
              <a:t>články </a:t>
            </a:r>
            <a:r>
              <a:rPr lang="cs-CZ" dirty="0" smtClean="0"/>
              <a:t>o </a:t>
            </a:r>
            <a:r>
              <a:rPr lang="cs-CZ" dirty="0" err="1" smtClean="0"/>
              <a:t>Munově</a:t>
            </a:r>
            <a:r>
              <a:rPr lang="cs-CZ" dirty="0" smtClean="0"/>
              <a:t> smrti </a:t>
            </a:r>
            <a:r>
              <a:rPr lang="cs-CZ" dirty="0" smtClean="0"/>
              <a:t>v USA a ČR – </a:t>
            </a:r>
            <a:r>
              <a:rPr lang="cs-CZ" dirty="0" smtClean="0"/>
              <a:t>případová studie (</a:t>
            </a:r>
            <a:r>
              <a:rPr lang="cs-CZ" dirty="0" err="1" smtClean="0"/>
              <a:t>Beláňová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2348879"/>
          <a:ext cx="8229600" cy="4176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125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Czech</a:t>
                      </a:r>
                      <a:r>
                        <a:rPr kumimoji="0"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Republic</a:t>
                      </a:r>
                      <a:endParaRPr lang="cs-CZ" dirty="0"/>
                    </a:p>
                  </a:txBody>
                  <a:tcPr/>
                </a:tc>
              </a:tr>
              <a:tr h="1017271">
                <a:tc>
                  <a:txBody>
                    <a:bodyPr/>
                    <a:lstStyle/>
                    <a:p>
                      <a:r>
                        <a:rPr kumimoji="0" lang="cs-CZ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Terms</a:t>
                      </a:r>
                      <a:r>
                        <a:rPr kumimoji="0" lang="cs-C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Church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members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Moon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religious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leader</a:t>
                      </a:r>
                    </a:p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Religion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followers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Moon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manipulator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money</a:t>
                      </a:r>
                      <a:endParaRPr lang="cs-CZ" dirty="0"/>
                    </a:p>
                  </a:txBody>
                  <a:tcPr/>
                </a:tc>
              </a:tr>
              <a:tr h="1017271">
                <a:tc>
                  <a:txBody>
                    <a:bodyPr/>
                    <a:lstStyle/>
                    <a:p>
                      <a:r>
                        <a:rPr kumimoji="0" lang="cs-CZ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Emphasis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Theology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Practice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wedding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Informed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Bizarre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facts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oddity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Practice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matching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Uninformed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readers</a:t>
                      </a:r>
                      <a:endParaRPr lang="cs-CZ" dirty="0"/>
                    </a:p>
                  </a:txBody>
                  <a:tcPr/>
                </a:tc>
              </a:tr>
              <a:tr h="712090">
                <a:tc>
                  <a:txBody>
                    <a:bodyPr/>
                    <a:lstStyle/>
                    <a:p>
                      <a:r>
                        <a:rPr kumimoji="0" lang="cs-CZ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original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articles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Professionals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insiders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mutual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views</a:t>
                      </a:r>
                      <a:endParaRPr lang="cs-CZ" dirty="0"/>
                    </a:p>
                  </a:txBody>
                  <a:tcPr/>
                </a:tc>
              </a:tr>
              <a:tr h="1017271">
                <a:tc>
                  <a:txBody>
                    <a:bodyPr/>
                    <a:lstStyle/>
                    <a:p>
                      <a:r>
                        <a:rPr kumimoji="0" lang="cs-CZ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Context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Religion,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money</a:t>
                      </a:r>
                    </a:p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Bible</a:t>
                      </a:r>
                    </a:p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Accepted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Religion X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money</a:t>
                      </a:r>
                    </a:p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Spirituality</a:t>
                      </a:r>
                    </a:p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accepted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/>
          <a:lstStyle/>
          <a:p>
            <a:r>
              <a:rPr lang="cs-CZ" dirty="0" smtClean="0"/>
              <a:t>Pohřební ceremonie - 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/>
          </a:bodyPr>
          <a:lstStyle/>
          <a:p>
            <a:r>
              <a:rPr lang="cs-CZ" sz="2900" dirty="0" smtClean="0"/>
              <a:t>krátká zpráva z </a:t>
            </a:r>
            <a:r>
              <a:rPr lang="cs-CZ" sz="2900" dirty="0" smtClean="0"/>
              <a:t>BBC: </a:t>
            </a:r>
            <a:r>
              <a:rPr lang="cs-CZ" sz="2900" u="sng" dirty="0" smtClean="0">
                <a:hlinkClick r:id="rId2"/>
              </a:rPr>
              <a:t>http</a:t>
            </a:r>
            <a:r>
              <a:rPr lang="cs-CZ" sz="2900" u="sng" dirty="0" smtClean="0">
                <a:hlinkClick r:id="rId2"/>
              </a:rPr>
              <a:t>://</a:t>
            </a:r>
            <a:r>
              <a:rPr lang="cs-CZ" sz="2900" u="sng" dirty="0" smtClean="0">
                <a:hlinkClick r:id="rId2"/>
              </a:rPr>
              <a:t>www.</a:t>
            </a:r>
            <a:r>
              <a:rPr lang="cs-CZ" sz="2900" u="sng" dirty="0" err="1" smtClean="0">
                <a:hlinkClick r:id="rId2"/>
              </a:rPr>
              <a:t>youtube.com</a:t>
            </a:r>
            <a:r>
              <a:rPr lang="cs-CZ" sz="2900" u="sng" dirty="0" smtClean="0">
                <a:hlinkClick r:id="rId2"/>
              </a:rPr>
              <a:t>/</a:t>
            </a:r>
            <a:r>
              <a:rPr lang="cs-CZ" sz="2900" u="sng" dirty="0" err="1" smtClean="0">
                <a:hlinkClick r:id="rId2"/>
              </a:rPr>
              <a:t>watch</a:t>
            </a:r>
            <a:r>
              <a:rPr lang="cs-CZ" sz="2900" u="sng" dirty="0" smtClean="0">
                <a:hlinkClick r:id="rId2"/>
              </a:rPr>
              <a:t>?v=On4SrLMZEyA</a:t>
            </a:r>
            <a:endParaRPr lang="cs-CZ" sz="2900" dirty="0" smtClean="0"/>
          </a:p>
          <a:p>
            <a:r>
              <a:rPr lang="cs-CZ" sz="2900" dirty="0" smtClean="0"/>
              <a:t>krátké záběry z pohřbu (je tam vidět </a:t>
            </a:r>
            <a:r>
              <a:rPr lang="cs-CZ" sz="2900" dirty="0" err="1" smtClean="0"/>
              <a:t>Hyun</a:t>
            </a:r>
            <a:r>
              <a:rPr lang="cs-CZ" sz="2900" dirty="0" smtClean="0"/>
              <a:t> Jin, který přebral oficiálně vedení, a Pravá Matka) </a:t>
            </a:r>
            <a:r>
              <a:rPr lang="cs-CZ" sz="2900" u="sng" dirty="0" smtClean="0">
                <a:hlinkClick r:id="rId3"/>
              </a:rPr>
              <a:t>http</a:t>
            </a:r>
            <a:r>
              <a:rPr lang="cs-CZ" sz="2900" u="sng" dirty="0" smtClean="0">
                <a:hlinkClick r:id="rId3"/>
              </a:rPr>
              <a:t>://</a:t>
            </a:r>
            <a:r>
              <a:rPr lang="cs-CZ" sz="2900" u="sng" dirty="0" smtClean="0">
                <a:hlinkClick r:id="rId3"/>
              </a:rPr>
              <a:t>www.</a:t>
            </a:r>
            <a:r>
              <a:rPr lang="cs-CZ" sz="2900" u="sng" dirty="0" err="1" smtClean="0">
                <a:hlinkClick r:id="rId3"/>
              </a:rPr>
              <a:t>youtube.com</a:t>
            </a:r>
            <a:r>
              <a:rPr lang="cs-CZ" sz="2900" u="sng" dirty="0" smtClean="0">
                <a:hlinkClick r:id="rId3"/>
              </a:rPr>
              <a:t>/</a:t>
            </a:r>
            <a:r>
              <a:rPr lang="cs-CZ" sz="2900" u="sng" dirty="0" err="1" smtClean="0">
                <a:hlinkClick r:id="rId3"/>
              </a:rPr>
              <a:t>watch</a:t>
            </a:r>
            <a:r>
              <a:rPr lang="cs-CZ" sz="2900" u="sng" dirty="0" smtClean="0">
                <a:hlinkClick r:id="rId3"/>
              </a:rPr>
              <a:t>?v=k3wedsEfioE</a:t>
            </a:r>
            <a:endParaRPr lang="cs-CZ" sz="2900" dirty="0" smtClean="0"/>
          </a:p>
          <a:p>
            <a:r>
              <a:rPr lang="cs-CZ" sz="2900" dirty="0" smtClean="0"/>
              <a:t>vnitřní ceremonie ve velkém korejském stylu </a:t>
            </a:r>
            <a:r>
              <a:rPr lang="cs-CZ" sz="2900" dirty="0" smtClean="0">
                <a:sym typeface="Wingdings"/>
              </a:rPr>
              <a:t></a:t>
            </a:r>
            <a:r>
              <a:rPr lang="cs-CZ" sz="2900" dirty="0" smtClean="0"/>
              <a:t> (pevná pravidla v oblečení, chování, projevech smutku apod.) </a:t>
            </a:r>
            <a:r>
              <a:rPr lang="cs-CZ" sz="2900" u="sng" dirty="0" smtClean="0">
                <a:hlinkClick r:id="rId4"/>
              </a:rPr>
              <a:t>http</a:t>
            </a:r>
            <a:r>
              <a:rPr lang="cs-CZ" sz="2900" u="sng" dirty="0" smtClean="0">
                <a:hlinkClick r:id="rId4"/>
              </a:rPr>
              <a:t>://</a:t>
            </a:r>
            <a:r>
              <a:rPr lang="cs-CZ" sz="2900" u="sng" dirty="0" smtClean="0">
                <a:hlinkClick r:id="rId4"/>
              </a:rPr>
              <a:t>www.</a:t>
            </a:r>
            <a:r>
              <a:rPr lang="cs-CZ" sz="2900" u="sng" dirty="0" err="1" smtClean="0">
                <a:hlinkClick r:id="rId4"/>
              </a:rPr>
              <a:t>youtube.com</a:t>
            </a:r>
            <a:r>
              <a:rPr lang="cs-CZ" sz="2900" u="sng" dirty="0" smtClean="0">
                <a:hlinkClick r:id="rId4"/>
              </a:rPr>
              <a:t>/</a:t>
            </a:r>
            <a:r>
              <a:rPr lang="cs-CZ" sz="2900" u="sng" dirty="0" err="1" smtClean="0">
                <a:hlinkClick r:id="rId4"/>
              </a:rPr>
              <a:t>watch</a:t>
            </a:r>
            <a:r>
              <a:rPr lang="cs-CZ" sz="2900" u="sng" dirty="0" smtClean="0">
                <a:hlinkClick r:id="rId4"/>
              </a:rPr>
              <a:t>?v=Ek9_rig6Fwc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/>
          <a:lstStyle/>
          <a:p>
            <a:r>
              <a:rPr lang="cs-CZ" dirty="0" smtClean="0"/>
              <a:t>Predikce do budoucna – 3 scénáře: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arenR"/>
            </a:pPr>
            <a:r>
              <a:rPr lang="cs-CZ" dirty="0" smtClean="0"/>
              <a:t>hnutí zanikne - chybí </a:t>
            </a:r>
            <a:r>
              <a:rPr lang="cs-CZ" dirty="0" smtClean="0"/>
              <a:t>pevná organizační struktura, druhá generace často nemá zájem o učení a první generace přibývá velmi pomalu, </a:t>
            </a:r>
            <a:r>
              <a:rPr lang="cs-CZ" dirty="0" smtClean="0"/>
              <a:t>členové </a:t>
            </a:r>
            <a:r>
              <a:rPr lang="cs-CZ" dirty="0" smtClean="0"/>
              <a:t>žijí příliš „obyčejným“ </a:t>
            </a:r>
            <a:r>
              <a:rPr lang="cs-CZ" dirty="0" smtClean="0"/>
              <a:t>životem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hnutí se roztříští pod vlivem vnitřním bojů o </a:t>
            </a:r>
            <a:r>
              <a:rPr lang="cs-CZ" dirty="0" smtClean="0"/>
              <a:t>moc - </a:t>
            </a:r>
            <a:r>
              <a:rPr lang="cs-CZ" dirty="0" err="1" smtClean="0"/>
              <a:t>Mun</a:t>
            </a:r>
            <a:r>
              <a:rPr lang="cs-CZ" dirty="0" smtClean="0"/>
              <a:t> </a:t>
            </a:r>
            <a:r>
              <a:rPr lang="cs-CZ" dirty="0" smtClean="0"/>
              <a:t>nemá jednoho jasného </a:t>
            </a:r>
            <a:r>
              <a:rPr lang="cs-CZ" dirty="0" smtClean="0"/>
              <a:t>následovníka, vznikne </a:t>
            </a:r>
            <a:r>
              <a:rPr lang="cs-CZ" dirty="0" smtClean="0"/>
              <a:t>několik malých skupin s různými vůdci z řad </a:t>
            </a:r>
            <a:r>
              <a:rPr lang="cs-CZ" dirty="0" smtClean="0"/>
              <a:t>jeho synů </a:t>
            </a:r>
            <a:r>
              <a:rPr lang="cs-CZ" dirty="0" smtClean="0"/>
              <a:t>a </a:t>
            </a:r>
            <a:r>
              <a:rPr lang="cs-CZ" dirty="0" smtClean="0"/>
              <a:t>dcer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hnutí bude dále růst - členové </a:t>
            </a:r>
            <a:r>
              <a:rPr lang="cs-CZ" dirty="0" smtClean="0"/>
              <a:t>tvrdí, že </a:t>
            </a:r>
            <a:r>
              <a:rPr lang="cs-CZ" dirty="0" smtClean="0"/>
              <a:t>hnutí je </a:t>
            </a:r>
            <a:r>
              <a:rPr lang="cs-CZ" dirty="0" smtClean="0"/>
              <a:t>na nejlepší cestě dosáhnout světového míru, protože odkaz </a:t>
            </a:r>
            <a:r>
              <a:rPr lang="cs-CZ" dirty="0" err="1" smtClean="0"/>
              <a:t>rev</a:t>
            </a:r>
            <a:r>
              <a:rPr lang="cs-CZ" dirty="0" smtClean="0"/>
              <a:t>. </a:t>
            </a:r>
            <a:r>
              <a:rPr lang="cs-CZ" dirty="0" err="1" smtClean="0"/>
              <a:t>Muna</a:t>
            </a:r>
            <a:r>
              <a:rPr lang="cs-CZ" dirty="0" smtClean="0"/>
              <a:t> </a:t>
            </a:r>
            <a:r>
              <a:rPr lang="cs-CZ" dirty="0" smtClean="0"/>
              <a:t>je pevný a trvalý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/>
          </a:bodyPr>
          <a:lstStyle/>
          <a:p>
            <a:r>
              <a:rPr lang="cs-CZ" dirty="0" smtClean="0"/>
              <a:t>Finální </a:t>
            </a:r>
            <a:r>
              <a:rPr lang="cs-CZ" dirty="0" smtClean="0"/>
              <a:t>diskuse o </a:t>
            </a:r>
            <a:r>
              <a:rPr lang="cs-CZ" dirty="0" smtClean="0"/>
              <a:t>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obecné rady: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Termín pro odevzdání finálních verzí projektů je 5.1.2014 23:59.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</TotalTime>
  <Words>303</Words>
  <Application>Microsoft Office PowerPoint</Application>
  <PresentationFormat>Předvádění na obrazovce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Urbanistický</vt:lpstr>
      <vt:lpstr>Kurz RLB13 CÍRKEV SJEDNOCENÍ</vt:lpstr>
      <vt:lpstr>6. přednáška:  Současná situace</vt:lpstr>
      <vt:lpstr>Smrt mesiáše</vt:lpstr>
      <vt:lpstr>Četba: „Moonova sekta prišla o mesiáša“. Online, dostupné zde: http://www.sme.sk/c/6519567/moonova-sekta-prisla-o-mesiasa.html (8.12.2013).</vt:lpstr>
      <vt:lpstr>Odlišné články o Munově smrti v USA a ČR – případová studie (Beláňová)</vt:lpstr>
      <vt:lpstr>Pohřební ceremonie - videa</vt:lpstr>
      <vt:lpstr>Predikce do budoucna – 3 scénáře:</vt:lpstr>
      <vt:lpstr>Finální diskuse o projektech</vt:lpstr>
      <vt:lpstr>Děkujeme za pozornost…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 RLB13 CÍRKEV SJEDNOCENÍ</dc:title>
  <dc:creator>Lendik</dc:creator>
  <cp:lastModifiedBy>Lendik</cp:lastModifiedBy>
  <cp:revision>15</cp:revision>
  <dcterms:created xsi:type="dcterms:W3CDTF">2013-12-08T13:36:53Z</dcterms:created>
  <dcterms:modified xsi:type="dcterms:W3CDTF">2013-12-08T14:25:02Z</dcterms:modified>
</cp:coreProperties>
</file>