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09" r:id="rId1"/>
  </p:sldMasterIdLst>
  <p:sldIdLst>
    <p:sldId id="256" r:id="rId2"/>
    <p:sldId id="307" r:id="rId3"/>
    <p:sldId id="286" r:id="rId4"/>
    <p:sldId id="287" r:id="rId5"/>
    <p:sldId id="288" r:id="rId6"/>
    <p:sldId id="289" r:id="rId7"/>
    <p:sldId id="290" r:id="rId8"/>
    <p:sldId id="310" r:id="rId9"/>
    <p:sldId id="308" r:id="rId10"/>
    <p:sldId id="291" r:id="rId11"/>
    <p:sldId id="311" r:id="rId12"/>
    <p:sldId id="292" r:id="rId13"/>
    <p:sldId id="265" r:id="rId14"/>
    <p:sldId id="266" r:id="rId15"/>
    <p:sldId id="293" r:id="rId16"/>
    <p:sldId id="294" r:id="rId17"/>
    <p:sldId id="295" r:id="rId18"/>
    <p:sldId id="267" r:id="rId19"/>
    <p:sldId id="268" r:id="rId20"/>
    <p:sldId id="312" r:id="rId21"/>
    <p:sldId id="296" r:id="rId22"/>
    <p:sldId id="270" r:id="rId23"/>
    <p:sldId id="272" r:id="rId24"/>
    <p:sldId id="297" r:id="rId25"/>
    <p:sldId id="298" r:id="rId26"/>
    <p:sldId id="274" r:id="rId27"/>
    <p:sldId id="275" r:id="rId28"/>
    <p:sldId id="299" r:id="rId29"/>
    <p:sldId id="300" r:id="rId30"/>
    <p:sldId id="276" r:id="rId31"/>
    <p:sldId id="277" r:id="rId32"/>
    <p:sldId id="278" r:id="rId33"/>
    <p:sldId id="301" r:id="rId34"/>
    <p:sldId id="279" r:id="rId35"/>
    <p:sldId id="280" r:id="rId36"/>
    <p:sldId id="313" r:id="rId37"/>
    <p:sldId id="302" r:id="rId38"/>
    <p:sldId id="282" r:id="rId39"/>
    <p:sldId id="314" r:id="rId40"/>
    <p:sldId id="315" r:id="rId41"/>
    <p:sldId id="304" r:id="rId42"/>
    <p:sldId id="305" r:id="rId43"/>
    <p:sldId id="284" r:id="rId44"/>
    <p:sldId id="30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800">
                <a:latin typeface="Calibri"/>
                <a:cs typeface="Calibri"/>
              </a:defRPr>
            </a:pPr>
            <a:r>
              <a:rPr lang="en-US" sz="1800" b="1" dirty="0" err="1">
                <a:latin typeface="Calibri"/>
                <a:cs typeface="Calibri"/>
              </a:rPr>
              <a:t>Příslušnost</a:t>
            </a:r>
            <a:r>
              <a:rPr lang="en-US" sz="1800" b="1" dirty="0">
                <a:latin typeface="Calibri"/>
                <a:cs typeface="Calibri"/>
              </a:rPr>
              <a:t> </a:t>
            </a:r>
            <a:r>
              <a:rPr lang="en-US" sz="1800" b="1" dirty="0" err="1">
                <a:latin typeface="Calibri"/>
                <a:cs typeface="Calibri"/>
              </a:rPr>
              <a:t>k</a:t>
            </a:r>
            <a:r>
              <a:rPr lang="en-US" sz="1800" b="1" dirty="0">
                <a:latin typeface="Calibri"/>
                <a:cs typeface="Calibri"/>
              </a:rPr>
              <a:t> "</a:t>
            </a:r>
            <a:r>
              <a:rPr lang="en-US" sz="1800" b="1" dirty="0" err="1">
                <a:latin typeface="Calibri"/>
                <a:cs typeface="Calibri"/>
              </a:rPr>
              <a:t>náboženským</a:t>
            </a:r>
            <a:r>
              <a:rPr lang="en-US" sz="1800" b="1" dirty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tradicím</a:t>
            </a:r>
            <a:r>
              <a:rPr lang="en-US" sz="1800" b="1" dirty="0" smtClean="0">
                <a:latin typeface="Calibri"/>
                <a:cs typeface="Calibri"/>
              </a:rPr>
              <a:t>”, </a:t>
            </a:r>
            <a:r>
              <a:rPr lang="en-US" sz="1800" b="1" dirty="0" err="1">
                <a:latin typeface="Calibri"/>
                <a:cs typeface="Calibri"/>
              </a:rPr>
              <a:t>v</a:t>
            </a:r>
            <a:r>
              <a:rPr lang="en-US" sz="1800" b="1" dirty="0">
                <a:latin typeface="Calibri"/>
                <a:cs typeface="Calibri"/>
              </a:rPr>
              <a:t> </a:t>
            </a:r>
            <a:r>
              <a:rPr lang="en-US" sz="1800" b="1" dirty="0" smtClean="0">
                <a:latin typeface="Calibri"/>
                <a:cs typeface="Calibri"/>
              </a:rPr>
              <a:t>%</a:t>
            </a:r>
          </a:p>
          <a:p>
            <a:pPr>
              <a:defRPr sz="1800">
                <a:latin typeface="Calibri"/>
                <a:cs typeface="Calibri"/>
              </a:defRPr>
            </a:pP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en-US" sz="1800" b="0" dirty="0">
                <a:latin typeface="Calibri"/>
                <a:cs typeface="Calibri"/>
              </a:rPr>
              <a:t>(</a:t>
            </a:r>
            <a:r>
              <a:rPr lang="en-US" sz="1800" b="0" dirty="0" err="1">
                <a:latin typeface="Calibri"/>
                <a:cs typeface="Calibri"/>
              </a:rPr>
              <a:t>zdroj</a:t>
            </a:r>
            <a:r>
              <a:rPr lang="en-US" sz="1800" b="0" dirty="0">
                <a:latin typeface="Calibri"/>
                <a:cs typeface="Calibri"/>
              </a:rPr>
              <a:t>: The Pew Forum on Religion &amp; Public Life, 2007)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372850778863195"/>
          <c:y val="0.168256589842558"/>
          <c:w val="0.60730352753932"/>
          <c:h val="0.742746952881977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Příslušnost k "náboženským tradicím" v % (zdroj: The Pew Forum on Religion &amp; Public Life, 2007)</c:v>
                </c:pt>
              </c:strCache>
            </c:strRef>
          </c:tx>
          <c:dLbls>
            <c:dLbl>
              <c:idx val="12"/>
              <c:layout>
                <c:manualLayout>
                  <c:x val="0.0154241651488438"/>
                  <c:y val="-0.00246710542291141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Calibri"/>
                    <a:cs typeface="Calibri"/>
                  </a:defRPr>
                </a:pPr>
                <a:endParaRPr lang="en-US"/>
              </a:p>
            </c:txPr>
            <c:showVal val="1"/>
          </c:dLbls>
          <c:cat>
            <c:strRef>
              <c:f>Sheet1!$A$2:$A$14</c:f>
              <c:strCache>
                <c:ptCount val="13"/>
                <c:pt idx="0">
                  <c:v>Evangelikální protestantské církve</c:v>
                </c:pt>
                <c:pt idx="1">
                  <c:v>Tradiční protestantské církve</c:v>
                </c:pt>
                <c:pt idx="2">
                  <c:v>Katolická církev</c:v>
                </c:pt>
                <c:pt idx="3">
                  <c:v>Historické "černé" církve</c:v>
                </c:pt>
                <c:pt idx="4">
                  <c:v>Mormoni</c:v>
                </c:pt>
                <c:pt idx="5">
                  <c:v>Svědkové Jehovovi</c:v>
                </c:pt>
                <c:pt idx="6">
                  <c:v>Ortodoxní</c:v>
                </c:pt>
                <c:pt idx="7">
                  <c:v>Ostatní křesťanské skupiny</c:v>
                </c:pt>
                <c:pt idx="8">
                  <c:v>Židé</c:v>
                </c:pt>
                <c:pt idx="9">
                  <c:v>Muslimové</c:v>
                </c:pt>
                <c:pt idx="10">
                  <c:v>Buddhisté</c:v>
                </c:pt>
                <c:pt idx="11">
                  <c:v>Hinduisté</c:v>
                </c:pt>
                <c:pt idx="12">
                  <c:v>Bez náboženské příslušnosti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26.3</c:v>
                </c:pt>
                <c:pt idx="1">
                  <c:v>18.1</c:v>
                </c:pt>
                <c:pt idx="2">
                  <c:v>23.9</c:v>
                </c:pt>
                <c:pt idx="3">
                  <c:v>6.9</c:v>
                </c:pt>
                <c:pt idx="4">
                  <c:v>1.7</c:v>
                </c:pt>
                <c:pt idx="5">
                  <c:v>0.7</c:v>
                </c:pt>
                <c:pt idx="6">
                  <c:v>0.6</c:v>
                </c:pt>
                <c:pt idx="7">
                  <c:v>0.3</c:v>
                </c:pt>
                <c:pt idx="8">
                  <c:v>1.7</c:v>
                </c:pt>
                <c:pt idx="9">
                  <c:v>0.6</c:v>
                </c:pt>
                <c:pt idx="10">
                  <c:v>0.7</c:v>
                </c:pt>
                <c:pt idx="11">
                  <c:v>0.4</c:v>
                </c:pt>
                <c:pt idx="12">
                  <c:v>16.1</c:v>
                </c:pt>
              </c:numCache>
            </c:numRef>
          </c:val>
        </c:ser>
        <c:axId val="576496232"/>
        <c:axId val="576499480"/>
      </c:barChart>
      <c:catAx>
        <c:axId val="576496232"/>
        <c:scaling>
          <c:orientation val="minMax"/>
        </c:scaling>
        <c:axPos val="l"/>
        <c:tickLblPos val="nextTo"/>
        <c:txPr>
          <a:bodyPr/>
          <a:lstStyle/>
          <a:p>
            <a:pPr>
              <a:defRPr sz="1800">
                <a:latin typeface="Calibri"/>
                <a:cs typeface="Calibri"/>
              </a:defRPr>
            </a:pPr>
            <a:endParaRPr lang="en-US"/>
          </a:p>
        </c:txPr>
        <c:crossAx val="576499480"/>
        <c:crosses val="autoZero"/>
        <c:auto val="1"/>
        <c:lblAlgn val="ctr"/>
        <c:lblOffset val="100"/>
      </c:catAx>
      <c:valAx>
        <c:axId val="57649948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764962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7EE462-2896-B941-85F0-09BA8954654C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BDF2D10-2B20-8E46-9241-30DE073A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</p:sldLayoutIdLst>
  <p:transition spd="slow">
    <p:wheel spokes="3"/>
  </p:transition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Relationship Id="rId3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72300"/>
            <a:ext cx="8137936" cy="135976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Základní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charakteristiky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americké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religiozity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8" name="Picture 7" descr="DSC_0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8614"/>
            <a:ext cx="5638799" cy="1533081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9" name="Picture 8" descr="DSC_01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3148611"/>
            <a:ext cx="2154226" cy="245674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0" name="Picture 9" descr="DSC_01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7603069" y="3148611"/>
            <a:ext cx="1540931" cy="245674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8935120" cy="87240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Základní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rysy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americké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religiozity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4259930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 smtClean="0">
                <a:latin typeface="Calibri"/>
                <a:cs typeface="Calibri"/>
              </a:rPr>
              <a:t>Svoboda (od) náboženství</a:t>
            </a:r>
          </a:p>
          <a:p>
            <a:r>
              <a:rPr lang="cs-CZ" sz="9600" dirty="0" smtClean="0">
                <a:latin typeface="Calibri"/>
                <a:cs typeface="Calibri"/>
              </a:rPr>
              <a:t>Oddělení státu a náboženství</a:t>
            </a:r>
          </a:p>
          <a:p>
            <a:r>
              <a:rPr lang="cs-CZ" sz="9600" dirty="0" smtClean="0">
                <a:latin typeface="Calibri"/>
                <a:cs typeface="Calibri"/>
              </a:rPr>
              <a:t>Voluntarismus</a:t>
            </a:r>
          </a:p>
          <a:p>
            <a:r>
              <a:rPr lang="cs-CZ" sz="9600" dirty="0" smtClean="0">
                <a:latin typeface="Calibri"/>
                <a:cs typeface="Calibri"/>
              </a:rPr>
              <a:t>Kongregacionalismus</a:t>
            </a:r>
          </a:p>
          <a:p>
            <a:r>
              <a:rPr lang="cs-CZ" sz="9600" dirty="0" smtClean="0">
                <a:latin typeface="Calibri"/>
                <a:cs typeface="Calibri"/>
              </a:rPr>
              <a:t>Populismus</a:t>
            </a:r>
          </a:p>
          <a:p>
            <a:r>
              <a:rPr lang="cs-CZ" sz="9600" dirty="0" smtClean="0">
                <a:latin typeface="Calibri"/>
                <a:cs typeface="Calibri"/>
              </a:rPr>
              <a:t>Aktivismus</a:t>
            </a:r>
          </a:p>
          <a:p>
            <a:r>
              <a:rPr lang="cs-CZ" sz="9600" dirty="0" smtClean="0">
                <a:latin typeface="Calibri"/>
                <a:cs typeface="Calibri"/>
              </a:rPr>
              <a:t>Pragmatismus</a:t>
            </a:r>
          </a:p>
          <a:p>
            <a:r>
              <a:rPr lang="cs-CZ" sz="9600" dirty="0" smtClean="0">
                <a:latin typeface="Calibri"/>
                <a:cs typeface="Calibri"/>
              </a:rPr>
              <a:t>Organizační inovativnost</a:t>
            </a:r>
          </a:p>
          <a:p>
            <a:pPr algn="r">
              <a:buNone/>
            </a:pPr>
            <a:r>
              <a:rPr lang="cs-CZ" sz="6400" dirty="0" smtClean="0">
                <a:latin typeface="Calibri"/>
                <a:cs typeface="Calibri"/>
              </a:rPr>
              <a:t>(podle Clarka W. Roofa)</a:t>
            </a:r>
          </a:p>
          <a:p>
            <a:endParaRPr lang="en-US" sz="6400" dirty="0"/>
          </a:p>
        </p:txBody>
      </p:sp>
      <p:pic>
        <p:nvPicPr>
          <p:cNvPr id="4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29026"/>
            <a:ext cx="1510412" cy="1853396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9147"/>
            <a:ext cx="8724900" cy="890446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Calibri"/>
                <a:cs typeface="Calibri"/>
              </a:rPr>
              <a:t>Svoboda (od) 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7" y="2595562"/>
            <a:ext cx="8437033" cy="3906838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3200" dirty="0" smtClean="0">
              <a:latin typeface="Lucida Grande CE"/>
              <a:cs typeface="Lucida Grande CE"/>
            </a:endParaRPr>
          </a:p>
          <a:p>
            <a:pPr>
              <a:buNone/>
            </a:pPr>
            <a:endParaRPr lang="cs-CZ" sz="3200" dirty="0" smtClean="0">
              <a:latin typeface="Lucida Grande CE"/>
              <a:cs typeface="Lucida Grande CE"/>
            </a:endParaRPr>
          </a:p>
          <a:p>
            <a:pPr algn="ctr">
              <a:buNone/>
            </a:pPr>
            <a:endParaRPr lang="cs-CZ" sz="3200" dirty="0" smtClean="0">
              <a:latin typeface="Lucida Grande CE"/>
              <a:cs typeface="Lucida Grande CE"/>
            </a:endParaRPr>
          </a:p>
          <a:p>
            <a:pPr>
              <a:buNone/>
            </a:pPr>
            <a:endParaRPr lang="cs-CZ" sz="3200" dirty="0" smtClean="0">
              <a:latin typeface="Lucida Grande CE"/>
              <a:cs typeface="Lucida Grande CE"/>
            </a:endParaRPr>
          </a:p>
          <a:p>
            <a:pPr>
              <a:buNone/>
            </a:pPr>
            <a:endParaRPr lang="cs-CZ" sz="3200" dirty="0" smtClean="0">
              <a:latin typeface="Lucida Grande CE"/>
              <a:cs typeface="Lucida Grande CE"/>
            </a:endParaRPr>
          </a:p>
          <a:p>
            <a:pPr algn="ctr">
              <a:buNone/>
            </a:pP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793066" y="3589867"/>
            <a:ext cx="1490134" cy="9821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0400" y="2336800"/>
            <a:ext cx="7806267" cy="994305"/>
          </a:xfrm>
          <a:prstGeom prst="rect">
            <a:avLst/>
          </a:prstGeom>
          <a:solidFill>
            <a:schemeClr val="accent1">
              <a:shade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alibri"/>
                <a:cs typeface="Calibri"/>
              </a:rPr>
              <a:t>Osobní svědomí je vždy považováno za hlavního</a:t>
            </a:r>
          </a:p>
          <a:p>
            <a:pPr algn="ctr"/>
            <a:r>
              <a:rPr lang="cs-CZ" sz="2400" dirty="0" smtClean="0">
                <a:latin typeface="Calibri"/>
                <a:cs typeface="Calibri"/>
              </a:rPr>
              <a:t> arbitra víry, ale i morálky 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0400" y="4639734"/>
            <a:ext cx="7806267" cy="8805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alibri"/>
                <a:cs typeface="Calibri"/>
              </a:rPr>
              <a:t>„Sakralizace“ osobního svědomí</a:t>
            </a:r>
          </a:p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778000" y="5164666"/>
            <a:ext cx="5791200" cy="133773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8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Jde o důsledek protestantského pojetí víry</a:t>
            </a:r>
          </a:p>
          <a:p>
            <a:pPr algn="ctr"/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29026"/>
            <a:ext cx="1510412" cy="1853396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9538"/>
            <a:ext cx="8763000" cy="920284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Svoboda (</a:t>
            </a:r>
            <a:r>
              <a:rPr lang="en-US" b="1" dirty="0" err="1" smtClean="0">
                <a:latin typeface="Calibri"/>
                <a:cs typeface="Calibri"/>
              </a:rPr>
              <a:t>od</a:t>
            </a:r>
            <a:r>
              <a:rPr lang="en-US" b="1" dirty="0" smtClean="0">
                <a:latin typeface="Calibri"/>
                <a:cs typeface="Calibri"/>
              </a:rPr>
              <a:t>) </a:t>
            </a:r>
            <a:r>
              <a:rPr lang="en-US" b="1" dirty="0" err="1" smtClean="0">
                <a:latin typeface="Calibri"/>
                <a:cs typeface="Calibri"/>
              </a:rPr>
              <a:t>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284502" cy="3911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Typickým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historickým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příkladem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této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tendence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b="1" dirty="0" err="1" smtClean="0">
                <a:latin typeface="Calibri"/>
                <a:cs typeface="Calibri"/>
              </a:rPr>
              <a:t>vznik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státu</a:t>
            </a:r>
            <a:r>
              <a:rPr lang="en-US" sz="2800" b="1" dirty="0" smtClean="0">
                <a:latin typeface="Calibri"/>
                <a:cs typeface="Calibri"/>
              </a:rPr>
              <a:t> Rhode Island</a:t>
            </a:r>
            <a:r>
              <a:rPr lang="en-US" sz="2800" dirty="0" smtClean="0">
                <a:latin typeface="Calibri"/>
                <a:cs typeface="Calibri"/>
              </a:rPr>
              <a:t> (1636), </a:t>
            </a:r>
            <a:r>
              <a:rPr lang="en-US" sz="2800" dirty="0" err="1" smtClean="0">
                <a:latin typeface="Calibri"/>
                <a:cs typeface="Calibri"/>
              </a:rPr>
              <a:t>který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vznikl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jako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důsledek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snahy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naplnění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maximální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svobody</a:t>
            </a:r>
            <a:endParaRPr lang="en-US" sz="2800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i="1" dirty="0" smtClean="0">
                <a:latin typeface="American Typewriter"/>
                <a:cs typeface="American Typewriter"/>
              </a:rPr>
              <a:t>	 </a:t>
            </a:r>
          </a:p>
        </p:txBody>
      </p:sp>
      <p:pic>
        <p:nvPicPr>
          <p:cNvPr id="6" name="Content Placeholder 5" descr="Hutchinson_Ann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9063" r="-19063"/>
          <a:stretch>
            <a:fillRect/>
          </a:stretch>
        </p:blipFill>
        <p:spPr>
          <a:xfrm>
            <a:off x="3934734" y="2471196"/>
            <a:ext cx="2518845" cy="2408791"/>
          </a:xfrm>
        </p:spPr>
      </p:pic>
      <p:pic>
        <p:nvPicPr>
          <p:cNvPr id="7" name="Picture 6" descr="R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566" y="3731634"/>
            <a:ext cx="1985433" cy="2212401"/>
          </a:xfrm>
          <a:prstGeom prst="rect">
            <a:avLst/>
          </a:prstGeom>
        </p:spPr>
      </p:pic>
      <p:sp>
        <p:nvSpPr>
          <p:cNvPr id="8" name="Up Arrow Callout 7"/>
          <p:cNvSpPr/>
          <p:nvPr/>
        </p:nvSpPr>
        <p:spPr>
          <a:xfrm>
            <a:off x="4457460" y="4879988"/>
            <a:ext cx="1628350" cy="1064047"/>
          </a:xfrm>
          <a:prstGeom prst="upArrowCallout">
            <a:avLst>
              <a:gd name="adj1" fmla="val 25000"/>
              <a:gd name="adj2" fmla="val 17297"/>
              <a:gd name="adj3" fmla="val 18165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 smtClean="0"/>
          </a:p>
          <a:p>
            <a:pPr algn="ctr"/>
            <a:r>
              <a:rPr lang="en-US" dirty="0" smtClean="0">
                <a:latin typeface="Calibri"/>
                <a:cs typeface="Calibri"/>
              </a:rPr>
              <a:t>Anne Hutchinson</a:t>
            </a:r>
          </a:p>
          <a:p>
            <a:pPr algn="ctr"/>
            <a:endParaRPr lang="en-US" dirty="0"/>
          </a:p>
        </p:txBody>
      </p:sp>
      <p:sp>
        <p:nvSpPr>
          <p:cNvPr id="9" name="Down Arrow Callout 8"/>
          <p:cNvSpPr/>
          <p:nvPr/>
        </p:nvSpPr>
        <p:spPr>
          <a:xfrm>
            <a:off x="7054288" y="2751427"/>
            <a:ext cx="1708712" cy="98020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5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Roger Williams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29026"/>
            <a:ext cx="1510412" cy="164746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72249"/>
            <a:ext cx="8738868" cy="1097344"/>
          </a:xfrm>
        </p:spPr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Svoboda (od) 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20588" y="2369530"/>
            <a:ext cx="3566160" cy="639762"/>
          </a:xfrm>
        </p:spPr>
        <p:txBody>
          <a:bodyPr>
            <a:normAutofit/>
          </a:bodyPr>
          <a:lstStyle/>
          <a:p>
            <a:r>
              <a:rPr lang="en-US" sz="2400" b="0" dirty="0" err="1" smtClean="0">
                <a:latin typeface="Calibri"/>
                <a:cs typeface="Calibri"/>
              </a:rPr>
              <a:t>Tendence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en-US" sz="2400" b="0" dirty="0" err="1" smtClean="0">
                <a:latin typeface="Calibri"/>
                <a:cs typeface="Calibri"/>
              </a:rPr>
              <a:t>k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en-US" sz="2400" b="0" dirty="0" err="1" smtClean="0">
                <a:latin typeface="Calibri"/>
                <a:cs typeface="Calibri"/>
              </a:rPr>
              <a:t>individualizaci</a:t>
            </a:r>
            <a:endParaRPr lang="en-US" sz="2400" b="0" dirty="0">
              <a:latin typeface="Calibri"/>
              <a:cs typeface="Calibri"/>
            </a:endParaRPr>
          </a:p>
        </p:txBody>
      </p:sp>
      <p:pic>
        <p:nvPicPr>
          <p:cNvPr id="5" name="Content Placeholder 4" descr="DSC_000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7734" b="-17734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147534" y="2369530"/>
            <a:ext cx="3566160" cy="639762"/>
          </a:xfrm>
        </p:spPr>
        <p:txBody>
          <a:bodyPr>
            <a:noAutofit/>
          </a:bodyPr>
          <a:lstStyle/>
          <a:p>
            <a:r>
              <a:rPr lang="en-US" sz="2400" b="0" dirty="0" err="1" smtClean="0">
                <a:latin typeface="Calibri"/>
                <a:cs typeface="Calibri"/>
              </a:rPr>
              <a:t>Tendence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en-US" sz="2400" b="0" dirty="0" err="1" smtClean="0">
                <a:latin typeface="Calibri"/>
                <a:cs typeface="Calibri"/>
              </a:rPr>
              <a:t>k</a:t>
            </a:r>
            <a:r>
              <a:rPr lang="en-US" sz="2400" b="0" dirty="0" smtClean="0">
                <a:latin typeface="Calibri"/>
                <a:cs typeface="Calibri"/>
              </a:rPr>
              <a:t> “</a:t>
            </a:r>
            <a:r>
              <a:rPr lang="en-US" sz="2400" b="0" dirty="0" err="1" smtClean="0">
                <a:latin typeface="Calibri"/>
                <a:cs typeface="Calibri"/>
              </a:rPr>
              <a:t>deinstitucionalizaci</a:t>
            </a:r>
            <a:r>
              <a:rPr lang="en-US" sz="2400" b="0" dirty="0" smtClean="0">
                <a:latin typeface="Calibri"/>
                <a:cs typeface="Calibri"/>
              </a:rPr>
              <a:t>”</a:t>
            </a:r>
            <a:endParaRPr lang="en-US" sz="2400" b="0" dirty="0">
              <a:latin typeface="Calibri"/>
              <a:cs typeface="Calibri"/>
            </a:endParaRPr>
          </a:p>
        </p:txBody>
      </p:sp>
      <p:pic>
        <p:nvPicPr>
          <p:cNvPr id="10" name="Content Placeholder 9" descr="DSC_002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7734" b="-17734"/>
          <a:stretch>
            <a:fillRect/>
          </a:stretch>
        </p:blipFill>
        <p:spPr>
          <a:xfrm>
            <a:off x="5147534" y="2791352"/>
            <a:ext cx="3566160" cy="3211046"/>
          </a:xfrm>
        </p:spPr>
      </p:pic>
      <p:sp>
        <p:nvSpPr>
          <p:cNvPr id="11" name="Up Arrow Callout 10"/>
          <p:cNvSpPr/>
          <p:nvPr/>
        </p:nvSpPr>
        <p:spPr>
          <a:xfrm>
            <a:off x="1510412" y="5367867"/>
            <a:ext cx="2878666" cy="1083733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Calibri"/>
                <a:cs typeface="Calibri"/>
              </a:rPr>
              <a:t>Meditační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skupina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Up Arrow Callout 11"/>
          <p:cNvSpPr/>
          <p:nvPr/>
        </p:nvSpPr>
        <p:spPr>
          <a:xfrm>
            <a:off x="5147534" y="5367867"/>
            <a:ext cx="3566160" cy="1083733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/>
                <a:cs typeface="Calibri"/>
              </a:rPr>
              <a:t>Kostel</a:t>
            </a:r>
            <a:r>
              <a:rPr lang="en-US" dirty="0" smtClean="0">
                <a:latin typeface="Calibri"/>
                <a:cs typeface="Calibri"/>
              </a:rPr>
              <a:t> pro </a:t>
            </a:r>
            <a:r>
              <a:rPr lang="en-US" dirty="0" err="1" smtClean="0">
                <a:latin typeface="Calibri"/>
                <a:cs typeface="Calibri"/>
              </a:rPr>
              <a:t>nezařazené</a:t>
            </a:r>
            <a:r>
              <a:rPr lang="en-US" dirty="0" smtClean="0">
                <a:latin typeface="Calibri"/>
                <a:cs typeface="Calibri"/>
              </a:rPr>
              <a:t> (unaffiliated) </a:t>
            </a:r>
            <a:r>
              <a:rPr lang="en-US" dirty="0" err="1" smtClean="0">
                <a:latin typeface="Calibri"/>
                <a:cs typeface="Calibri"/>
              </a:rPr>
              <a:t>křesťany</a:t>
            </a:r>
            <a:r>
              <a:rPr lang="en-US" dirty="0" smtClean="0">
                <a:latin typeface="Calibri"/>
                <a:cs typeface="Calibri"/>
              </a:rPr>
              <a:t> – Atlanta (GA)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3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29025"/>
            <a:ext cx="1510412" cy="1441530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887514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Calibri"/>
                <a:cs typeface="Calibri"/>
              </a:rPr>
              <a:t>Oddělení státu a 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 fontScale="92500" lnSpcReduction="20000"/>
          </a:bodyPr>
          <a:lstStyle/>
          <a:p>
            <a:r>
              <a:rPr lang="cs-CZ" sz="3200" dirty="0" smtClean="0">
                <a:latin typeface="Calibri"/>
                <a:cs typeface="Calibri"/>
              </a:rPr>
              <a:t>Od počátku je v americkém prostředí typická </a:t>
            </a:r>
            <a:r>
              <a:rPr lang="cs-CZ" sz="3200" b="1" dirty="0" smtClean="0">
                <a:latin typeface="Calibri"/>
                <a:cs typeface="Calibri"/>
              </a:rPr>
              <a:t>nedůvěra v instituci státní církve </a:t>
            </a:r>
          </a:p>
          <a:p>
            <a:r>
              <a:rPr lang="cs-CZ" sz="3200" dirty="0" smtClean="0">
                <a:latin typeface="Calibri"/>
                <a:cs typeface="Calibri"/>
              </a:rPr>
              <a:t>Jde o důsledek zkušenosti „prvních“ osadníků, kteří odcházejí na území amerických kolonií z důvodů náboženského pronásledování. Jde o </a:t>
            </a:r>
            <a:r>
              <a:rPr lang="cs-CZ" sz="3200" b="1" dirty="0" smtClean="0">
                <a:latin typeface="Calibri"/>
                <a:cs typeface="Calibri"/>
              </a:rPr>
              <a:t>specifickou zkušenost náboženského disentu</a:t>
            </a:r>
          </a:p>
          <a:p>
            <a:r>
              <a:rPr lang="cs-CZ" sz="3200" dirty="0" smtClean="0">
                <a:latin typeface="Calibri"/>
                <a:cs typeface="Calibri"/>
              </a:rPr>
              <a:t>To ale neznamená, že některé náboženské proudy nebyly (nejsou) preferované a jiné naopak utlačované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29026"/>
            <a:ext cx="1510412" cy="163030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921836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Oddělení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státu</a:t>
            </a:r>
            <a:r>
              <a:rPr lang="en-US" b="1" dirty="0" smtClean="0">
                <a:latin typeface="Calibri"/>
                <a:cs typeface="Calibri"/>
              </a:rPr>
              <a:t> a </a:t>
            </a:r>
            <a:r>
              <a:rPr lang="en-US" b="1" dirty="0" err="1" smtClean="0">
                <a:latin typeface="Calibri"/>
                <a:cs typeface="Calibri"/>
              </a:rPr>
              <a:t>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39684"/>
            <a:ext cx="8477921" cy="3916363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latin typeface="Calibri"/>
                <a:cs typeface="Calibri"/>
              </a:rPr>
              <a:t>Nejvýraznějším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lang="en-US" sz="2600" dirty="0" err="1" smtClean="0">
                <a:latin typeface="Calibri"/>
                <a:cs typeface="Calibri"/>
              </a:rPr>
              <a:t>projevem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lang="en-US" sz="2600" dirty="0" err="1" smtClean="0">
                <a:latin typeface="Calibri"/>
                <a:cs typeface="Calibri"/>
              </a:rPr>
              <a:t>této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lang="en-US" sz="2600" dirty="0" err="1" smtClean="0">
                <a:latin typeface="Calibri"/>
                <a:cs typeface="Calibri"/>
              </a:rPr>
              <a:t>charakteristiky</a:t>
            </a:r>
            <a:r>
              <a:rPr lang="en-US" sz="2600" dirty="0" smtClean="0">
                <a:latin typeface="Calibri"/>
                <a:cs typeface="Calibri"/>
              </a:rPr>
              <a:t> je 1. </a:t>
            </a:r>
            <a:r>
              <a:rPr lang="en-US" sz="2600" dirty="0" err="1" smtClean="0">
                <a:latin typeface="Calibri"/>
                <a:cs typeface="Calibri"/>
              </a:rPr>
              <a:t>dodatek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lang="en-US" sz="2600" dirty="0" err="1" smtClean="0">
                <a:latin typeface="Calibri"/>
                <a:cs typeface="Calibri"/>
              </a:rPr>
              <a:t>americké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lang="en-US" sz="2600" dirty="0" err="1" smtClean="0">
                <a:latin typeface="Calibri"/>
                <a:cs typeface="Calibri"/>
              </a:rPr>
              <a:t>ústavy</a:t>
            </a:r>
            <a:r>
              <a:rPr lang="en-US" sz="2600" dirty="0" smtClean="0">
                <a:latin typeface="Calibri"/>
                <a:cs typeface="Calibri"/>
              </a:rPr>
              <a:t>:</a:t>
            </a:r>
          </a:p>
          <a:p>
            <a:pPr>
              <a:buNone/>
            </a:pPr>
            <a:r>
              <a:rPr lang="en-US" sz="2600" dirty="0" smtClean="0">
                <a:latin typeface="Calibri"/>
                <a:cs typeface="Calibri"/>
              </a:rPr>
              <a:t>	“</a:t>
            </a:r>
            <a:r>
              <a:rPr lang="en-US" sz="2600" i="1" dirty="0" err="1" smtClean="0">
                <a:latin typeface="Calibri"/>
                <a:cs typeface="Calibri"/>
              </a:rPr>
              <a:t>Kongres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nesmí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vydávat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zákony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zavádějící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nějaké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náboženství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nebo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zákony</a:t>
            </a:r>
            <a:r>
              <a:rPr lang="en-US" sz="2600" i="1" dirty="0" smtClean="0">
                <a:latin typeface="Calibri"/>
                <a:cs typeface="Calibri"/>
              </a:rPr>
              <a:t>, </a:t>
            </a:r>
            <a:r>
              <a:rPr lang="en-US" sz="2600" i="1" dirty="0" err="1" smtClean="0">
                <a:latin typeface="Calibri"/>
                <a:cs typeface="Calibri"/>
              </a:rPr>
              <a:t>které</a:t>
            </a:r>
            <a:r>
              <a:rPr lang="en-US" sz="2600" i="1" dirty="0" smtClean="0">
                <a:latin typeface="Calibri"/>
                <a:cs typeface="Calibri"/>
              </a:rPr>
              <a:t> by </a:t>
            </a:r>
            <a:r>
              <a:rPr lang="en-US" sz="2600" i="1" dirty="0" err="1" smtClean="0">
                <a:latin typeface="Calibri"/>
                <a:cs typeface="Calibri"/>
              </a:rPr>
              <a:t>zakazovaly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svobodné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vyznávání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nějakého</a:t>
            </a:r>
            <a:r>
              <a:rPr lang="en-US" sz="2600" i="1" dirty="0" smtClean="0">
                <a:latin typeface="Calibri"/>
                <a:cs typeface="Calibri"/>
              </a:rPr>
              <a:t> </a:t>
            </a:r>
            <a:r>
              <a:rPr lang="en-US" sz="2600" i="1" dirty="0" err="1" smtClean="0">
                <a:latin typeface="Calibri"/>
                <a:cs typeface="Calibri"/>
              </a:rPr>
              <a:t>nábožeství</a:t>
            </a:r>
            <a:r>
              <a:rPr lang="en-US" sz="2600" dirty="0" smtClean="0">
                <a:latin typeface="Calibri"/>
                <a:cs typeface="Calibri"/>
              </a:rPr>
              <a:t>”</a:t>
            </a:r>
            <a:endParaRPr lang="en-US" sz="2600" dirty="0">
              <a:latin typeface="Calibri"/>
              <a:cs typeface="Calibri"/>
            </a:endParaRPr>
          </a:p>
        </p:txBody>
      </p:sp>
      <p:pic>
        <p:nvPicPr>
          <p:cNvPr id="4" name="Picture 3" descr="1_dodate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220" y="4354970"/>
            <a:ext cx="3308830" cy="1701077"/>
          </a:xfrm>
          <a:prstGeom prst="rect">
            <a:avLst/>
          </a:prstGeom>
        </p:spPr>
      </p:pic>
      <p:pic>
        <p:nvPicPr>
          <p:cNvPr id="6" name="Picture Placeholder 6" descr="images2.jpg"/>
          <p:cNvPicPr>
            <a:picLocks noChangeAspect="1"/>
          </p:cNvPicPr>
          <p:nvPr/>
        </p:nvPicPr>
        <p:blipFill>
          <a:blip r:embed="rId3"/>
          <a:srcRect t="-30422" b="-30422"/>
          <a:stretch>
            <a:fillRect/>
          </a:stretch>
        </p:blipFill>
        <p:spPr>
          <a:xfrm>
            <a:off x="0" y="-429026"/>
            <a:ext cx="1510412" cy="163030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90467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Oddělení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státu</a:t>
            </a:r>
            <a:r>
              <a:rPr lang="en-US" b="1" dirty="0" smtClean="0">
                <a:latin typeface="Calibri"/>
                <a:cs typeface="Calibri"/>
              </a:rPr>
              <a:t> a </a:t>
            </a:r>
            <a:r>
              <a:rPr lang="en-US" b="1" dirty="0" err="1" smtClean="0">
                <a:latin typeface="Calibri"/>
                <a:cs typeface="Calibri"/>
              </a:rPr>
              <a:t>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 lnSpcReduction="10000"/>
          </a:bodyPr>
          <a:lstStyle/>
          <a:p>
            <a:r>
              <a:rPr lang="en-US" sz="3200" dirty="0" err="1" smtClean="0">
                <a:latin typeface="Calibri"/>
                <a:cs typeface="Calibri"/>
              </a:rPr>
              <a:t>Výše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uvedené</a:t>
            </a:r>
            <a:r>
              <a:rPr lang="en-US" sz="3200" dirty="0" smtClean="0">
                <a:latin typeface="Calibri"/>
                <a:cs typeface="Calibri"/>
              </a:rPr>
              <a:t> ale </a:t>
            </a:r>
            <a:r>
              <a:rPr lang="en-US" sz="3200" dirty="0" err="1" smtClean="0">
                <a:latin typeface="Calibri"/>
                <a:cs typeface="Calibri"/>
              </a:rPr>
              <a:t>neznamená</a:t>
            </a:r>
            <a:r>
              <a:rPr lang="en-US" sz="3200" dirty="0" smtClean="0">
                <a:latin typeface="Calibri"/>
                <a:cs typeface="Calibri"/>
              </a:rPr>
              <a:t>, </a:t>
            </a:r>
            <a:r>
              <a:rPr lang="en-US" sz="3200" dirty="0" err="1" smtClean="0">
                <a:latin typeface="Calibri"/>
                <a:cs typeface="Calibri"/>
              </a:rPr>
              <a:t>že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náboženství</a:t>
            </a:r>
            <a:r>
              <a:rPr lang="en-US" sz="3200" dirty="0" smtClean="0">
                <a:latin typeface="Calibri"/>
                <a:cs typeface="Calibri"/>
              </a:rPr>
              <a:t> je </a:t>
            </a:r>
            <a:r>
              <a:rPr lang="en-US" sz="3200" dirty="0" err="1" smtClean="0">
                <a:latin typeface="Calibri"/>
                <a:cs typeface="Calibri"/>
              </a:rPr>
              <a:t>v</a:t>
            </a:r>
            <a:r>
              <a:rPr lang="en-US" sz="3200" dirty="0" smtClean="0">
                <a:latin typeface="Calibri"/>
                <a:cs typeface="Calibri"/>
              </a:rPr>
              <a:t> USA “</a:t>
            </a:r>
            <a:r>
              <a:rPr lang="en-US" sz="3200" dirty="0" err="1" smtClean="0">
                <a:latin typeface="Calibri"/>
                <a:cs typeface="Calibri"/>
              </a:rPr>
              <a:t>drženo</a:t>
            </a:r>
            <a:r>
              <a:rPr lang="en-US" sz="3200" dirty="0" smtClean="0">
                <a:latin typeface="Calibri"/>
                <a:cs typeface="Calibri"/>
              </a:rPr>
              <a:t>” </a:t>
            </a:r>
            <a:r>
              <a:rPr lang="en-US" sz="3200" dirty="0" err="1" smtClean="0">
                <a:latin typeface="Calibri"/>
                <a:cs typeface="Calibri"/>
              </a:rPr>
              <a:t>mimo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veřejný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prostor</a:t>
            </a:r>
            <a:endParaRPr lang="en-US" sz="3200" dirty="0" smtClean="0">
              <a:latin typeface="Calibri"/>
              <a:cs typeface="Calibri"/>
            </a:endParaRPr>
          </a:p>
          <a:p>
            <a:r>
              <a:rPr lang="en-US" sz="3200" dirty="0" err="1" smtClean="0">
                <a:latin typeface="Calibri"/>
                <a:cs typeface="Calibri"/>
              </a:rPr>
              <a:t>Jde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spíše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institucionální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vymezení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hranic</a:t>
            </a:r>
            <a:endParaRPr lang="en-US" sz="3200" dirty="0" smtClean="0">
              <a:latin typeface="Calibri"/>
              <a:cs typeface="Calibri"/>
            </a:endParaRPr>
          </a:p>
          <a:p>
            <a:r>
              <a:rPr lang="en-US" sz="3200" dirty="0" err="1" smtClean="0">
                <a:latin typeface="Calibri"/>
                <a:cs typeface="Calibri"/>
              </a:rPr>
              <a:t>Ve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veřejném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prostoru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naopak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hraje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náboženství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významnou</a:t>
            </a:r>
            <a:r>
              <a:rPr lang="en-US" sz="3200" dirty="0" smtClean="0">
                <a:latin typeface="Calibri"/>
                <a:cs typeface="Calibri"/>
              </a:rPr>
              <a:t>, </a:t>
            </a:r>
            <a:r>
              <a:rPr lang="en-US" sz="3200" dirty="0" err="1" smtClean="0">
                <a:latin typeface="Calibri"/>
                <a:cs typeface="Calibri"/>
              </a:rPr>
              <a:t>která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bývá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mnohdy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používána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jako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příklad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zpochybňování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tzv</a:t>
            </a:r>
            <a:r>
              <a:rPr lang="en-US" sz="3200" dirty="0" smtClean="0">
                <a:latin typeface="Calibri"/>
                <a:cs typeface="Calibri"/>
              </a:rPr>
              <a:t>. </a:t>
            </a:r>
            <a:r>
              <a:rPr lang="en-US" sz="3200" dirty="0" err="1" smtClean="0">
                <a:latin typeface="Calibri"/>
                <a:cs typeface="Calibri"/>
              </a:rPr>
              <a:t>sekularizační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teze</a:t>
            </a:r>
            <a:r>
              <a:rPr lang="en-US" sz="3200" dirty="0" smtClean="0">
                <a:latin typeface="Calibri"/>
                <a:cs typeface="Calibri"/>
              </a:rPr>
              <a:t> (</a:t>
            </a:r>
            <a:r>
              <a:rPr lang="en-US" sz="3200" i="1" dirty="0" smtClean="0">
                <a:latin typeface="Calibri"/>
                <a:cs typeface="Calibri"/>
              </a:rPr>
              <a:t>Berger, Casanova, Davie</a:t>
            </a:r>
            <a:r>
              <a:rPr lang="en-US" sz="3200" dirty="0" smtClean="0">
                <a:latin typeface="Calibri"/>
                <a:cs typeface="Calibri"/>
              </a:rPr>
              <a:t>)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29026"/>
            <a:ext cx="1510412" cy="163030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808381" cy="921836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Oddělení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státu</a:t>
            </a:r>
            <a:r>
              <a:rPr lang="en-US" b="1" dirty="0" smtClean="0">
                <a:latin typeface="Calibri"/>
                <a:cs typeface="Calibri"/>
              </a:rPr>
              <a:t> a </a:t>
            </a:r>
            <a:r>
              <a:rPr lang="en-US" b="1" dirty="0" err="1" smtClean="0">
                <a:latin typeface="Calibri"/>
                <a:cs typeface="Calibri"/>
              </a:rPr>
              <a:t>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7335154" cy="3916363"/>
          </a:xfrm>
        </p:spPr>
        <p:txBody>
          <a:bodyPr/>
          <a:lstStyle/>
          <a:p>
            <a:r>
              <a:rPr lang="en-US" sz="2400" dirty="0" err="1" smtClean="0">
                <a:latin typeface="Calibri"/>
                <a:cs typeface="Calibri"/>
              </a:rPr>
              <a:t>Projevy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veřejného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významu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náboženství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jsou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různé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In_god_we_trust_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3048000"/>
            <a:ext cx="3556000" cy="2286000"/>
          </a:xfrm>
          <a:prstGeom prst="rect">
            <a:avLst/>
          </a:prstGeom>
        </p:spPr>
      </p:pic>
      <p:pic>
        <p:nvPicPr>
          <p:cNvPr id="6" name="Picture 5" descr="In_god_we_trust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48" y="3048000"/>
            <a:ext cx="2311400" cy="3048000"/>
          </a:xfrm>
          <a:prstGeom prst="rect">
            <a:avLst/>
          </a:prstGeom>
        </p:spPr>
      </p:pic>
      <p:pic>
        <p:nvPicPr>
          <p:cNvPr id="7" name="Picture 6" descr="Religion_and_st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048" y="2709333"/>
            <a:ext cx="2328333" cy="2624668"/>
          </a:xfrm>
          <a:prstGeom prst="rect">
            <a:avLst/>
          </a:prstGeom>
        </p:spPr>
      </p:pic>
      <p:pic>
        <p:nvPicPr>
          <p:cNvPr id="9" name="Picture Placeholder 6" descr="images2.jpg"/>
          <p:cNvPicPr>
            <a:picLocks noChangeAspect="1"/>
          </p:cNvPicPr>
          <p:nvPr/>
        </p:nvPicPr>
        <p:blipFill>
          <a:blip r:embed="rId5"/>
          <a:srcRect t="-30422" b="-30422"/>
          <a:stretch>
            <a:fillRect/>
          </a:stretch>
        </p:blipFill>
        <p:spPr>
          <a:xfrm>
            <a:off x="0" y="-429026"/>
            <a:ext cx="1510412" cy="163030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14400"/>
            <a:ext cx="8713694" cy="1041964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Oddělení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státu</a:t>
            </a:r>
            <a:r>
              <a:rPr lang="en-US" b="1" dirty="0" smtClean="0">
                <a:latin typeface="Calibri"/>
                <a:cs typeface="Calibri"/>
              </a:rPr>
              <a:t> a </a:t>
            </a:r>
            <a:r>
              <a:rPr lang="en-US" b="1" dirty="0" err="1" smtClean="0">
                <a:latin typeface="Calibri"/>
                <a:cs typeface="Calibri"/>
              </a:rPr>
              <a:t>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3191" y="1956364"/>
            <a:ext cx="3886200" cy="939800"/>
          </a:xfrm>
        </p:spPr>
        <p:txBody>
          <a:bodyPr>
            <a:normAutofit/>
          </a:bodyPr>
          <a:lstStyle/>
          <a:p>
            <a:pPr algn="ctr"/>
            <a:r>
              <a:rPr lang="en-US" sz="1600" b="0" dirty="0" err="1" smtClean="0">
                <a:latin typeface="Calibri"/>
                <a:cs typeface="Calibri"/>
              </a:rPr>
              <a:t>Veřejná</a:t>
            </a:r>
            <a:r>
              <a:rPr lang="en-US" sz="1600" b="0" dirty="0" smtClean="0">
                <a:latin typeface="Calibri"/>
                <a:cs typeface="Calibri"/>
              </a:rPr>
              <a:t> role </a:t>
            </a:r>
            <a:r>
              <a:rPr lang="en-US" sz="1600" b="0" dirty="0" err="1" smtClean="0">
                <a:latin typeface="Calibri"/>
                <a:cs typeface="Calibri"/>
              </a:rPr>
              <a:t>náboženství</a:t>
            </a:r>
            <a:r>
              <a:rPr lang="en-US" sz="1600" b="0" dirty="0" smtClean="0">
                <a:latin typeface="Calibri"/>
                <a:cs typeface="Calibri"/>
              </a:rPr>
              <a:t> se </a:t>
            </a:r>
            <a:r>
              <a:rPr lang="en-US" sz="1600" b="0" dirty="0" err="1" smtClean="0">
                <a:latin typeface="Calibri"/>
                <a:cs typeface="Calibri"/>
              </a:rPr>
              <a:t>projevuje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i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sakrálním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prostoru</a:t>
            </a:r>
            <a:r>
              <a:rPr lang="en-US" sz="1600" b="0" dirty="0" smtClean="0">
                <a:latin typeface="Calibri"/>
                <a:cs typeface="Calibri"/>
              </a:rPr>
              <a:t> – </a:t>
            </a:r>
            <a:r>
              <a:rPr lang="en-US" sz="1600" b="0" i="1" dirty="0" err="1" smtClean="0">
                <a:latin typeface="Calibri"/>
                <a:cs typeface="Calibri"/>
              </a:rPr>
              <a:t>věčné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světlo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v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konzervativní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synagoze</a:t>
            </a:r>
            <a:r>
              <a:rPr lang="en-US" sz="1600" b="0" dirty="0" smtClean="0">
                <a:latin typeface="Calibri"/>
                <a:cs typeface="Calibri"/>
              </a:rPr>
              <a:t>, Atlanta (GA)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9" name="Content Placeholder 8" descr="DSC_00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7734" b="-1773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279390" y="1956364"/>
            <a:ext cx="4434303" cy="939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882" b="0" dirty="0" err="1" smtClean="0">
                <a:latin typeface="Calibri"/>
                <a:cs typeface="Calibri"/>
              </a:rPr>
              <a:t>Nezbytnou</a:t>
            </a:r>
            <a:r>
              <a:rPr lang="en-US" sz="1882" b="0" dirty="0" smtClean="0">
                <a:latin typeface="Calibri"/>
                <a:cs typeface="Calibri"/>
              </a:rPr>
              <a:t> </a:t>
            </a:r>
            <a:r>
              <a:rPr lang="en-US" sz="1882" b="0" dirty="0" err="1" smtClean="0">
                <a:latin typeface="Calibri"/>
                <a:cs typeface="Calibri"/>
              </a:rPr>
              <a:t>součástí</a:t>
            </a:r>
            <a:r>
              <a:rPr lang="en-US" sz="1882" b="0" dirty="0" smtClean="0">
                <a:latin typeface="Calibri"/>
                <a:cs typeface="Calibri"/>
              </a:rPr>
              <a:t> </a:t>
            </a:r>
            <a:r>
              <a:rPr lang="en-US" sz="1882" b="0" dirty="0" err="1" smtClean="0">
                <a:latin typeface="Calibri"/>
                <a:cs typeface="Calibri"/>
              </a:rPr>
              <a:t>většiny</a:t>
            </a:r>
            <a:r>
              <a:rPr lang="en-US" sz="1882" b="0" dirty="0" smtClean="0">
                <a:latin typeface="Calibri"/>
                <a:cs typeface="Calibri"/>
              </a:rPr>
              <a:t> </a:t>
            </a:r>
            <a:r>
              <a:rPr lang="en-US" sz="1882" b="0" dirty="0" err="1" smtClean="0">
                <a:latin typeface="Calibri"/>
                <a:cs typeface="Calibri"/>
              </a:rPr>
              <a:t>amerických</a:t>
            </a:r>
            <a:r>
              <a:rPr lang="en-US" sz="1882" b="0" dirty="0" smtClean="0">
                <a:latin typeface="Calibri"/>
                <a:cs typeface="Calibri"/>
              </a:rPr>
              <a:t> </a:t>
            </a:r>
            <a:r>
              <a:rPr lang="en-US" sz="1882" b="0" dirty="0" err="1" smtClean="0">
                <a:latin typeface="Calibri"/>
                <a:cs typeface="Calibri"/>
              </a:rPr>
              <a:t>svatostánků</a:t>
            </a:r>
            <a:r>
              <a:rPr lang="en-US" sz="1882" b="0" dirty="0" smtClean="0">
                <a:latin typeface="Calibri"/>
                <a:cs typeface="Calibri"/>
              </a:rPr>
              <a:t> je </a:t>
            </a:r>
            <a:r>
              <a:rPr lang="en-US" sz="1882" b="0" dirty="0" err="1" smtClean="0">
                <a:latin typeface="Calibri"/>
                <a:cs typeface="Calibri"/>
              </a:rPr>
              <a:t>americká</a:t>
            </a:r>
            <a:r>
              <a:rPr lang="en-US" sz="1882" b="0" dirty="0" smtClean="0">
                <a:latin typeface="Calibri"/>
                <a:cs typeface="Calibri"/>
              </a:rPr>
              <a:t> </a:t>
            </a:r>
            <a:r>
              <a:rPr lang="en-US" sz="1882" b="0" dirty="0" err="1" smtClean="0">
                <a:latin typeface="Calibri"/>
                <a:cs typeface="Calibri"/>
              </a:rPr>
              <a:t>vlajka</a:t>
            </a:r>
            <a:r>
              <a:rPr lang="en-US" sz="1882" b="0" dirty="0" smtClean="0">
                <a:latin typeface="Calibri"/>
                <a:cs typeface="Calibri"/>
              </a:rPr>
              <a:t> – </a:t>
            </a:r>
            <a:r>
              <a:rPr lang="en-US" sz="1882" b="0" i="1" dirty="0" err="1" smtClean="0">
                <a:latin typeface="Calibri"/>
                <a:cs typeface="Calibri"/>
              </a:rPr>
              <a:t>katolický</a:t>
            </a:r>
            <a:r>
              <a:rPr lang="en-US" sz="1882" b="0" i="1" dirty="0" smtClean="0">
                <a:latin typeface="Calibri"/>
                <a:cs typeface="Calibri"/>
              </a:rPr>
              <a:t> </a:t>
            </a:r>
            <a:r>
              <a:rPr lang="en-US" sz="1882" b="0" i="1" dirty="0" err="1" smtClean="0">
                <a:latin typeface="Calibri"/>
                <a:cs typeface="Calibri"/>
              </a:rPr>
              <a:t>koste</a:t>
            </a:r>
            <a:r>
              <a:rPr lang="en-US" sz="1882" b="0" dirty="0" err="1" smtClean="0">
                <a:latin typeface="Calibri"/>
                <a:cs typeface="Calibri"/>
              </a:rPr>
              <a:t>l</a:t>
            </a:r>
            <a:r>
              <a:rPr lang="en-US" sz="1882" b="0" dirty="0" smtClean="0">
                <a:latin typeface="Calibri"/>
                <a:cs typeface="Calibri"/>
              </a:rPr>
              <a:t>, Goleta (CA</a:t>
            </a:r>
            <a:r>
              <a:rPr lang="en-US" b="0" dirty="0" smtClean="0">
                <a:latin typeface="Calibri"/>
                <a:cs typeface="Calibri"/>
              </a:rPr>
              <a:t>)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10" name="Content Placeholder 9" descr="DSC_006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7734" b="-17734"/>
          <a:stretch>
            <a:fillRect/>
          </a:stretch>
        </p:blipFill>
        <p:spPr/>
      </p:pic>
      <p:pic>
        <p:nvPicPr>
          <p:cNvPr id="11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29026"/>
            <a:ext cx="1510412" cy="163030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713694" cy="887514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Oddělení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státu</a:t>
            </a:r>
            <a:r>
              <a:rPr lang="en-US" b="1" dirty="0" smtClean="0">
                <a:latin typeface="Calibri"/>
                <a:cs typeface="Calibri"/>
              </a:rPr>
              <a:t> a </a:t>
            </a:r>
            <a:r>
              <a:rPr lang="en-US" b="1" dirty="0" err="1" smtClean="0">
                <a:latin typeface="Calibri"/>
                <a:cs typeface="Calibri"/>
              </a:rPr>
              <a:t>náboženství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184" y="1801914"/>
            <a:ext cx="4014215" cy="939800"/>
          </a:xfrm>
        </p:spPr>
        <p:txBody>
          <a:bodyPr>
            <a:noAutofit/>
          </a:bodyPr>
          <a:lstStyle/>
          <a:p>
            <a:pPr algn="ctr"/>
            <a:r>
              <a:rPr lang="en-US" sz="1600" b="0" dirty="0" smtClean="0">
                <a:latin typeface="Calibri"/>
                <a:cs typeface="Calibri"/>
              </a:rPr>
              <a:t>To </a:t>
            </a:r>
            <a:r>
              <a:rPr lang="en-US" sz="1600" b="0" dirty="0" err="1" smtClean="0">
                <a:latin typeface="Calibri"/>
                <a:cs typeface="Calibri"/>
              </a:rPr>
              <a:t>platí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i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o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svatostáncích</a:t>
            </a:r>
            <a:r>
              <a:rPr lang="en-US" sz="1600" b="0" dirty="0" smtClean="0">
                <a:latin typeface="Calibri"/>
                <a:cs typeface="Calibri"/>
              </a:rPr>
              <a:t>, </a:t>
            </a:r>
            <a:r>
              <a:rPr lang="en-US" sz="1600" b="0" dirty="0" err="1" smtClean="0">
                <a:latin typeface="Calibri"/>
                <a:cs typeface="Calibri"/>
              </a:rPr>
              <a:t>na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nichž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bychom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americkou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vlajku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očekávali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jen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sotva</a:t>
            </a:r>
            <a:r>
              <a:rPr lang="en-US" sz="1600" b="0" dirty="0" smtClean="0">
                <a:latin typeface="Calibri"/>
                <a:cs typeface="Calibri"/>
              </a:rPr>
              <a:t> – </a:t>
            </a:r>
            <a:r>
              <a:rPr lang="en-US" sz="1600" b="0" i="1" dirty="0" err="1" smtClean="0">
                <a:latin typeface="Calibri"/>
                <a:cs typeface="Calibri"/>
              </a:rPr>
              <a:t>Muslimské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centrum</a:t>
            </a:r>
            <a:r>
              <a:rPr lang="en-US" sz="1600" b="0" dirty="0" smtClean="0">
                <a:latin typeface="Calibri"/>
                <a:cs typeface="Calibri"/>
              </a:rPr>
              <a:t>, Los Angeles (CA)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7" name="Content Placeholder 6" descr="DSC_008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7734" b="-1773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3863" y="1801914"/>
            <a:ext cx="4169831" cy="939800"/>
          </a:xfrm>
        </p:spPr>
        <p:txBody>
          <a:bodyPr>
            <a:noAutofit/>
          </a:bodyPr>
          <a:lstStyle/>
          <a:p>
            <a:pPr algn="ctr"/>
            <a:r>
              <a:rPr lang="en-US" sz="1600" b="0" dirty="0" smtClean="0">
                <a:latin typeface="Calibri"/>
                <a:cs typeface="Calibri"/>
              </a:rPr>
              <a:t>Do </a:t>
            </a:r>
            <a:r>
              <a:rPr lang="en-US" sz="1600" b="0" dirty="0" err="1" smtClean="0">
                <a:latin typeface="Calibri"/>
                <a:cs typeface="Calibri"/>
              </a:rPr>
              <a:t>veřejného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prostoru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vstupují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i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skupiny</a:t>
            </a:r>
            <a:r>
              <a:rPr lang="en-US" sz="1600" b="0" dirty="0" smtClean="0">
                <a:latin typeface="Calibri"/>
                <a:cs typeface="Calibri"/>
              </a:rPr>
              <a:t>, </a:t>
            </a:r>
            <a:r>
              <a:rPr lang="en-US" sz="1600" b="0" dirty="0" err="1" smtClean="0">
                <a:latin typeface="Calibri"/>
                <a:cs typeface="Calibri"/>
              </a:rPr>
              <a:t>které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jsou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jinde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většinou</a:t>
            </a:r>
            <a:r>
              <a:rPr lang="en-US" sz="1600" b="0" dirty="0" smtClean="0">
                <a:latin typeface="Calibri"/>
                <a:cs typeface="Calibri"/>
              </a:rPr>
              <a:t> “</a:t>
            </a:r>
            <a:r>
              <a:rPr lang="en-US" sz="1600" b="0" dirty="0" err="1" smtClean="0">
                <a:latin typeface="Calibri"/>
                <a:cs typeface="Calibri"/>
              </a:rPr>
              <a:t>skryté</a:t>
            </a:r>
            <a:r>
              <a:rPr lang="en-US" sz="1600" b="0" dirty="0" smtClean="0">
                <a:latin typeface="Calibri"/>
                <a:cs typeface="Calibri"/>
              </a:rPr>
              <a:t>” – </a:t>
            </a:r>
            <a:r>
              <a:rPr lang="en-US" sz="1600" b="0" i="1" dirty="0" err="1" smtClean="0">
                <a:latin typeface="Calibri"/>
                <a:cs typeface="Calibri"/>
              </a:rPr>
              <a:t>Zednářský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templ</a:t>
            </a:r>
            <a:r>
              <a:rPr lang="en-US" sz="1600" b="0" dirty="0" smtClean="0">
                <a:latin typeface="Calibri"/>
                <a:cs typeface="Calibri"/>
              </a:rPr>
              <a:t>, Hollywood (CA)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8" name="Content Placeholder 7" descr="DSC_005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7734" b="-17734"/>
          <a:stretch>
            <a:fillRect/>
          </a:stretch>
        </p:blipFill>
        <p:spPr/>
      </p:pic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29026"/>
            <a:ext cx="1510412" cy="1613141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E pluribus </a:t>
            </a:r>
            <a:r>
              <a:rPr lang="en-US" sz="3200" b="1" dirty="0" err="1" smtClean="0">
                <a:latin typeface="Calibri"/>
                <a:cs typeface="Calibri"/>
              </a:rPr>
              <a:t>unum</a:t>
            </a:r>
            <a:r>
              <a:rPr lang="en-US" sz="3200" b="1" dirty="0" smtClean="0">
                <a:latin typeface="Calibri"/>
                <a:cs typeface="Calibri"/>
              </a:rPr>
              <a:t> – </a:t>
            </a:r>
            <a:r>
              <a:rPr lang="en-US" sz="3200" b="1" dirty="0" err="1" smtClean="0">
                <a:latin typeface="Calibri"/>
                <a:cs typeface="Calibri"/>
              </a:rPr>
              <a:t>diversita</a:t>
            </a:r>
            <a:r>
              <a:rPr lang="en-US" sz="3200" b="1" dirty="0" smtClean="0">
                <a:latin typeface="Calibri"/>
                <a:cs typeface="Calibri"/>
              </a:rPr>
              <a:t> vs. </a:t>
            </a:r>
            <a:r>
              <a:rPr lang="en-US" sz="3200" b="1" dirty="0" err="1" smtClean="0">
                <a:latin typeface="Calibri"/>
                <a:cs typeface="Calibri"/>
              </a:rPr>
              <a:t>pluralita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images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29653" r="-29653"/>
          <a:stretch>
            <a:fillRect/>
          </a:stretch>
        </p:blipFill>
        <p:spPr>
          <a:xfrm>
            <a:off x="927100" y="634960"/>
            <a:ext cx="7988300" cy="438079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95342"/>
            <a:ext cx="8724900" cy="892376"/>
          </a:xfrm>
        </p:spPr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Voluntarismus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4133" y="2370668"/>
            <a:ext cx="8250767" cy="3895662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3200" dirty="0" smtClean="0"/>
          </a:p>
          <a:p>
            <a:endParaRPr lang="cs-CZ" sz="3200" dirty="0" smtClean="0"/>
          </a:p>
          <a:p>
            <a:pPr>
              <a:buNone/>
            </a:pPr>
            <a:r>
              <a:rPr lang="cs-CZ" sz="3200" dirty="0" smtClean="0"/>
              <a:t>	</a:t>
            </a:r>
            <a:endParaRPr lang="cs-CZ" sz="3600" dirty="0" smtClean="0"/>
          </a:p>
          <a:p>
            <a:pPr>
              <a:buNone/>
            </a:pPr>
            <a:endParaRPr lang="cs-CZ" sz="3200" dirty="0" smtClean="0"/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3725333" y="3860800"/>
            <a:ext cx="1591733" cy="11684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4133" y="2780096"/>
            <a:ext cx="8250767" cy="1080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/>
                </a:solidFill>
                <a:latin typeface="Calibri"/>
                <a:cs typeface="Calibri"/>
              </a:rPr>
              <a:t>Být „náboženským“ je aktem svobodné vůle (viz 1), stejně jako je aktem svobodné vůle výběr náboženské skupiny</a:t>
            </a:r>
            <a:r>
              <a:rPr lang="cs-CZ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4133" y="5249334"/>
            <a:ext cx="8250767" cy="1016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alibri"/>
                <a:cs typeface="Calibri"/>
              </a:rPr>
              <a:t>Více než 30 % americké populace změní v životě alespoň jednou svoji náboženskou příslušnost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853396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766048" cy="853192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Voluntarismus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2248103"/>
            <a:ext cx="8153400" cy="4080933"/>
          </a:xfrm>
        </p:spPr>
        <p:txBody>
          <a:bodyPr/>
          <a:lstStyle/>
          <a:p>
            <a:r>
              <a:rPr lang="cs-CZ" sz="3200" dirty="0" smtClean="0">
                <a:latin typeface="Calibri"/>
                <a:cs typeface="Calibri"/>
              </a:rPr>
              <a:t> Každé náboženství je podporováno svými členy a nikoli státem. </a:t>
            </a:r>
          </a:p>
          <a:p>
            <a:r>
              <a:rPr lang="cs-CZ" sz="3200" dirty="0" smtClean="0">
                <a:latin typeface="Calibri"/>
                <a:cs typeface="Calibri"/>
              </a:rPr>
              <a:t> Podpora činnosti náboženských skupin je také dána aktem svobodné vůle</a:t>
            </a:r>
          </a:p>
          <a:p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1314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43860"/>
            <a:ext cx="8135628" cy="839618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Voluntarismus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7067" y="1783478"/>
            <a:ext cx="4258733" cy="905933"/>
          </a:xfrm>
        </p:spPr>
        <p:txBody>
          <a:bodyPr>
            <a:noAutofit/>
          </a:bodyPr>
          <a:lstStyle/>
          <a:p>
            <a:pPr algn="ctr"/>
            <a:r>
              <a:rPr lang="en-US" sz="1600" b="0" dirty="0" err="1" smtClean="0">
                <a:latin typeface="Calibri"/>
                <a:cs typeface="Calibri"/>
              </a:rPr>
              <a:t>Voluntarismus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má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za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následek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schopnost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velké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akumulace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prostředků</a:t>
            </a:r>
            <a:r>
              <a:rPr lang="en-US" sz="1600" b="0" dirty="0" smtClean="0">
                <a:latin typeface="Calibri"/>
                <a:cs typeface="Calibri"/>
              </a:rPr>
              <a:t> a </a:t>
            </a:r>
            <a:r>
              <a:rPr lang="en-US" sz="1600" b="0" dirty="0" err="1" smtClean="0">
                <a:latin typeface="Calibri"/>
                <a:cs typeface="Calibri"/>
              </a:rPr>
              <a:t>energie</a:t>
            </a:r>
            <a:r>
              <a:rPr lang="en-US" sz="1600" b="0" dirty="0" smtClean="0">
                <a:latin typeface="Calibri"/>
                <a:cs typeface="Calibri"/>
              </a:rPr>
              <a:t> – </a:t>
            </a:r>
            <a:r>
              <a:rPr lang="en-US" sz="1600" b="0" i="1" dirty="0" err="1" smtClean="0">
                <a:latin typeface="Calibri"/>
                <a:cs typeface="Calibri"/>
              </a:rPr>
              <a:t>Administrativní</a:t>
            </a:r>
            <a:r>
              <a:rPr lang="en-US" sz="1600" b="0" i="1" dirty="0" smtClean="0">
                <a:latin typeface="Calibri"/>
                <a:cs typeface="Calibri"/>
              </a:rPr>
              <a:t> </a:t>
            </a:r>
            <a:r>
              <a:rPr lang="en-US" sz="1600" b="0" i="1" dirty="0" err="1" smtClean="0">
                <a:latin typeface="Calibri"/>
                <a:cs typeface="Calibri"/>
              </a:rPr>
              <a:t>ústředí</a:t>
            </a:r>
            <a:r>
              <a:rPr lang="en-US" sz="1600" b="0" i="1" dirty="0" smtClean="0">
                <a:latin typeface="Calibri"/>
                <a:cs typeface="Calibri"/>
              </a:rPr>
              <a:t> LDS</a:t>
            </a:r>
            <a:r>
              <a:rPr lang="en-US" sz="1600" b="0" dirty="0" smtClean="0">
                <a:latin typeface="Calibri"/>
                <a:cs typeface="Calibri"/>
              </a:rPr>
              <a:t>, Salt Lake City (UT)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7" name="Content Placeholder 6" descr="DSC_003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3490" r="-33490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95800" y="1783479"/>
            <a:ext cx="4123267" cy="90593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b="0" dirty="0" err="1" smtClean="0">
                <a:latin typeface="Calibri"/>
                <a:cs typeface="Calibri"/>
              </a:rPr>
              <a:t>Tento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princip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akceptují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všichni</a:t>
            </a:r>
            <a:r>
              <a:rPr lang="en-US" b="0" dirty="0" smtClean="0">
                <a:latin typeface="Calibri"/>
                <a:cs typeface="Calibri"/>
              </a:rPr>
              <a:t> – </a:t>
            </a:r>
            <a:r>
              <a:rPr lang="en-US" b="0" dirty="0" err="1" smtClean="0">
                <a:latin typeface="Calibri"/>
                <a:cs typeface="Calibri"/>
              </a:rPr>
              <a:t>katedrála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i="1" dirty="0" smtClean="0">
                <a:latin typeface="Calibri"/>
                <a:cs typeface="Calibri"/>
              </a:rPr>
              <a:t>Our Lady of the Angels </a:t>
            </a:r>
            <a:r>
              <a:rPr lang="en-US" b="0" dirty="0" err="1" smtClean="0">
                <a:latin typeface="Calibri"/>
                <a:cs typeface="Calibri"/>
              </a:rPr>
              <a:t>byla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kompletně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postavená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z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darů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věřícíh</a:t>
            </a:r>
            <a:r>
              <a:rPr lang="en-US" b="0" dirty="0" smtClean="0">
                <a:latin typeface="Calibri"/>
                <a:cs typeface="Calibri"/>
              </a:rPr>
              <a:t>, Los Angeles (CA)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8" name="Content Placeholder 7" descr="DSC_017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7729" b="-17729"/>
          <a:stretch>
            <a:fillRect/>
          </a:stretch>
        </p:blipFill>
        <p:spPr/>
      </p:pic>
      <p:pic>
        <p:nvPicPr>
          <p:cNvPr id="11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9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853192"/>
          </a:xfrm>
        </p:spPr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Kongregacionalismus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 fontScale="92500" lnSpcReduction="20000"/>
          </a:bodyPr>
          <a:lstStyle/>
          <a:p>
            <a:r>
              <a:rPr lang="cs-CZ" sz="3200" dirty="0" smtClean="0">
                <a:latin typeface="Calibri"/>
                <a:cs typeface="Calibri"/>
              </a:rPr>
              <a:t> Důraz </a:t>
            </a:r>
            <a:r>
              <a:rPr lang="cs-CZ" sz="3200" dirty="0">
                <a:latin typeface="Calibri"/>
                <a:cs typeface="Calibri"/>
              </a:rPr>
              <a:t>na </a:t>
            </a:r>
            <a:r>
              <a:rPr lang="cs-CZ" sz="3200" b="1" dirty="0">
                <a:latin typeface="Calibri"/>
                <a:cs typeface="Calibri"/>
              </a:rPr>
              <a:t>„lokální“ založení </a:t>
            </a:r>
            <a:r>
              <a:rPr lang="cs-CZ" sz="3200" dirty="0">
                <a:latin typeface="Calibri"/>
                <a:cs typeface="Calibri"/>
              </a:rPr>
              <a:t>jednotlivých náboženských </a:t>
            </a:r>
            <a:r>
              <a:rPr lang="cs-CZ" sz="3200" dirty="0" smtClean="0">
                <a:latin typeface="Calibri"/>
                <a:cs typeface="Calibri"/>
              </a:rPr>
              <a:t>skupin</a:t>
            </a:r>
          </a:p>
          <a:p>
            <a:r>
              <a:rPr lang="cs-CZ" sz="3200" dirty="0" smtClean="0">
                <a:latin typeface="Calibri"/>
                <a:cs typeface="Calibri"/>
              </a:rPr>
              <a:t> Dokonce </a:t>
            </a:r>
            <a:r>
              <a:rPr lang="cs-CZ" sz="3200" dirty="0">
                <a:latin typeface="Calibri"/>
                <a:cs typeface="Calibri"/>
              </a:rPr>
              <a:t>i</a:t>
            </a:r>
            <a:r>
              <a:rPr lang="cs-CZ" sz="3200" dirty="0" smtClean="0">
                <a:latin typeface="Calibri"/>
                <a:cs typeface="Calibri"/>
              </a:rPr>
              <a:t> takové denominace jako např. katolická </a:t>
            </a:r>
            <a:r>
              <a:rPr lang="cs-CZ" sz="3200" dirty="0">
                <a:latin typeface="Calibri"/>
                <a:cs typeface="Calibri"/>
              </a:rPr>
              <a:t>církev respektuje tento </a:t>
            </a:r>
            <a:r>
              <a:rPr lang="cs-CZ" sz="3200" dirty="0" smtClean="0">
                <a:latin typeface="Calibri"/>
                <a:cs typeface="Calibri"/>
              </a:rPr>
              <a:t>fakt </a:t>
            </a:r>
          </a:p>
          <a:p>
            <a:r>
              <a:rPr lang="cs-CZ" sz="3200" dirty="0" smtClean="0">
                <a:latin typeface="Calibri"/>
                <a:cs typeface="Calibri"/>
              </a:rPr>
              <a:t> Jde </a:t>
            </a:r>
            <a:r>
              <a:rPr lang="cs-CZ" sz="3200" dirty="0">
                <a:latin typeface="Calibri"/>
                <a:cs typeface="Calibri"/>
              </a:rPr>
              <a:t>o obdobu principu typického pro celý </a:t>
            </a:r>
            <a:r>
              <a:rPr lang="cs-CZ" sz="3200" dirty="0" smtClean="0">
                <a:latin typeface="Calibri"/>
                <a:cs typeface="Calibri"/>
              </a:rPr>
              <a:t>politický a sociální systém systém USA</a:t>
            </a:r>
          </a:p>
          <a:p>
            <a:r>
              <a:rPr lang="cs-CZ" sz="3200" dirty="0" smtClean="0">
                <a:latin typeface="Calibri"/>
                <a:cs typeface="Calibri"/>
              </a:rPr>
              <a:t> Kongregace jsou velmi často etnicky a sociálně podmíněné</a:t>
            </a:r>
          </a:p>
          <a:p>
            <a:endParaRPr lang="en-US" dirty="0"/>
          </a:p>
        </p:txBody>
      </p:sp>
      <p:pic>
        <p:nvPicPr>
          <p:cNvPr id="7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904675"/>
          </a:xfrm>
        </p:spPr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Kongregacionalismus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 fontScale="92500"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Většina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klíčových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rozhodnutí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týkajících</a:t>
            </a:r>
            <a:r>
              <a:rPr lang="en-US" sz="3200" dirty="0" smtClean="0">
                <a:latin typeface="Calibri"/>
                <a:cs typeface="Calibri"/>
              </a:rPr>
              <a:t> se </a:t>
            </a:r>
            <a:r>
              <a:rPr lang="en-US" sz="3200" dirty="0" err="1" smtClean="0">
                <a:latin typeface="Calibri"/>
                <a:cs typeface="Calibri"/>
              </a:rPr>
              <a:t>fungování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komunit</a:t>
            </a:r>
            <a:r>
              <a:rPr lang="en-US" sz="3200" dirty="0" smtClean="0">
                <a:latin typeface="Calibri"/>
                <a:cs typeface="Calibri"/>
              </a:rPr>
              <a:t> se </a:t>
            </a:r>
            <a:r>
              <a:rPr lang="en-US" sz="3200" dirty="0" err="1" smtClean="0">
                <a:latin typeface="Calibri"/>
                <a:cs typeface="Calibri"/>
              </a:rPr>
              <a:t>odehrává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na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lokální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úrovni</a:t>
            </a:r>
            <a:endParaRPr lang="en-US" sz="3200" dirty="0" smtClean="0">
              <a:latin typeface="Calibri"/>
              <a:cs typeface="Calibri"/>
            </a:endParaRPr>
          </a:p>
          <a:p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b="1" dirty="0" err="1" smtClean="0">
                <a:latin typeface="Calibri"/>
                <a:cs typeface="Calibri"/>
              </a:rPr>
              <a:t>Zodpovědnost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dirty="0" smtClean="0">
                <a:latin typeface="Calibri"/>
                <a:cs typeface="Calibri"/>
              </a:rPr>
              <a:t>(</a:t>
            </a:r>
            <a:r>
              <a:rPr lang="en-US" sz="3200" dirty="0" err="1" smtClean="0">
                <a:latin typeface="Calibri"/>
                <a:cs typeface="Calibri"/>
              </a:rPr>
              <a:t>zejména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ekonomickou</a:t>
            </a:r>
            <a:r>
              <a:rPr lang="en-US" sz="3200" dirty="0" smtClean="0">
                <a:latin typeface="Calibri"/>
                <a:cs typeface="Calibri"/>
              </a:rPr>
              <a:t>) </a:t>
            </a:r>
            <a:r>
              <a:rPr lang="en-US" sz="3200" dirty="0" err="1" smtClean="0">
                <a:latin typeface="Calibri"/>
                <a:cs typeface="Calibri"/>
              </a:rPr>
              <a:t>pak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nesou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výhradně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členové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místní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komunity</a:t>
            </a:r>
            <a:r>
              <a:rPr lang="en-US" sz="3200" dirty="0" smtClean="0">
                <a:latin typeface="Calibri"/>
                <a:cs typeface="Calibri"/>
              </a:rPr>
              <a:t> – </a:t>
            </a:r>
            <a:r>
              <a:rPr lang="en-US" sz="3200" dirty="0" err="1" smtClean="0">
                <a:latin typeface="Calibri"/>
                <a:cs typeface="Calibri"/>
              </a:rPr>
              <a:t>kongregace</a:t>
            </a:r>
            <a:endParaRPr lang="en-US" sz="3200" dirty="0" smtClean="0">
              <a:latin typeface="Calibri"/>
              <a:cs typeface="Calibri"/>
            </a:endParaRPr>
          </a:p>
          <a:p>
            <a:r>
              <a:rPr lang="en-US" sz="3200" dirty="0" smtClean="0">
                <a:latin typeface="Calibri"/>
                <a:cs typeface="Calibri"/>
              </a:rPr>
              <a:t> Toto </a:t>
            </a:r>
            <a:r>
              <a:rPr lang="en-US" sz="3200" b="1" dirty="0" err="1" smtClean="0">
                <a:latin typeface="Calibri"/>
                <a:cs typeface="Calibri"/>
              </a:rPr>
              <a:t>loko-centrické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založení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veřejného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života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</a:t>
            </a:r>
            <a:r>
              <a:rPr lang="en-US" sz="3200" dirty="0" smtClean="0">
                <a:latin typeface="Calibri"/>
                <a:cs typeface="Calibri"/>
              </a:rPr>
              <a:t> USA se </a:t>
            </a:r>
            <a:r>
              <a:rPr lang="en-US" sz="3200" dirty="0" err="1" smtClean="0">
                <a:latin typeface="Calibri"/>
                <a:cs typeface="Calibri"/>
              </a:rPr>
              <a:t>týká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i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b="1" dirty="0" err="1" smtClean="0">
                <a:latin typeface="Calibri"/>
                <a:cs typeface="Calibri"/>
              </a:rPr>
              <a:t>kontroly</a:t>
            </a:r>
            <a:endParaRPr lang="en-US" sz="3200" b="1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6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13142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71563"/>
            <a:ext cx="8713694" cy="816157"/>
          </a:xfrm>
        </p:spPr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Kongregacionalismus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17600" y="2214563"/>
            <a:ext cx="3566160" cy="406241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Jde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jeden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z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důvodů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proč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byla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dějinách</a:t>
            </a:r>
            <a:r>
              <a:rPr lang="en-US" sz="2800" dirty="0" smtClean="0">
                <a:latin typeface="Calibri"/>
                <a:cs typeface="Calibri"/>
              </a:rPr>
              <a:t> USA </a:t>
            </a:r>
            <a:r>
              <a:rPr lang="en-US" sz="2800" b="1" dirty="0" err="1" smtClean="0">
                <a:latin typeface="Calibri"/>
                <a:cs typeface="Calibri"/>
              </a:rPr>
              <a:t>vysoká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míra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nedůvěry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v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hierarchicky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uspořádané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instituce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např</a:t>
            </a:r>
            <a:r>
              <a:rPr lang="en-US" sz="2800" dirty="0" smtClean="0">
                <a:latin typeface="Calibri"/>
                <a:cs typeface="Calibri"/>
              </a:rPr>
              <a:t>. Katolickou </a:t>
            </a:r>
            <a:r>
              <a:rPr lang="en-US" sz="2800" dirty="0" err="1" smtClean="0">
                <a:latin typeface="Calibri"/>
                <a:cs typeface="Calibri"/>
              </a:rPr>
              <a:t>církev</a:t>
            </a:r>
            <a:endParaRPr lang="en-US" sz="2800" dirty="0" smtClean="0">
              <a:latin typeface="Calibri"/>
              <a:cs typeface="Calibri"/>
            </a:endParaRPr>
          </a:p>
          <a:p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8" name="Content Placeholder 7" descr="ChurchSta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7341" b="-27341"/>
          <a:stretch>
            <a:fillRect/>
          </a:stretch>
        </p:blipFill>
        <p:spPr>
          <a:xfrm>
            <a:off x="4844089" y="3176588"/>
            <a:ext cx="3566160" cy="3681412"/>
          </a:xfrm>
        </p:spPr>
      </p:pic>
      <p:pic>
        <p:nvPicPr>
          <p:cNvPr id="7" name="Picture 6" descr="Ganges18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89" y="2214563"/>
            <a:ext cx="3566160" cy="1944687"/>
          </a:xfrm>
          <a:prstGeom prst="rect">
            <a:avLst/>
          </a:prstGeom>
        </p:spPr>
      </p:pic>
      <p:pic>
        <p:nvPicPr>
          <p:cNvPr id="9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853396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353"/>
            <a:ext cx="8713694" cy="894561"/>
          </a:xfrm>
        </p:spPr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Kongregacionalismus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199" y="1801914"/>
            <a:ext cx="3886200" cy="1050924"/>
          </a:xfrm>
        </p:spPr>
        <p:txBody>
          <a:bodyPr>
            <a:normAutofit/>
          </a:bodyPr>
          <a:lstStyle/>
          <a:p>
            <a:pPr algn="ctr"/>
            <a:r>
              <a:rPr lang="en-US" sz="1600" b="0" dirty="0" err="1" smtClean="0">
                <a:latin typeface="Calibri"/>
                <a:cs typeface="Calibri"/>
              </a:rPr>
              <a:t>Princip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kongregacionalismu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vyhovuje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i</a:t>
            </a:r>
            <a:r>
              <a:rPr lang="en-US" sz="1600" b="0" dirty="0" smtClean="0">
                <a:latin typeface="Calibri"/>
                <a:cs typeface="Calibri"/>
              </a:rPr>
              <a:t>  </a:t>
            </a:r>
            <a:r>
              <a:rPr lang="en-US" sz="1600" b="0" dirty="0" err="1" smtClean="0">
                <a:latin typeface="Calibri"/>
                <a:cs typeface="Calibri"/>
              </a:rPr>
              <a:t>mnoha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nekřesťanským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skupinám</a:t>
            </a:r>
            <a:r>
              <a:rPr lang="en-US" sz="1600" b="0" dirty="0" smtClean="0">
                <a:latin typeface="Calibri"/>
                <a:cs typeface="Calibri"/>
              </a:rPr>
              <a:t> – </a:t>
            </a:r>
            <a:r>
              <a:rPr lang="en-US" sz="1600" b="0" i="1" dirty="0" err="1" smtClean="0">
                <a:latin typeface="Calibri"/>
                <a:cs typeface="Calibri"/>
              </a:rPr>
              <a:t>Gurudvára</a:t>
            </a:r>
            <a:r>
              <a:rPr lang="en-US" sz="1600" b="0" dirty="0" smtClean="0">
                <a:latin typeface="Calibri"/>
                <a:cs typeface="Calibri"/>
              </a:rPr>
              <a:t>, Ventura (CA)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5" name="Content Placeholder 4" descr="DSC_004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7734" b="-17734"/>
          <a:stretch>
            <a:fillRect/>
          </a:stretch>
        </p:blipFill>
        <p:spPr>
          <a:xfrm>
            <a:off x="777239" y="3065929"/>
            <a:ext cx="3566160" cy="321104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95800" y="1801914"/>
            <a:ext cx="3886200" cy="1050924"/>
          </a:xfrm>
        </p:spPr>
        <p:txBody>
          <a:bodyPr>
            <a:normAutofit/>
          </a:bodyPr>
          <a:lstStyle/>
          <a:p>
            <a:pPr algn="ctr"/>
            <a:r>
              <a:rPr lang="en-US" sz="1600" b="0" dirty="0" err="1" smtClean="0">
                <a:latin typeface="Calibri"/>
                <a:cs typeface="Calibri"/>
              </a:rPr>
              <a:t>Svatostánky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hrají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obvykle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roli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i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komunitních</a:t>
            </a:r>
            <a:r>
              <a:rPr lang="en-US" sz="1600" b="0" dirty="0" smtClean="0">
                <a:latin typeface="Calibri"/>
                <a:cs typeface="Calibri"/>
              </a:rPr>
              <a:t> center – </a:t>
            </a:r>
            <a:r>
              <a:rPr lang="en-US" sz="1600" b="0" i="1" dirty="0" smtClean="0">
                <a:latin typeface="Calibri"/>
                <a:cs typeface="Calibri"/>
              </a:rPr>
              <a:t>Centrum </a:t>
            </a:r>
            <a:r>
              <a:rPr lang="en-US" sz="1600" b="0" i="1" dirty="0" err="1" smtClean="0">
                <a:latin typeface="Calibri"/>
                <a:cs typeface="Calibri"/>
              </a:rPr>
              <a:t>komunity</a:t>
            </a:r>
            <a:r>
              <a:rPr lang="en-US" sz="1600" b="0" i="1" dirty="0" smtClean="0">
                <a:latin typeface="Calibri"/>
                <a:cs typeface="Calibri"/>
              </a:rPr>
              <a:t> B’nai B’rith</a:t>
            </a:r>
            <a:r>
              <a:rPr lang="en-US" sz="1600" b="0" dirty="0" smtClean="0">
                <a:latin typeface="Calibri"/>
                <a:cs typeface="Calibri"/>
              </a:rPr>
              <a:t>, Santa Barbara (CA)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6" name="Content Placeholder 5" descr="DSC_008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018" b="-2018"/>
          <a:stretch>
            <a:fillRect/>
          </a:stretch>
        </p:blipFill>
        <p:spPr>
          <a:xfrm>
            <a:off x="5526734" y="3065929"/>
            <a:ext cx="3186959" cy="2803163"/>
          </a:xfrm>
        </p:spPr>
      </p:pic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14400"/>
            <a:ext cx="8702033" cy="887514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“</a:t>
            </a:r>
            <a:r>
              <a:rPr lang="en-US" b="1" dirty="0" err="1" smtClean="0">
                <a:latin typeface="Calibri"/>
                <a:cs typeface="Calibri"/>
              </a:rPr>
              <a:t>Populismus</a:t>
            </a:r>
            <a:r>
              <a:rPr lang="en-US" b="1" dirty="0" smtClean="0">
                <a:latin typeface="Calibri"/>
                <a:cs typeface="Calibri"/>
              </a:rPr>
              <a:t>”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Calibri"/>
                <a:cs typeface="Calibri"/>
              </a:rPr>
              <a:t> Náboženství </a:t>
            </a:r>
            <a:r>
              <a:rPr lang="cs-CZ" sz="3200" dirty="0">
                <a:latin typeface="Calibri"/>
                <a:cs typeface="Calibri"/>
              </a:rPr>
              <a:t>v USA je předmětem </a:t>
            </a:r>
            <a:r>
              <a:rPr lang="cs-CZ" sz="3200" b="1" dirty="0">
                <a:latin typeface="Calibri"/>
                <a:cs typeface="Calibri"/>
              </a:rPr>
              <a:t>neustálé změny</a:t>
            </a:r>
            <a:r>
              <a:rPr lang="cs-CZ" sz="3200" dirty="0">
                <a:latin typeface="Calibri"/>
                <a:cs typeface="Calibri"/>
              </a:rPr>
              <a:t> (je „náladové“</a:t>
            </a:r>
            <a:r>
              <a:rPr lang="cs-CZ" sz="3200" dirty="0" smtClean="0">
                <a:latin typeface="Calibri"/>
                <a:cs typeface="Calibri"/>
              </a:rPr>
              <a:t>)</a:t>
            </a:r>
          </a:p>
          <a:p>
            <a:r>
              <a:rPr lang="cs-CZ" sz="3200" dirty="0" smtClean="0">
                <a:latin typeface="Calibri"/>
                <a:cs typeface="Calibri"/>
              </a:rPr>
              <a:t> I zde je třeba hledat příčinu v „nastavení“ americké společnosti, která je charakteristická </a:t>
            </a:r>
            <a:r>
              <a:rPr lang="cs-CZ" sz="3200" b="1" dirty="0" smtClean="0">
                <a:latin typeface="Calibri"/>
                <a:cs typeface="Calibri"/>
              </a:rPr>
              <a:t>vysokou mírou otevřenosti, flexibilty a tendenci k synkretizaci</a:t>
            </a:r>
          </a:p>
          <a:p>
            <a:endParaRPr lang="cs-CZ" sz="3200" dirty="0" smtClean="0"/>
          </a:p>
          <a:p>
            <a:endParaRPr lang="en-US" dirty="0"/>
          </a:p>
        </p:txBody>
      </p:sp>
      <p:pic>
        <p:nvPicPr>
          <p:cNvPr id="7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887514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“</a:t>
            </a:r>
            <a:r>
              <a:rPr lang="en-US" b="1" dirty="0" err="1" smtClean="0">
                <a:latin typeface="Calibri"/>
                <a:cs typeface="Calibri"/>
              </a:rPr>
              <a:t>Populismus</a:t>
            </a:r>
            <a:r>
              <a:rPr lang="en-US" b="1" dirty="0" smtClean="0">
                <a:latin typeface="Calibri"/>
                <a:cs typeface="Calibri"/>
              </a:rPr>
              <a:t>”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Tato</a:t>
            </a:r>
            <a:r>
              <a:rPr lang="en-US" sz="2800" dirty="0" smtClean="0">
                <a:latin typeface="Calibri"/>
                <a:cs typeface="Calibri"/>
              </a:rPr>
              <a:t> “</a:t>
            </a:r>
            <a:r>
              <a:rPr lang="en-US" sz="2800" dirty="0" err="1" smtClean="0">
                <a:latin typeface="Calibri"/>
                <a:cs typeface="Calibri"/>
              </a:rPr>
              <a:t>náladovost</a:t>
            </a:r>
            <a:r>
              <a:rPr lang="en-US" sz="2800" dirty="0" smtClean="0">
                <a:latin typeface="Calibri"/>
                <a:cs typeface="Calibri"/>
              </a:rPr>
              <a:t>” a </a:t>
            </a:r>
            <a:r>
              <a:rPr lang="en-US" sz="2800" dirty="0" err="1" smtClean="0">
                <a:latin typeface="Calibri"/>
                <a:cs typeface="Calibri"/>
              </a:rPr>
              <a:t>proměnlivost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americké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společnosti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úzce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spojená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jejími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dalšími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rysy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především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pragmatismem</a:t>
            </a:r>
            <a:r>
              <a:rPr lang="en-US" sz="2800" dirty="0" smtClean="0">
                <a:latin typeface="Calibri"/>
                <a:cs typeface="Calibri"/>
              </a:rPr>
              <a:t> a </a:t>
            </a:r>
            <a:r>
              <a:rPr lang="en-US" sz="2800" dirty="0" err="1" smtClean="0">
                <a:latin typeface="Calibri"/>
                <a:cs typeface="Calibri"/>
              </a:rPr>
              <a:t>organizační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inovativností</a:t>
            </a:r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err="1" smtClean="0">
                <a:latin typeface="Calibri"/>
                <a:cs typeface="Calibri"/>
              </a:rPr>
              <a:t>Jedním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z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typických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rysů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či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dopadů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této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charakteristiky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snaha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smtClean="0">
                <a:latin typeface="Calibri"/>
                <a:cs typeface="Calibri"/>
              </a:rPr>
              <a:t>co </a:t>
            </a:r>
            <a:r>
              <a:rPr lang="en-US" sz="2800" b="1" dirty="0" err="1" smtClean="0">
                <a:latin typeface="Calibri"/>
                <a:cs typeface="Calibri"/>
              </a:rPr>
              <a:t>možná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nejvíce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reagovat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na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potřeby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společnosti/komunity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836031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“</a:t>
            </a:r>
            <a:r>
              <a:rPr lang="en-US" b="1" dirty="0" err="1" smtClean="0">
                <a:latin typeface="Calibri"/>
                <a:cs typeface="Calibri"/>
              </a:rPr>
              <a:t>Populismus</a:t>
            </a:r>
            <a:r>
              <a:rPr lang="en-US" b="1" dirty="0" smtClean="0">
                <a:latin typeface="Calibri"/>
                <a:cs typeface="Calibri"/>
              </a:rPr>
              <a:t>”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 lnSpcReduction="10000"/>
          </a:bodyPr>
          <a:lstStyle/>
          <a:p>
            <a:r>
              <a:rPr lang="en-US" sz="3200" dirty="0" err="1" smtClean="0">
                <a:latin typeface="Calibri"/>
                <a:cs typeface="Calibri"/>
              </a:rPr>
              <a:t>Dalším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z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projevů</a:t>
            </a:r>
            <a:r>
              <a:rPr lang="en-US" sz="3200" dirty="0" smtClean="0">
                <a:latin typeface="Calibri"/>
                <a:cs typeface="Calibri"/>
              </a:rPr>
              <a:t> “</a:t>
            </a:r>
            <a:r>
              <a:rPr lang="en-US" sz="3200" dirty="0" err="1" smtClean="0">
                <a:latin typeface="Calibri"/>
                <a:cs typeface="Calibri"/>
              </a:rPr>
              <a:t>populismu</a:t>
            </a:r>
            <a:r>
              <a:rPr lang="en-US" sz="3200" dirty="0" smtClean="0">
                <a:latin typeface="Calibri"/>
                <a:cs typeface="Calibri"/>
              </a:rPr>
              <a:t>” </a:t>
            </a:r>
            <a:r>
              <a:rPr lang="en-US" sz="3200" dirty="0" err="1" smtClean="0">
                <a:latin typeface="Calibri"/>
                <a:cs typeface="Calibri"/>
              </a:rPr>
              <a:t>americké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religiozity</a:t>
            </a:r>
            <a:r>
              <a:rPr lang="en-US" sz="3200" dirty="0" smtClean="0">
                <a:latin typeface="Calibri"/>
                <a:cs typeface="Calibri"/>
              </a:rPr>
              <a:t> je </a:t>
            </a:r>
            <a:r>
              <a:rPr lang="en-US" sz="3200" b="1" dirty="0" err="1" smtClean="0">
                <a:latin typeface="Calibri"/>
                <a:cs typeface="Calibri"/>
              </a:rPr>
              <a:t>tendence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b="1" dirty="0" err="1" smtClean="0">
                <a:latin typeface="Calibri"/>
                <a:cs typeface="Calibri"/>
              </a:rPr>
              <a:t>k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b="1" dirty="0" err="1" smtClean="0">
                <a:latin typeface="Calibri"/>
                <a:cs typeface="Calibri"/>
              </a:rPr>
              <a:t>masifikaci</a:t>
            </a:r>
            <a:r>
              <a:rPr lang="en-US" sz="3200" b="1" dirty="0" smtClean="0">
                <a:latin typeface="Calibri"/>
                <a:cs typeface="Calibri"/>
              </a:rPr>
              <a:t> a “</a:t>
            </a:r>
            <a:r>
              <a:rPr lang="en-US" sz="3200" b="1" dirty="0" err="1" smtClean="0">
                <a:latin typeface="Calibri"/>
                <a:cs typeface="Calibri"/>
              </a:rPr>
              <a:t>zábavnému</a:t>
            </a:r>
            <a:r>
              <a:rPr lang="en-US" sz="3200" b="1" dirty="0" smtClean="0">
                <a:latin typeface="Calibri"/>
                <a:cs typeface="Calibri"/>
              </a:rPr>
              <a:t>” </a:t>
            </a:r>
            <a:r>
              <a:rPr lang="en-US" sz="3200" b="1" dirty="0" err="1" smtClean="0">
                <a:latin typeface="Calibri"/>
                <a:cs typeface="Calibri"/>
              </a:rPr>
              <a:t>náboženství</a:t>
            </a:r>
            <a:endParaRPr lang="en-US" sz="3200" b="1" dirty="0" smtClean="0">
              <a:latin typeface="Calibri"/>
              <a:cs typeface="Calibri"/>
            </a:endParaRPr>
          </a:p>
          <a:p>
            <a:r>
              <a:rPr lang="en-US" sz="3200" dirty="0" err="1" smtClean="0">
                <a:latin typeface="Calibri"/>
                <a:cs typeface="Calibri"/>
              </a:rPr>
              <a:t>Nejde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přitom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jen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soudobé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tendence</a:t>
            </a:r>
            <a:r>
              <a:rPr lang="en-US" sz="3200" dirty="0" smtClean="0">
                <a:latin typeface="Calibri"/>
                <a:cs typeface="Calibri"/>
              </a:rPr>
              <a:t> (</a:t>
            </a:r>
            <a:r>
              <a:rPr lang="en-US" sz="3200" dirty="0" err="1" smtClean="0">
                <a:latin typeface="Calibri"/>
                <a:cs typeface="Calibri"/>
              </a:rPr>
              <a:t>viz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např</a:t>
            </a:r>
            <a:r>
              <a:rPr lang="en-US" sz="3200" dirty="0" smtClean="0">
                <a:latin typeface="Calibri"/>
                <a:cs typeface="Calibri"/>
              </a:rPr>
              <a:t>. D. Lyon a </a:t>
            </a:r>
            <a:r>
              <a:rPr lang="en-US" sz="3200" dirty="0" err="1" smtClean="0">
                <a:latin typeface="Calibri"/>
                <a:cs typeface="Calibri"/>
              </a:rPr>
              <a:t>jeho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koncepce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dysneizace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náboženství</a:t>
            </a:r>
            <a:r>
              <a:rPr lang="en-US" sz="3200" dirty="0" smtClean="0">
                <a:latin typeface="Calibri"/>
                <a:cs typeface="Calibri"/>
              </a:rPr>
              <a:t>), ale </a:t>
            </a:r>
            <a:r>
              <a:rPr lang="en-US" sz="3200" dirty="0" err="1" smtClean="0">
                <a:latin typeface="Calibri"/>
                <a:cs typeface="Calibri"/>
              </a:rPr>
              <a:t>setkáváme</a:t>
            </a:r>
            <a:r>
              <a:rPr lang="en-US" sz="3200" dirty="0" smtClean="0">
                <a:latin typeface="Calibri"/>
                <a:cs typeface="Calibri"/>
              </a:rPr>
              <a:t> se </a:t>
            </a:r>
            <a:r>
              <a:rPr lang="en-US" sz="3200" dirty="0" err="1" smtClean="0">
                <a:latin typeface="Calibri"/>
                <a:cs typeface="Calibri"/>
              </a:rPr>
              <a:t>s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nimi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již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od</a:t>
            </a:r>
            <a:r>
              <a:rPr lang="en-US" sz="3200" dirty="0" smtClean="0">
                <a:latin typeface="Calibri"/>
                <a:cs typeface="Calibri"/>
              </a:rPr>
              <a:t> 18. </a:t>
            </a:r>
            <a:r>
              <a:rPr lang="en-US" sz="3200" dirty="0" err="1" smtClean="0">
                <a:latin typeface="Calibri"/>
                <a:cs typeface="Calibri"/>
              </a:rPr>
              <a:t>století</a:t>
            </a:r>
            <a:r>
              <a:rPr lang="en-US" sz="3200" dirty="0" smtClean="0">
                <a:latin typeface="Calibri"/>
                <a:cs typeface="Calibri"/>
              </a:rPr>
              <a:t> (</a:t>
            </a:r>
            <a:r>
              <a:rPr lang="en-US" sz="3200" dirty="0" err="1" smtClean="0">
                <a:latin typeface="Calibri"/>
                <a:cs typeface="Calibri"/>
              </a:rPr>
              <a:t>viz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evangelizace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době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Velkého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probuzení</a:t>
            </a:r>
            <a:r>
              <a:rPr lang="en-US" sz="3200" dirty="0" smtClean="0">
                <a:latin typeface="Calibri"/>
                <a:cs typeface="Calibri"/>
              </a:rPr>
              <a:t>, </a:t>
            </a:r>
            <a:r>
              <a:rPr lang="en-US" sz="3200" dirty="0" err="1" smtClean="0">
                <a:latin typeface="Calibri"/>
                <a:cs typeface="Calibri"/>
              </a:rPr>
              <a:t>fenomén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televangelismu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apod</a:t>
            </a:r>
            <a:r>
              <a:rPr lang="en-US" sz="3200" dirty="0" smtClean="0">
                <a:latin typeface="Calibri"/>
                <a:cs typeface="Calibri"/>
              </a:rPr>
              <a:t>.)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4826"/>
            <a:ext cx="8713694" cy="78747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E pluribus </a:t>
            </a:r>
            <a:r>
              <a:rPr lang="en-US" b="1" dirty="0" err="1" smtClean="0">
                <a:latin typeface="Calibri"/>
                <a:cs typeface="Calibri"/>
              </a:rPr>
              <a:t>unum</a:t>
            </a:r>
            <a:r>
              <a:rPr lang="en-US" b="1" dirty="0" smtClean="0">
                <a:latin typeface="Calibri"/>
                <a:cs typeface="Calibri"/>
              </a:rPr>
              <a:t> – </a:t>
            </a:r>
            <a:r>
              <a:rPr lang="en-US" b="1" dirty="0" err="1" smtClean="0">
                <a:latin typeface="Calibri"/>
                <a:cs typeface="Calibri"/>
              </a:rPr>
              <a:t>hledání</a:t>
            </a:r>
            <a:r>
              <a:rPr lang="en-US" b="1" dirty="0" smtClean="0">
                <a:latin typeface="Calibri"/>
                <a:cs typeface="Calibri"/>
              </a:rPr>
              <a:t> identity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11" name="Content Placeholder 10" descr="e_pluribu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320" b="-2320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err="1" smtClean="0">
                <a:latin typeface="Calibri"/>
                <a:cs typeface="Calibri"/>
              </a:rPr>
              <a:t>Téma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jednoty</a:t>
            </a:r>
            <a:r>
              <a:rPr lang="en-US" sz="3200" dirty="0" smtClean="0">
                <a:latin typeface="Calibri"/>
                <a:cs typeface="Calibri"/>
              </a:rPr>
              <a:t> a </a:t>
            </a:r>
            <a:r>
              <a:rPr lang="en-US" sz="3200" dirty="0" err="1" smtClean="0">
                <a:latin typeface="Calibri"/>
                <a:cs typeface="Calibri"/>
              </a:rPr>
              <a:t>mnohosti</a:t>
            </a:r>
            <a:r>
              <a:rPr lang="en-US" sz="3200" dirty="0" smtClean="0">
                <a:latin typeface="Calibri"/>
                <a:cs typeface="Calibri"/>
              </a:rPr>
              <a:t> je </a:t>
            </a:r>
            <a:r>
              <a:rPr lang="en-US" sz="3200" dirty="0" err="1" smtClean="0">
                <a:latin typeface="Calibri"/>
                <a:cs typeface="Calibri"/>
              </a:rPr>
              <a:t>jedním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z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klíčových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témat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americké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politiky</a:t>
            </a:r>
            <a:r>
              <a:rPr lang="en-US" sz="3200" dirty="0" smtClean="0">
                <a:latin typeface="Calibri"/>
                <a:cs typeface="Calibri"/>
              </a:rPr>
              <a:t> a </a:t>
            </a:r>
            <a:r>
              <a:rPr lang="en-US" sz="3200" dirty="0" err="1" smtClean="0">
                <a:latin typeface="Calibri"/>
                <a:cs typeface="Calibri"/>
              </a:rPr>
              <a:t>americké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kultury</a:t>
            </a:r>
            <a:r>
              <a:rPr lang="en-US" sz="3200" dirty="0" smtClean="0">
                <a:latin typeface="Calibri"/>
                <a:cs typeface="Calibri"/>
              </a:rPr>
              <a:t>, a to </a:t>
            </a:r>
            <a:r>
              <a:rPr lang="en-US" sz="3200" dirty="0" err="1" smtClean="0">
                <a:latin typeface="Calibri"/>
                <a:cs typeface="Calibri"/>
              </a:rPr>
              <a:t>včetně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náboženství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6" name="Picture Placeholder 6" descr="images.jpg"/>
          <p:cNvPicPr>
            <a:picLocks noChangeAspect="1"/>
          </p:cNvPicPr>
          <p:nvPr/>
        </p:nvPicPr>
        <p:blipFill>
          <a:blip r:embed="rId3"/>
          <a:srcRect t="-38397" b="-38397"/>
          <a:stretch>
            <a:fillRect/>
          </a:stretch>
        </p:blipFill>
        <p:spPr>
          <a:xfrm>
            <a:off x="1" y="-441326"/>
            <a:ext cx="1390266" cy="1779891"/>
          </a:xfrm>
          <a:prstGeom prst="rect">
            <a:avLst/>
          </a:prstGeom>
          <a:effectLst>
            <a:reflection stA="50000" endPos="51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847686"/>
            <a:ext cx="8925162" cy="868423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“</a:t>
            </a:r>
            <a:r>
              <a:rPr lang="en-US" b="1" dirty="0" err="1" smtClean="0">
                <a:latin typeface="Calibri"/>
                <a:cs typeface="Calibri"/>
              </a:rPr>
              <a:t>Populismus</a:t>
            </a:r>
            <a:r>
              <a:rPr lang="en-US" b="1" dirty="0" smtClean="0">
                <a:latin typeface="Calibri"/>
                <a:cs typeface="Calibri"/>
              </a:rPr>
              <a:t>”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3886200" cy="9144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b="0" dirty="0" err="1" smtClean="0">
                <a:latin typeface="Calibri"/>
                <a:cs typeface="Calibri"/>
              </a:rPr>
              <a:t>Jedním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z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projevů</a:t>
            </a:r>
            <a:r>
              <a:rPr lang="en-US" b="0" dirty="0" smtClean="0">
                <a:latin typeface="Calibri"/>
                <a:cs typeface="Calibri"/>
              </a:rPr>
              <a:t> “</a:t>
            </a:r>
            <a:r>
              <a:rPr lang="en-US" b="0" dirty="0" err="1" smtClean="0">
                <a:latin typeface="Calibri"/>
                <a:cs typeface="Calibri"/>
              </a:rPr>
              <a:t>populismu</a:t>
            </a:r>
            <a:r>
              <a:rPr lang="en-US" b="0" dirty="0" smtClean="0">
                <a:latin typeface="Calibri"/>
                <a:cs typeface="Calibri"/>
              </a:rPr>
              <a:t>” je </a:t>
            </a:r>
            <a:r>
              <a:rPr lang="en-US" b="0" dirty="0" err="1" smtClean="0">
                <a:latin typeface="Calibri"/>
                <a:cs typeface="Calibri"/>
              </a:rPr>
              <a:t>snaha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o</a:t>
            </a:r>
            <a:r>
              <a:rPr lang="en-US" b="0" dirty="0" smtClean="0">
                <a:latin typeface="Calibri"/>
                <a:cs typeface="Calibri"/>
              </a:rPr>
              <a:t> co </a:t>
            </a:r>
            <a:r>
              <a:rPr lang="en-US" b="0" dirty="0" err="1" smtClean="0">
                <a:latin typeface="Calibri"/>
                <a:cs typeface="Calibri"/>
              </a:rPr>
              <a:t>největší</a:t>
            </a:r>
            <a:r>
              <a:rPr lang="en-US" b="0" dirty="0" smtClean="0">
                <a:latin typeface="Calibri"/>
                <a:cs typeface="Calibri"/>
              </a:rPr>
              <a:t> “</a:t>
            </a:r>
            <a:r>
              <a:rPr lang="en-US" b="0" dirty="0" err="1" smtClean="0">
                <a:latin typeface="Calibri"/>
                <a:cs typeface="Calibri"/>
              </a:rPr>
              <a:t>srozumitelnost</a:t>
            </a:r>
            <a:r>
              <a:rPr lang="en-US" b="0" dirty="0" smtClean="0">
                <a:latin typeface="Calibri"/>
                <a:cs typeface="Calibri"/>
              </a:rPr>
              <a:t>” – </a:t>
            </a:r>
            <a:r>
              <a:rPr lang="en-US" b="0" i="1" dirty="0" err="1" smtClean="0">
                <a:latin typeface="Calibri"/>
                <a:cs typeface="Calibri"/>
              </a:rPr>
              <a:t>Kongregace</a:t>
            </a:r>
            <a:r>
              <a:rPr lang="en-US" b="0" i="1" dirty="0" smtClean="0">
                <a:latin typeface="Calibri"/>
                <a:cs typeface="Calibri"/>
              </a:rPr>
              <a:t> Calvary Chapel</a:t>
            </a:r>
            <a:r>
              <a:rPr lang="en-US" b="0" dirty="0" smtClean="0">
                <a:latin typeface="Calibri"/>
                <a:cs typeface="Calibri"/>
              </a:rPr>
              <a:t>, Goleta (CA)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9144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b="0" dirty="0" err="1" smtClean="0">
                <a:latin typeface="Calibri"/>
                <a:cs typeface="Calibri"/>
              </a:rPr>
              <a:t>Této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tendenci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není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imunní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ani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Katolická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církev</a:t>
            </a:r>
            <a:r>
              <a:rPr lang="en-US" b="0" dirty="0" smtClean="0">
                <a:latin typeface="Calibri"/>
                <a:cs typeface="Calibri"/>
              </a:rPr>
              <a:t> – </a:t>
            </a:r>
            <a:r>
              <a:rPr lang="en-US" b="0" i="1" dirty="0" err="1" smtClean="0">
                <a:latin typeface="Calibri"/>
                <a:cs typeface="Calibri"/>
              </a:rPr>
              <a:t>obchod</a:t>
            </a:r>
            <a:r>
              <a:rPr lang="en-US" b="0" i="1" dirty="0" smtClean="0">
                <a:latin typeface="Calibri"/>
                <a:cs typeface="Calibri"/>
              </a:rPr>
              <a:t> </a:t>
            </a:r>
            <a:r>
              <a:rPr lang="en-US" b="0" i="1" dirty="0" err="1" smtClean="0">
                <a:latin typeface="Calibri"/>
                <a:cs typeface="Calibri"/>
              </a:rPr>
              <a:t>s</a:t>
            </a:r>
            <a:r>
              <a:rPr lang="en-US" b="0" i="1" dirty="0" smtClean="0">
                <a:latin typeface="Calibri"/>
                <a:cs typeface="Calibri"/>
              </a:rPr>
              <a:t> </a:t>
            </a:r>
            <a:r>
              <a:rPr lang="en-US" b="0" i="1" dirty="0" err="1" smtClean="0">
                <a:latin typeface="Calibri"/>
                <a:cs typeface="Calibri"/>
              </a:rPr>
              <a:t>devocionáliemi</a:t>
            </a:r>
            <a:r>
              <a:rPr lang="en-US" b="0" i="1" dirty="0" smtClean="0">
                <a:latin typeface="Calibri"/>
                <a:cs typeface="Calibri"/>
              </a:rPr>
              <a:t> </a:t>
            </a:r>
            <a:r>
              <a:rPr lang="en-US" b="0" i="1" dirty="0" err="1" smtClean="0">
                <a:latin typeface="Calibri"/>
                <a:cs typeface="Calibri"/>
              </a:rPr>
              <a:t>u</a:t>
            </a:r>
            <a:r>
              <a:rPr lang="en-US" b="0" i="1" dirty="0" smtClean="0">
                <a:latin typeface="Calibri"/>
                <a:cs typeface="Calibri"/>
              </a:rPr>
              <a:t> </a:t>
            </a:r>
            <a:r>
              <a:rPr lang="en-US" b="0" i="1" dirty="0" err="1" smtClean="0">
                <a:latin typeface="Calibri"/>
                <a:cs typeface="Calibri"/>
              </a:rPr>
              <a:t>katedrály</a:t>
            </a:r>
            <a:r>
              <a:rPr lang="en-US" b="0" i="1" dirty="0" smtClean="0">
                <a:latin typeface="Calibri"/>
                <a:cs typeface="Calibri"/>
              </a:rPr>
              <a:t> </a:t>
            </a:r>
            <a:r>
              <a:rPr lang="en-US" b="0" i="1" dirty="0" err="1" smtClean="0">
                <a:latin typeface="Calibri"/>
                <a:cs typeface="Calibri"/>
              </a:rPr>
              <a:t>v</a:t>
            </a:r>
            <a:r>
              <a:rPr lang="en-US" b="0" i="1" dirty="0" smtClean="0">
                <a:latin typeface="Calibri"/>
                <a:cs typeface="Calibri"/>
              </a:rPr>
              <a:t> L.A.</a:t>
            </a:r>
            <a:r>
              <a:rPr lang="en-US" b="0" dirty="0" smtClean="0">
                <a:latin typeface="Calibri"/>
                <a:cs typeface="Calibri"/>
              </a:rPr>
              <a:t>, Los Angeles (CA)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7" name="Content Placeholder 6" descr="DSC_0211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17734" b="-17734"/>
          <a:stretch>
            <a:fillRect/>
          </a:stretch>
        </p:blipFill>
        <p:spPr/>
      </p:pic>
      <p:pic>
        <p:nvPicPr>
          <p:cNvPr id="11" name="Picture 10" descr="P62803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48" y="3484583"/>
            <a:ext cx="3886200" cy="2571750"/>
          </a:xfrm>
          <a:prstGeom prst="rect">
            <a:avLst/>
          </a:prstGeom>
        </p:spPr>
      </p:pic>
      <p:pic>
        <p:nvPicPr>
          <p:cNvPr id="13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561659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693"/>
            <a:ext cx="8713694" cy="841255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“</a:t>
            </a:r>
            <a:r>
              <a:rPr lang="en-US" b="1" dirty="0" err="1" smtClean="0">
                <a:latin typeface="Calibri"/>
                <a:cs typeface="Calibri"/>
              </a:rPr>
              <a:t>Populismus</a:t>
            </a:r>
            <a:r>
              <a:rPr lang="en-US" b="1" dirty="0" smtClean="0">
                <a:latin typeface="Calibri"/>
                <a:cs typeface="Calibri"/>
              </a:rPr>
              <a:t>”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199" y="1698948"/>
            <a:ext cx="3886200" cy="1009650"/>
          </a:xfrm>
        </p:spPr>
        <p:txBody>
          <a:bodyPr>
            <a:norm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Jednou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z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podob</a:t>
            </a:r>
            <a:r>
              <a:rPr lang="en-US" sz="1700" b="0" dirty="0" smtClean="0">
                <a:latin typeface="Calibri"/>
                <a:cs typeface="Calibri"/>
              </a:rPr>
              <a:t> “</a:t>
            </a:r>
            <a:r>
              <a:rPr lang="en-US" sz="1700" b="0" dirty="0" err="1" smtClean="0">
                <a:latin typeface="Calibri"/>
                <a:cs typeface="Calibri"/>
              </a:rPr>
              <a:t>populismu</a:t>
            </a:r>
            <a:r>
              <a:rPr lang="en-US" sz="1700" b="0" dirty="0" smtClean="0">
                <a:latin typeface="Calibri"/>
                <a:cs typeface="Calibri"/>
              </a:rPr>
              <a:t>” je </a:t>
            </a:r>
            <a:r>
              <a:rPr lang="en-US" sz="1700" b="0" dirty="0" err="1" smtClean="0">
                <a:latin typeface="Calibri"/>
                <a:cs typeface="Calibri"/>
              </a:rPr>
              <a:t>i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jistá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kýčovitá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pompéznost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i="1" dirty="0" smtClean="0">
                <a:latin typeface="Calibri"/>
                <a:cs typeface="Calibri"/>
              </a:rPr>
              <a:t>– North </a:t>
            </a:r>
            <a:r>
              <a:rPr lang="en-US" sz="1700" b="0" i="1" dirty="0" err="1" smtClean="0">
                <a:latin typeface="Calibri"/>
                <a:cs typeface="Calibri"/>
              </a:rPr>
              <a:t>Vistor</a:t>
            </a:r>
            <a:r>
              <a:rPr lang="en-US" sz="1700" b="0" i="1" dirty="0" smtClean="0">
                <a:latin typeface="Calibri"/>
                <a:cs typeface="Calibri"/>
              </a:rPr>
              <a:t> Center LDS</a:t>
            </a:r>
            <a:r>
              <a:rPr lang="en-US" sz="1700" b="0" dirty="0" smtClean="0">
                <a:latin typeface="Calibri"/>
                <a:cs typeface="Calibri"/>
              </a:rPr>
              <a:t>, Salt Lake City (UT)</a:t>
            </a:r>
            <a:endParaRPr lang="en-US" sz="1700" b="0" dirty="0">
              <a:latin typeface="Calibri"/>
              <a:cs typeface="Calibri"/>
            </a:endParaRPr>
          </a:p>
        </p:txBody>
      </p:sp>
      <p:pic>
        <p:nvPicPr>
          <p:cNvPr id="5" name="Content Placeholder 4" descr="DSC_007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7734" b="-17734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86748" y="1698948"/>
            <a:ext cx="4104073" cy="1009650"/>
          </a:xfrm>
        </p:spPr>
        <p:txBody>
          <a:bodyPr>
            <a:no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Televangelismus</a:t>
            </a:r>
            <a:r>
              <a:rPr lang="en-US" sz="1700" b="0" dirty="0" smtClean="0">
                <a:latin typeface="Calibri"/>
                <a:cs typeface="Calibri"/>
              </a:rPr>
              <a:t> je </a:t>
            </a:r>
            <a:r>
              <a:rPr lang="en-US" sz="1700" b="0" dirty="0" err="1" smtClean="0">
                <a:latin typeface="Calibri"/>
                <a:cs typeface="Calibri"/>
              </a:rPr>
              <a:t>jedním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z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nejzajímavějších</a:t>
            </a:r>
            <a:r>
              <a:rPr lang="en-US" sz="1700" b="0" dirty="0" smtClean="0">
                <a:latin typeface="Calibri"/>
                <a:cs typeface="Calibri"/>
              </a:rPr>
              <a:t>, ale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i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nejkotroverznějších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projevů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americké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religiozity</a:t>
            </a:r>
            <a:r>
              <a:rPr lang="en-US" sz="1700" b="0" dirty="0" smtClean="0">
                <a:latin typeface="Calibri"/>
                <a:cs typeface="Calibri"/>
              </a:rPr>
              <a:t> – </a:t>
            </a:r>
            <a:r>
              <a:rPr lang="en-US" sz="1700" b="0" i="1" dirty="0" smtClean="0">
                <a:latin typeface="Calibri"/>
                <a:cs typeface="Calibri"/>
              </a:rPr>
              <a:t>Oral Roberts</a:t>
            </a:r>
            <a:r>
              <a:rPr lang="en-US" sz="1700" b="0" dirty="0" smtClean="0">
                <a:latin typeface="Calibri"/>
                <a:cs typeface="Calibri"/>
              </a:rPr>
              <a:t>, </a:t>
            </a:r>
            <a:r>
              <a:rPr lang="en-US" sz="1700" b="0" dirty="0" err="1" smtClean="0">
                <a:latin typeface="Calibri"/>
                <a:cs typeface="Calibri"/>
              </a:rPr>
              <a:t>jeden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z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nejznámějších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televangelizátorů</a:t>
            </a:r>
            <a:endParaRPr lang="en-US" sz="1700" b="0" dirty="0">
              <a:latin typeface="Calibri"/>
              <a:cs typeface="Calibri"/>
            </a:endParaRPr>
          </a:p>
        </p:txBody>
      </p:sp>
      <p:pic>
        <p:nvPicPr>
          <p:cNvPr id="10" name="Content Placeholder 9" descr="oral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-13980" r="-13980"/>
          <a:stretch>
            <a:fillRect/>
          </a:stretch>
        </p:blipFill>
        <p:spPr/>
      </p:pic>
      <p:pic>
        <p:nvPicPr>
          <p:cNvPr id="11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578820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887514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Aktivismus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Calibri"/>
                <a:cs typeface="Calibri"/>
              </a:rPr>
              <a:t> Jde </a:t>
            </a:r>
            <a:r>
              <a:rPr lang="cs-CZ" sz="3200" dirty="0">
                <a:latin typeface="Calibri"/>
                <a:cs typeface="Calibri"/>
              </a:rPr>
              <a:t>o důsledek </a:t>
            </a:r>
            <a:r>
              <a:rPr lang="cs-CZ" sz="3200" b="1" dirty="0">
                <a:latin typeface="Calibri"/>
                <a:cs typeface="Calibri"/>
              </a:rPr>
              <a:t>„vnitrosvětské“ </a:t>
            </a:r>
            <a:r>
              <a:rPr lang="cs-CZ" sz="3200" b="1" dirty="0" smtClean="0">
                <a:latin typeface="Calibri"/>
                <a:cs typeface="Calibri"/>
              </a:rPr>
              <a:t>askeze</a:t>
            </a:r>
          </a:p>
          <a:p>
            <a:r>
              <a:rPr lang="cs-CZ" sz="3200" dirty="0" smtClean="0">
                <a:latin typeface="Calibri"/>
                <a:cs typeface="Calibri"/>
              </a:rPr>
              <a:t>  Dalším významným faktorem, který „způsobuje“ aktivistické založení náboženství </a:t>
            </a:r>
            <a:r>
              <a:rPr lang="cs-CZ" sz="3200" dirty="0">
                <a:latin typeface="Calibri"/>
                <a:cs typeface="Calibri"/>
              </a:rPr>
              <a:t>v USA</a:t>
            </a:r>
            <a:r>
              <a:rPr lang="cs-CZ" sz="3200" dirty="0" smtClean="0">
                <a:latin typeface="Calibri"/>
                <a:cs typeface="Calibri"/>
              </a:rPr>
              <a:t> je jeho úzké propojení s veřejným životem (viz náboženství a společnost)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9669"/>
            <a:ext cx="8713694" cy="1009914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Aktivismus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Typickým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příkladem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náboženského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aktivismu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posledních</a:t>
            </a:r>
            <a:r>
              <a:rPr lang="en-US" sz="2800" dirty="0" smtClean="0">
                <a:latin typeface="Calibri"/>
                <a:cs typeface="Calibri"/>
              </a:rPr>
              <a:t> let </a:t>
            </a:r>
            <a:r>
              <a:rPr lang="en-US" sz="2800" dirty="0" err="1" smtClean="0">
                <a:latin typeface="Calibri"/>
                <a:cs typeface="Calibri"/>
              </a:rPr>
              <a:t>bylo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hnutí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i="1" dirty="0" err="1" smtClean="0">
                <a:latin typeface="Calibri"/>
                <a:cs typeface="Calibri"/>
              </a:rPr>
              <a:t>Morální</a:t>
            </a:r>
            <a:r>
              <a:rPr lang="en-US" sz="2800" i="1" dirty="0" smtClean="0">
                <a:latin typeface="Calibri"/>
                <a:cs typeface="Calibri"/>
              </a:rPr>
              <a:t> </a:t>
            </a:r>
            <a:r>
              <a:rPr lang="en-US" sz="2800" i="1" dirty="0" err="1" smtClean="0">
                <a:latin typeface="Calibri"/>
                <a:cs typeface="Calibri"/>
              </a:rPr>
              <a:t>většina</a:t>
            </a:r>
            <a:r>
              <a:rPr lang="en-US" sz="2800" dirty="0" smtClean="0">
                <a:latin typeface="Calibri"/>
                <a:cs typeface="Calibri"/>
              </a:rPr>
              <a:t> (Moral Majority)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Content Placeholder 4" descr="Falwell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344" r="-5344"/>
          <a:stretch>
            <a:fillRect/>
          </a:stretch>
        </p:blipFill>
        <p:spPr>
          <a:xfrm>
            <a:off x="5147534" y="2595563"/>
            <a:ext cx="3314206" cy="2844502"/>
          </a:xfrm>
        </p:spPr>
      </p:pic>
      <p:pic>
        <p:nvPicPr>
          <p:cNvPr id="9" name="Picture Placeholder 6" descr="images2.jpg"/>
          <p:cNvPicPr>
            <a:picLocks noChangeAspect="1"/>
          </p:cNvPicPr>
          <p:nvPr/>
        </p:nvPicPr>
        <p:blipFill>
          <a:blip r:embed="rId3"/>
          <a:srcRect t="-30422" b="-30422"/>
          <a:stretch>
            <a:fillRect/>
          </a:stretch>
        </p:blipFill>
        <p:spPr>
          <a:xfrm>
            <a:off x="0" y="-411866"/>
            <a:ext cx="1510412" cy="1853397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  <p:sp>
        <p:nvSpPr>
          <p:cNvPr id="10" name="Rectangle 9"/>
          <p:cNvSpPr/>
          <p:nvPr/>
        </p:nvSpPr>
        <p:spPr>
          <a:xfrm>
            <a:off x="5355097" y="5663159"/>
            <a:ext cx="2900678" cy="6138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latin typeface="Calibri"/>
              <a:cs typeface="Calibri"/>
            </a:endParaRPr>
          </a:p>
          <a:p>
            <a:pPr algn="ctr"/>
            <a:r>
              <a:rPr lang="en-US" sz="1600" b="1" dirty="0" smtClean="0">
                <a:latin typeface="Calibri"/>
                <a:cs typeface="Calibri"/>
              </a:rPr>
              <a:t>Jerry </a:t>
            </a:r>
            <a:r>
              <a:rPr lang="en-US" sz="1600" b="1" dirty="0" err="1" smtClean="0">
                <a:latin typeface="Calibri"/>
                <a:cs typeface="Calibri"/>
              </a:rPr>
              <a:t>Falwell</a:t>
            </a:r>
            <a:endParaRPr lang="en-US" sz="1600" b="1" dirty="0" smtClean="0">
              <a:latin typeface="Calibri"/>
              <a:cs typeface="Calibri"/>
            </a:endParaRPr>
          </a:p>
          <a:p>
            <a:pPr algn="ctr"/>
            <a:r>
              <a:rPr lang="en-US" sz="1600" b="1" dirty="0" smtClean="0">
                <a:latin typeface="Calibri"/>
                <a:cs typeface="Calibri"/>
              </a:rPr>
              <a:t> (1933 – 2007)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870353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Aktivismus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0548" y="1839295"/>
            <a:ext cx="3886200" cy="898525"/>
          </a:xfrm>
        </p:spPr>
        <p:txBody>
          <a:bodyPr>
            <a:norm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Asi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nejznámnějším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projevem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náboženského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aktivismu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v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současnosti</a:t>
            </a:r>
            <a:r>
              <a:rPr lang="en-US" sz="1700" b="0" dirty="0" smtClean="0">
                <a:latin typeface="Calibri"/>
                <a:cs typeface="Calibri"/>
              </a:rPr>
              <a:t> je </a:t>
            </a:r>
            <a:r>
              <a:rPr lang="en-US" sz="1700" b="0" dirty="0" err="1" smtClean="0">
                <a:latin typeface="Calibri"/>
                <a:cs typeface="Calibri"/>
              </a:rPr>
              <a:t>hnutí</a:t>
            </a:r>
            <a:r>
              <a:rPr lang="en-US" sz="1700" b="0" dirty="0" smtClean="0">
                <a:latin typeface="Calibri"/>
                <a:cs typeface="Calibri"/>
              </a:rPr>
              <a:t> Tea Party</a:t>
            </a:r>
            <a:endParaRPr lang="en-US" sz="1700" b="0" dirty="0">
              <a:latin typeface="Calibri"/>
              <a:cs typeface="Calibri"/>
            </a:endParaRPr>
          </a:p>
        </p:txBody>
      </p:sp>
      <p:pic>
        <p:nvPicPr>
          <p:cNvPr id="10" name="Content Placeholder 9" descr="images_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0047" b="-1004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1839296"/>
            <a:ext cx="3886200" cy="898524"/>
          </a:xfrm>
        </p:spPr>
        <p:txBody>
          <a:bodyPr>
            <a:norm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Jeho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konsekvence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jsou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výrazně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politické</a:t>
            </a:r>
            <a:r>
              <a:rPr lang="en-US" sz="1700" b="0" dirty="0" smtClean="0">
                <a:latin typeface="Calibri"/>
                <a:cs typeface="Calibri"/>
              </a:rPr>
              <a:t> a </a:t>
            </a:r>
            <a:r>
              <a:rPr lang="en-US" sz="1700" b="0" dirty="0" err="1" smtClean="0">
                <a:latin typeface="Calibri"/>
                <a:cs typeface="Calibri"/>
              </a:rPr>
              <a:t>založené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na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polarizaci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americké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společnosti</a:t>
            </a:r>
            <a:endParaRPr lang="en-US" sz="1700" b="0" dirty="0">
              <a:latin typeface="Calibri"/>
              <a:cs typeface="Calibri"/>
            </a:endParaRPr>
          </a:p>
        </p:txBody>
      </p:sp>
      <p:pic>
        <p:nvPicPr>
          <p:cNvPr id="8" name="Content Placeholder 7" descr="M2X00151_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0443" b="-20443"/>
          <a:stretch>
            <a:fillRect/>
          </a:stretch>
        </p:blipFill>
        <p:spPr/>
      </p:pic>
      <p:pic>
        <p:nvPicPr>
          <p:cNvPr id="9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2033"/>
            <a:ext cx="8713694" cy="816915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Aktivismus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98948"/>
            <a:ext cx="3886200" cy="11620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b="0" dirty="0" err="1" smtClean="0">
                <a:latin typeface="Calibri"/>
                <a:cs typeface="Calibri"/>
              </a:rPr>
              <a:t>Bylo</a:t>
            </a:r>
            <a:r>
              <a:rPr lang="en-US" b="0" dirty="0" smtClean="0">
                <a:latin typeface="Calibri"/>
                <a:cs typeface="Calibri"/>
              </a:rPr>
              <a:t> by ale </a:t>
            </a:r>
            <a:r>
              <a:rPr lang="en-US" b="0" dirty="0" err="1" smtClean="0">
                <a:latin typeface="Calibri"/>
                <a:cs typeface="Calibri"/>
              </a:rPr>
              <a:t>velmi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zjednošující</a:t>
            </a:r>
            <a:r>
              <a:rPr lang="en-US" b="0" dirty="0" smtClean="0">
                <a:latin typeface="Calibri"/>
                <a:cs typeface="Calibri"/>
              </a:rPr>
              <a:t> se </a:t>
            </a:r>
            <a:r>
              <a:rPr lang="en-US" b="0" dirty="0" err="1" smtClean="0">
                <a:latin typeface="Calibri"/>
                <a:cs typeface="Calibri"/>
              </a:rPr>
              <a:t>domnívat</a:t>
            </a:r>
            <a:r>
              <a:rPr lang="en-US" b="0" dirty="0" smtClean="0">
                <a:latin typeface="Calibri"/>
                <a:cs typeface="Calibri"/>
              </a:rPr>
              <a:t>, </a:t>
            </a:r>
            <a:r>
              <a:rPr lang="en-US" b="0" dirty="0" err="1" smtClean="0">
                <a:latin typeface="Calibri"/>
                <a:cs typeface="Calibri"/>
              </a:rPr>
              <a:t>že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náboženský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aktivismus</a:t>
            </a:r>
            <a:r>
              <a:rPr lang="en-US" b="0" dirty="0" smtClean="0">
                <a:latin typeface="Calibri"/>
                <a:cs typeface="Calibri"/>
              </a:rPr>
              <a:t> se </a:t>
            </a:r>
            <a:r>
              <a:rPr lang="en-US" b="0" dirty="0" err="1" smtClean="0">
                <a:latin typeface="Calibri"/>
                <a:cs typeface="Calibri"/>
              </a:rPr>
              <a:t>týká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jen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konzervativních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kruhů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i="1" dirty="0" smtClean="0">
                <a:latin typeface="Calibri"/>
                <a:cs typeface="Calibri"/>
              </a:rPr>
              <a:t>– </a:t>
            </a:r>
            <a:r>
              <a:rPr lang="en-US" b="0" i="1" dirty="0" err="1" smtClean="0">
                <a:latin typeface="Calibri"/>
                <a:cs typeface="Calibri"/>
              </a:rPr>
              <a:t>plakát</a:t>
            </a:r>
            <a:r>
              <a:rPr lang="en-US" b="0" i="1" dirty="0" smtClean="0">
                <a:latin typeface="Calibri"/>
                <a:cs typeface="Calibri"/>
              </a:rPr>
              <a:t> gay </a:t>
            </a:r>
            <a:r>
              <a:rPr lang="en-US" b="0" i="1" dirty="0" err="1" smtClean="0">
                <a:latin typeface="Calibri"/>
                <a:cs typeface="Calibri"/>
              </a:rPr>
              <a:t>kongregace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v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b="0" dirty="0" err="1" smtClean="0">
                <a:latin typeface="Calibri"/>
                <a:cs typeface="Calibri"/>
              </a:rPr>
              <a:t>Hollywoodu</a:t>
            </a:r>
            <a:r>
              <a:rPr lang="en-US" b="0" dirty="0" smtClean="0">
                <a:latin typeface="Calibri"/>
                <a:cs typeface="Calibri"/>
              </a:rPr>
              <a:t> (CA)</a:t>
            </a:r>
            <a:endParaRPr lang="en-US" b="0" dirty="0">
              <a:latin typeface="Calibri"/>
              <a:cs typeface="Calibri"/>
            </a:endParaRPr>
          </a:p>
        </p:txBody>
      </p:sp>
      <p:pic>
        <p:nvPicPr>
          <p:cNvPr id="5" name="Content Placeholder 4" descr="elimx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42" b="-254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00600" y="1698948"/>
            <a:ext cx="3886200" cy="1162050"/>
          </a:xfrm>
        </p:spPr>
        <p:txBody>
          <a:bodyPr>
            <a:norm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Náboženství</a:t>
            </a:r>
            <a:r>
              <a:rPr lang="en-US" sz="1700" b="0" dirty="0" smtClean="0">
                <a:latin typeface="Calibri"/>
                <a:cs typeface="Calibri"/>
              </a:rPr>
              <a:t> a </a:t>
            </a:r>
            <a:r>
              <a:rPr lang="en-US" sz="1700" b="0" dirty="0" err="1" smtClean="0">
                <a:latin typeface="Calibri"/>
                <a:cs typeface="Calibri"/>
              </a:rPr>
              <a:t>jeho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principů</a:t>
            </a:r>
            <a:r>
              <a:rPr lang="en-US" sz="1700" b="0" dirty="0" smtClean="0">
                <a:latin typeface="Calibri"/>
                <a:cs typeface="Calibri"/>
              </a:rPr>
              <a:t> se </a:t>
            </a:r>
            <a:r>
              <a:rPr lang="en-US" sz="1700" b="0" dirty="0" err="1" smtClean="0">
                <a:latin typeface="Calibri"/>
                <a:cs typeface="Calibri"/>
              </a:rPr>
              <a:t>dovolávají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různé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poltické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proudy</a:t>
            </a:r>
            <a:r>
              <a:rPr lang="en-US" sz="1700" b="0" dirty="0" smtClean="0">
                <a:latin typeface="Calibri"/>
                <a:cs typeface="Calibri"/>
              </a:rPr>
              <a:t> – </a:t>
            </a:r>
            <a:r>
              <a:rPr lang="en-US" sz="1700" b="0" i="1" dirty="0" smtClean="0">
                <a:latin typeface="Calibri"/>
                <a:cs typeface="Calibri"/>
              </a:rPr>
              <a:t>protest </a:t>
            </a:r>
            <a:r>
              <a:rPr lang="en-US" sz="1700" b="0" i="1" dirty="0" err="1" smtClean="0">
                <a:latin typeface="Calibri"/>
                <a:cs typeface="Calibri"/>
              </a:rPr>
              <a:t>proti</a:t>
            </a:r>
            <a:r>
              <a:rPr lang="en-US" sz="1700" b="0" i="1" dirty="0" smtClean="0">
                <a:latin typeface="Calibri"/>
                <a:cs typeface="Calibri"/>
              </a:rPr>
              <a:t> </a:t>
            </a:r>
            <a:r>
              <a:rPr lang="en-US" sz="1700" b="0" i="1" dirty="0" err="1" smtClean="0">
                <a:latin typeface="Calibri"/>
                <a:cs typeface="Calibri"/>
              </a:rPr>
              <a:t>politice</a:t>
            </a:r>
            <a:r>
              <a:rPr lang="en-US" sz="1700" b="0" i="1" dirty="0" smtClean="0">
                <a:latin typeface="Calibri"/>
                <a:cs typeface="Calibri"/>
              </a:rPr>
              <a:t> George W. </a:t>
            </a:r>
            <a:r>
              <a:rPr lang="en-US" sz="1700" b="0" i="1" dirty="0" err="1" smtClean="0">
                <a:latin typeface="Calibri"/>
                <a:cs typeface="Calibri"/>
              </a:rPr>
              <a:t>Bushe</a:t>
            </a:r>
            <a:r>
              <a:rPr lang="en-US" sz="1700" b="0" dirty="0" smtClean="0">
                <a:latin typeface="Calibri"/>
                <a:cs typeface="Calibri"/>
              </a:rPr>
              <a:t> (2007), Washington D.C</a:t>
            </a:r>
            <a:r>
              <a:rPr lang="en-US" sz="1700" b="0" dirty="0" smtClean="0">
                <a:latin typeface="American Typewriter"/>
                <a:cs typeface="American Typewriter"/>
              </a:rPr>
              <a:t>.</a:t>
            </a:r>
            <a:endParaRPr lang="en-US" sz="1700" b="0" dirty="0">
              <a:latin typeface="American Typewriter"/>
              <a:cs typeface="American Typewriter"/>
            </a:endParaRPr>
          </a:p>
        </p:txBody>
      </p:sp>
      <p:pic>
        <p:nvPicPr>
          <p:cNvPr id="8" name="Content Placeholder 7" descr="images_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1628" b="-11628"/>
          <a:stretch>
            <a:fillRect/>
          </a:stretch>
        </p:blipFill>
        <p:spPr/>
      </p:pic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14400"/>
            <a:ext cx="8724900" cy="853192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Pragmatismus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933" y="2505518"/>
            <a:ext cx="8199967" cy="3760812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Calibri"/>
                <a:cs typeface="Calibri"/>
              </a:rPr>
              <a:t>Američané spojují náboženství s konkrétními cíly a preferují konkrétní přínos náboženských skupin</a:t>
            </a:r>
          </a:p>
          <a:p>
            <a:pPr>
              <a:buNone/>
            </a:pPr>
            <a:endParaRPr lang="cs-CZ" sz="3200" b="1" dirty="0" smtClean="0"/>
          </a:p>
          <a:p>
            <a:pPr algn="ctr">
              <a:buNone/>
            </a:pPr>
            <a:endParaRPr lang="cs-CZ" sz="3200" b="1" dirty="0" smtClean="0"/>
          </a:p>
          <a:p>
            <a:pPr algn="ctr">
              <a:buNone/>
            </a:pPr>
            <a:endParaRPr lang="cs-CZ" sz="3200" b="1" dirty="0" smtClean="0"/>
          </a:p>
          <a:p>
            <a:pPr>
              <a:buNone/>
            </a:pPr>
            <a:endParaRPr lang="cs-CZ" sz="3200" b="1" dirty="0" smtClean="0"/>
          </a:p>
          <a:p>
            <a:pPr algn="ctr">
              <a:buNone/>
            </a:pPr>
            <a:endParaRPr lang="cs-CZ" sz="3200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3838575" y="4521200"/>
            <a:ext cx="1206500" cy="6064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4933" y="3676649"/>
            <a:ext cx="79121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alibri"/>
                <a:cs typeface="Calibri"/>
              </a:rPr>
              <a:t>Dochází k jakési 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instrumentalizaci náboženství</a:t>
            </a: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4933" y="5367867"/>
            <a:ext cx="7912100" cy="11387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Calibri"/>
                <a:cs typeface="Calibri"/>
              </a:rPr>
              <a:t>Náboženství je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efektivním nástrojem </a:t>
            </a:r>
            <a:r>
              <a:rPr lang="cs-CZ" sz="2400" dirty="0" smtClean="0">
                <a:latin typeface="Calibri"/>
                <a:cs typeface="Calibri"/>
              </a:rPr>
              <a:t>prosazování konkrétních často parciálních zájmů</a:t>
            </a:r>
          </a:p>
          <a:p>
            <a:pPr algn="ctr"/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8054"/>
            <a:ext cx="8935120" cy="840894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Pragmatismus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Jedním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z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významných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projevů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pragmatismu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americké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religiozity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její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schopnost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pružně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reagovat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na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situaci</a:t>
            </a:r>
            <a:r>
              <a:rPr lang="en-US" sz="2800" dirty="0" smtClean="0">
                <a:latin typeface="Calibri"/>
                <a:cs typeface="Calibri"/>
              </a:rPr>
              <a:t> a </a:t>
            </a:r>
            <a:r>
              <a:rPr lang="en-US" sz="2800" b="1" dirty="0" err="1" smtClean="0">
                <a:latin typeface="Calibri"/>
                <a:cs typeface="Calibri"/>
              </a:rPr>
              <a:t>tendence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k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maximalizaci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efektivity</a:t>
            </a:r>
            <a:endParaRPr lang="en-US" sz="2800" b="1" dirty="0" smtClean="0">
              <a:latin typeface="Calibri"/>
              <a:cs typeface="Calibri"/>
            </a:endParaRPr>
          </a:p>
          <a:p>
            <a:r>
              <a:rPr lang="en-US" sz="2800" dirty="0" err="1" smtClean="0">
                <a:latin typeface="Calibri"/>
                <a:cs typeface="Calibri"/>
              </a:rPr>
              <a:t>Díky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tomu</a:t>
            </a:r>
            <a:r>
              <a:rPr lang="en-US" sz="2800" dirty="0" smtClean="0">
                <a:latin typeface="Calibri"/>
                <a:cs typeface="Calibri"/>
              </a:rPr>
              <a:t> se </a:t>
            </a:r>
            <a:r>
              <a:rPr lang="en-US" sz="2800" dirty="0" err="1" smtClean="0">
                <a:latin typeface="Calibri"/>
                <a:cs typeface="Calibri"/>
              </a:rPr>
              <a:t>i</a:t>
            </a:r>
            <a:r>
              <a:rPr lang="en-US" sz="2800" dirty="0" smtClean="0">
                <a:latin typeface="Calibri"/>
                <a:cs typeface="Calibri"/>
              </a:rPr>
              <a:t> “</a:t>
            </a:r>
            <a:r>
              <a:rPr lang="en-US" sz="2800" dirty="0" err="1" smtClean="0">
                <a:latin typeface="Calibri"/>
                <a:cs typeface="Calibri"/>
              </a:rPr>
              <a:t>konzervativní</a:t>
            </a:r>
            <a:r>
              <a:rPr lang="en-US" sz="2800" dirty="0" smtClean="0">
                <a:latin typeface="Calibri"/>
                <a:cs typeface="Calibri"/>
              </a:rPr>
              <a:t>” </a:t>
            </a:r>
            <a:r>
              <a:rPr lang="en-US" sz="2800" dirty="0" err="1" smtClean="0">
                <a:latin typeface="Calibri"/>
                <a:cs typeface="Calibri"/>
              </a:rPr>
              <a:t>kongregace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snaží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efektivně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působit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své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členy</a:t>
            </a:r>
            <a:r>
              <a:rPr lang="en-US" sz="2800" dirty="0" smtClean="0">
                <a:latin typeface="Calibri"/>
                <a:cs typeface="Calibri"/>
              </a:rPr>
              <a:t> a </a:t>
            </a:r>
            <a:r>
              <a:rPr lang="en-US" sz="2800" dirty="0" err="1" smtClean="0">
                <a:latin typeface="Calibri"/>
                <a:cs typeface="Calibri"/>
              </a:rPr>
              <a:t>potencionální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konverity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prostřednictví</a:t>
            </a:r>
            <a:r>
              <a:rPr lang="en-US" sz="2800" dirty="0" smtClean="0">
                <a:latin typeface="Calibri"/>
                <a:cs typeface="Calibri"/>
              </a:rPr>
              <a:t> “up-to-date” </a:t>
            </a:r>
            <a:r>
              <a:rPr lang="en-US" sz="2800" dirty="0" err="1" smtClean="0">
                <a:latin typeface="Calibri"/>
                <a:cs typeface="Calibri"/>
              </a:rPr>
              <a:t>témat</a:t>
            </a:r>
            <a:r>
              <a:rPr lang="en-US" sz="2800" dirty="0" smtClean="0">
                <a:latin typeface="Calibri"/>
                <a:cs typeface="Calibri"/>
              </a:rPr>
              <a:t> a </a:t>
            </a:r>
            <a:r>
              <a:rPr lang="en-US" sz="2800" dirty="0" err="1" smtClean="0">
                <a:latin typeface="Calibri"/>
                <a:cs typeface="Calibri"/>
              </a:rPr>
              <a:t>způsobů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komunikace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14400"/>
            <a:ext cx="8713694" cy="801709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Pragmatismus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716109"/>
            <a:ext cx="3886200" cy="1173101"/>
          </a:xfrm>
        </p:spPr>
        <p:txBody>
          <a:bodyPr>
            <a:norm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Efektivita</a:t>
            </a:r>
            <a:r>
              <a:rPr lang="en-US" sz="1700" b="0" dirty="0" smtClean="0">
                <a:latin typeface="Calibri"/>
                <a:cs typeface="Calibri"/>
              </a:rPr>
              <a:t> se </a:t>
            </a:r>
            <a:r>
              <a:rPr lang="en-US" sz="1700" b="0" dirty="0" err="1" smtClean="0">
                <a:latin typeface="Calibri"/>
                <a:cs typeface="Calibri"/>
              </a:rPr>
              <a:t>projevuje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velmi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výrazně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v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metodách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komunikace</a:t>
            </a:r>
            <a:r>
              <a:rPr lang="en-US" sz="1700" b="0" dirty="0" smtClean="0">
                <a:latin typeface="Calibri"/>
                <a:cs typeface="Calibri"/>
              </a:rPr>
              <a:t> – pastor Terry Jones </a:t>
            </a:r>
            <a:r>
              <a:rPr lang="en-US" sz="1700" b="0" dirty="0" err="1" smtClean="0">
                <a:latin typeface="Calibri"/>
                <a:cs typeface="Calibri"/>
              </a:rPr>
              <a:t>s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reklamou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na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kampaň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vyzývající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pálení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Koránu</a:t>
            </a:r>
            <a:r>
              <a:rPr lang="en-US" sz="1700" b="0" dirty="0" smtClean="0">
                <a:latin typeface="Calibri"/>
                <a:cs typeface="Calibri"/>
              </a:rPr>
              <a:t>, Florida</a:t>
            </a:r>
            <a:endParaRPr lang="en-US" sz="1700" b="0" dirty="0">
              <a:latin typeface="Calibri"/>
              <a:cs typeface="Calibri"/>
            </a:endParaRPr>
          </a:p>
        </p:txBody>
      </p:sp>
      <p:pic>
        <p:nvPicPr>
          <p:cNvPr id="11" name="Content Placeholder 10" descr="image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859" b="-1585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1716109"/>
            <a:ext cx="3886200" cy="915731"/>
          </a:xfrm>
        </p:spPr>
        <p:txBody>
          <a:bodyPr>
            <a:normAutofit/>
          </a:bodyPr>
          <a:lstStyle/>
          <a:p>
            <a:pPr algn="ctr"/>
            <a:r>
              <a:rPr lang="en-US" sz="1700" b="0" dirty="0" err="1" smtClean="0">
                <a:latin typeface="Calibri"/>
                <a:cs typeface="Calibri"/>
              </a:rPr>
              <a:t>Tématem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náboženského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života</a:t>
            </a:r>
            <a:r>
              <a:rPr lang="en-US" sz="1700" b="0" dirty="0" smtClean="0">
                <a:latin typeface="Calibri"/>
                <a:cs typeface="Calibri"/>
              </a:rPr>
              <a:t> se </a:t>
            </a:r>
            <a:r>
              <a:rPr lang="en-US" sz="1700" b="0" dirty="0" err="1" smtClean="0">
                <a:latin typeface="Calibri"/>
                <a:cs typeface="Calibri"/>
              </a:rPr>
              <a:t>přirozeně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stávají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i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enviromentální</a:t>
            </a:r>
            <a:r>
              <a:rPr lang="en-US" sz="1700" b="0" dirty="0" smtClean="0">
                <a:latin typeface="Calibri"/>
                <a:cs typeface="Calibri"/>
              </a:rPr>
              <a:t> </a:t>
            </a:r>
            <a:r>
              <a:rPr lang="en-US" sz="1700" b="0" dirty="0" err="1" smtClean="0">
                <a:latin typeface="Calibri"/>
                <a:cs typeface="Calibri"/>
              </a:rPr>
              <a:t>témata</a:t>
            </a:r>
            <a:endParaRPr lang="en-US" sz="1700" b="0" dirty="0">
              <a:latin typeface="Calibri"/>
              <a:cs typeface="Calibri"/>
            </a:endParaRPr>
          </a:p>
        </p:txBody>
      </p:sp>
      <p:pic>
        <p:nvPicPr>
          <p:cNvPr id="12" name="Content Placeholder 11" descr="images_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0125" b="-10125"/>
          <a:stretch>
            <a:fillRect/>
          </a:stretch>
        </p:blipFill>
        <p:spPr/>
      </p:pic>
      <p:pic>
        <p:nvPicPr>
          <p:cNvPr id="8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96758"/>
            <a:ext cx="8724900" cy="843358"/>
          </a:xfrm>
        </p:spPr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Organizační inovativnost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5733" y="1964268"/>
            <a:ext cx="8149167" cy="4302062"/>
          </a:xfrm>
        </p:spPr>
        <p:txBody>
          <a:bodyPr>
            <a:normAutofit fontScale="25000" lnSpcReduction="20000"/>
          </a:bodyPr>
          <a:lstStyle/>
          <a:p>
            <a:r>
              <a:rPr lang="cs-CZ" sz="11200" dirty="0" smtClean="0">
                <a:latin typeface="Calibri"/>
                <a:cs typeface="Calibri"/>
              </a:rPr>
              <a:t>Snaha </a:t>
            </a:r>
            <a:r>
              <a:rPr lang="cs-CZ" sz="11200" dirty="0">
                <a:latin typeface="Calibri"/>
                <a:cs typeface="Calibri"/>
              </a:rPr>
              <a:t>o co největší mobilizaci věřících a přitahování</a:t>
            </a:r>
            <a:r>
              <a:rPr lang="cs-CZ" sz="11200" dirty="0" smtClean="0">
                <a:latin typeface="Calibri"/>
                <a:cs typeface="Calibri"/>
              </a:rPr>
              <a:t> nových věřící je spojena i se schopností co nejefektivněji využívat vlastní potenciál      </a:t>
            </a:r>
          </a:p>
          <a:p>
            <a:endParaRPr lang="cs-CZ" sz="11200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cs-CZ" sz="11200" dirty="0" smtClean="0">
                <a:latin typeface="Calibri"/>
                <a:cs typeface="Calibri"/>
              </a:rPr>
              <a:t>        </a:t>
            </a:r>
          </a:p>
          <a:p>
            <a:pPr>
              <a:buNone/>
            </a:pPr>
            <a:endParaRPr lang="cs-CZ" sz="11200" b="1" i="1" dirty="0" smtClean="0">
              <a:latin typeface="Calibri"/>
              <a:cs typeface="Calibri"/>
            </a:endParaRPr>
          </a:p>
          <a:p>
            <a:pPr>
              <a:buNone/>
            </a:pPr>
            <a:endParaRPr lang="cs-CZ" sz="16000" b="1" i="1" dirty="0" smtClean="0"/>
          </a:p>
          <a:p>
            <a:pPr>
              <a:buNone/>
            </a:pPr>
            <a:endParaRPr lang="cs-CZ" sz="16000" b="1" i="1" dirty="0" smtClean="0"/>
          </a:p>
          <a:p>
            <a:pPr>
              <a:buNone/>
            </a:pPr>
            <a:r>
              <a:rPr lang="cs-CZ" sz="16000" dirty="0" smtClean="0"/>
              <a:t>	</a:t>
            </a:r>
          </a:p>
          <a:p>
            <a:pPr>
              <a:buNone/>
            </a:pPr>
            <a:r>
              <a:rPr lang="cs-CZ" sz="3200" dirty="0" smtClean="0"/>
              <a:t>	</a:t>
            </a:r>
          </a:p>
          <a:p>
            <a:pPr lvl="0">
              <a:buNone/>
            </a:pPr>
            <a:endParaRPr lang="cs-CZ" dirty="0" smtClean="0"/>
          </a:p>
          <a:p>
            <a:pPr>
              <a:buNone/>
            </a:pPr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600" y="5080000"/>
            <a:ext cx="6536267" cy="1151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latin typeface="Calibri"/>
                <a:cs typeface="Calibri"/>
              </a:rPr>
              <a:t>Komercionalizace náboženství</a:t>
            </a:r>
          </a:p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3843867" y="3352800"/>
            <a:ext cx="1439333" cy="1117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14400"/>
            <a:ext cx="8822179" cy="887514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E pluribus </a:t>
            </a:r>
            <a:r>
              <a:rPr lang="en-US" b="1" dirty="0" err="1" smtClean="0">
                <a:latin typeface="Calibri"/>
                <a:cs typeface="Calibri"/>
              </a:rPr>
              <a:t>unum</a:t>
            </a:r>
            <a:r>
              <a:rPr lang="en-US" b="1" dirty="0" smtClean="0">
                <a:latin typeface="Calibri"/>
                <a:cs typeface="Calibri"/>
              </a:rPr>
              <a:t> – </a:t>
            </a:r>
            <a:r>
              <a:rPr lang="en-US" b="1" dirty="0" err="1" smtClean="0">
                <a:latin typeface="Calibri"/>
                <a:cs typeface="Calibri"/>
              </a:rPr>
              <a:t>hledání</a:t>
            </a:r>
            <a:r>
              <a:rPr lang="en-US" b="1" dirty="0" smtClean="0">
                <a:latin typeface="Calibri"/>
                <a:cs typeface="Calibri"/>
              </a:rPr>
              <a:t> identity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2209800"/>
            <a:ext cx="7970213" cy="39163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[</a:t>
            </a:r>
            <a:r>
              <a:rPr lang="en-US" sz="2400" dirty="0" err="1" smtClean="0">
                <a:latin typeface="Calibri"/>
                <a:cs typeface="Calibri"/>
              </a:rPr>
              <a:t>Americké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náboženství</a:t>
            </a:r>
            <a:r>
              <a:rPr lang="en-US" sz="2400" dirty="0" smtClean="0">
                <a:latin typeface="Calibri"/>
                <a:cs typeface="Calibri"/>
              </a:rPr>
              <a:t>] je </a:t>
            </a:r>
            <a:r>
              <a:rPr lang="en-US" sz="2400" dirty="0" err="1" smtClean="0">
                <a:latin typeface="Calibri"/>
                <a:cs typeface="Calibri"/>
              </a:rPr>
              <a:t>zvěřinec</a:t>
            </a:r>
            <a:r>
              <a:rPr lang="en-US" sz="2400" dirty="0" smtClean="0">
                <a:latin typeface="Calibri"/>
                <a:cs typeface="Calibri"/>
              </a:rPr>
              <a:t> [</a:t>
            </a:r>
            <a:r>
              <a:rPr lang="en-US" sz="2400" dirty="0" err="1" smtClean="0">
                <a:latin typeface="Calibri"/>
                <a:cs typeface="Calibri"/>
              </a:rPr>
              <a:t>složený</a:t>
            </a:r>
            <a:r>
              <a:rPr lang="en-US" sz="2400" dirty="0" smtClean="0">
                <a:latin typeface="Calibri"/>
                <a:cs typeface="Calibri"/>
              </a:rPr>
              <a:t>] </a:t>
            </a:r>
            <a:r>
              <a:rPr lang="en-US" sz="2400" dirty="0" err="1" smtClean="0">
                <a:latin typeface="Calibri"/>
                <a:cs typeface="Calibri"/>
              </a:rPr>
              <a:t>z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mnoha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náboženských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zvířat</a:t>
            </a:r>
            <a:r>
              <a:rPr lang="en-US" sz="2400" dirty="0" smtClean="0">
                <a:latin typeface="Calibri"/>
                <a:cs typeface="Calibri"/>
              </a:rPr>
              <a:t>, </a:t>
            </a:r>
            <a:r>
              <a:rPr lang="en-US" sz="2400" dirty="0" err="1" smtClean="0">
                <a:latin typeface="Calibri"/>
                <a:cs typeface="Calibri"/>
              </a:rPr>
              <a:t>které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jsou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občas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naprosto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odlišnými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druhy</a:t>
            </a:r>
            <a:r>
              <a:rPr lang="en-US" sz="2400" dirty="0" smtClean="0">
                <a:latin typeface="Calibri"/>
                <a:cs typeface="Calibri"/>
              </a:rPr>
              <a:t> a </a:t>
            </a:r>
            <a:r>
              <a:rPr lang="en-US" sz="2400" dirty="0" err="1" smtClean="0">
                <a:latin typeface="Calibri"/>
                <a:cs typeface="Calibri"/>
              </a:rPr>
              <a:t>občas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jistými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hybridy</a:t>
            </a:r>
            <a:r>
              <a:rPr lang="en-US" sz="2400" dirty="0" smtClean="0">
                <a:latin typeface="Calibri"/>
                <a:cs typeface="Calibri"/>
              </a:rPr>
              <a:t>. </a:t>
            </a:r>
            <a:r>
              <a:rPr lang="en-US" sz="2400" dirty="0" err="1" smtClean="0">
                <a:latin typeface="Calibri"/>
                <a:cs typeface="Calibri"/>
              </a:rPr>
              <a:t>Každý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z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nich</a:t>
            </a:r>
            <a:r>
              <a:rPr lang="en-US" sz="2400" dirty="0" smtClean="0">
                <a:latin typeface="Calibri"/>
                <a:cs typeface="Calibri"/>
              </a:rPr>
              <a:t> je </a:t>
            </a:r>
            <a:r>
              <a:rPr lang="en-US" sz="2400" dirty="0" err="1" smtClean="0">
                <a:latin typeface="Calibri"/>
                <a:cs typeface="Calibri"/>
              </a:rPr>
              <a:t>svým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způsobem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výjimečným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náboženstvím</a:t>
            </a:r>
            <a:r>
              <a:rPr lang="en-US" sz="2400" dirty="0" smtClean="0">
                <a:latin typeface="Calibri"/>
                <a:cs typeface="Calibri"/>
              </a:rPr>
              <a:t>, ale </a:t>
            </a:r>
            <a:r>
              <a:rPr lang="en-US" sz="2400" dirty="0" err="1" smtClean="0">
                <a:latin typeface="Calibri"/>
                <a:cs typeface="Calibri"/>
              </a:rPr>
              <a:t>zároveň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každý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z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nich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obsahuje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významný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díl</a:t>
            </a:r>
            <a:r>
              <a:rPr lang="en-US" sz="2400" dirty="0" smtClean="0">
                <a:latin typeface="Calibri"/>
                <a:cs typeface="Calibri"/>
              </a:rPr>
              <a:t> “</a:t>
            </a:r>
            <a:r>
              <a:rPr lang="en-US" sz="2400" dirty="0" err="1" smtClean="0">
                <a:latin typeface="Calibri"/>
                <a:cs typeface="Calibri"/>
              </a:rPr>
              <a:t>obyčejného</a:t>
            </a:r>
            <a:r>
              <a:rPr lang="en-US" sz="2400" dirty="0" smtClean="0">
                <a:latin typeface="Calibri"/>
                <a:cs typeface="Calibri"/>
              </a:rPr>
              <a:t>” </a:t>
            </a:r>
            <a:r>
              <a:rPr lang="en-US" sz="2400" dirty="0" err="1" smtClean="0">
                <a:latin typeface="Calibri"/>
                <a:cs typeface="Calibri"/>
              </a:rPr>
              <a:t>náboženství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vycházejícího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z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kulturních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kořenů</a:t>
            </a:r>
            <a:r>
              <a:rPr lang="en-US" sz="2400" dirty="0" smtClean="0">
                <a:latin typeface="Calibri"/>
                <a:cs typeface="Calibri"/>
              </a:rPr>
              <a:t>, </a:t>
            </a:r>
            <a:r>
              <a:rPr lang="en-US" sz="2400" dirty="0" err="1" smtClean="0">
                <a:latin typeface="Calibri"/>
                <a:cs typeface="Calibri"/>
              </a:rPr>
              <a:t>z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nichž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daný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systém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pochází</a:t>
            </a:r>
            <a:r>
              <a:rPr lang="en-US" sz="2400" dirty="0" smtClean="0">
                <a:latin typeface="Calibri"/>
                <a:cs typeface="Calibri"/>
              </a:rPr>
              <a:t>.</a:t>
            </a:r>
            <a:r>
              <a:rPr lang="cs-CZ" sz="2400" dirty="0" smtClean="0">
                <a:latin typeface="Calibri"/>
                <a:cs typeface="Calibri"/>
              </a:rPr>
              <a:t> </a:t>
            </a:r>
          </a:p>
          <a:p>
            <a:pPr>
              <a:buNone/>
            </a:pPr>
            <a:endParaRPr lang="cs-CZ" sz="2400" dirty="0" smtClean="0">
              <a:latin typeface="Calibri"/>
              <a:cs typeface="Calibri"/>
            </a:endParaRPr>
          </a:p>
          <a:p>
            <a:pPr algn="r">
              <a:buNone/>
            </a:pPr>
            <a:r>
              <a:rPr lang="cs-CZ" sz="2400" dirty="0" smtClean="0">
                <a:latin typeface="Calibri"/>
                <a:cs typeface="Calibri"/>
              </a:rPr>
              <a:t>Albanese, Catherine, L., </a:t>
            </a:r>
            <a:r>
              <a:rPr lang="cs-CZ" sz="2400" i="1" dirty="0" smtClean="0">
                <a:latin typeface="Calibri"/>
                <a:cs typeface="Calibri"/>
              </a:rPr>
              <a:t>America Religions and Religion</a:t>
            </a:r>
            <a:r>
              <a:rPr lang="cs-CZ" sz="2400" dirty="0" smtClean="0">
                <a:latin typeface="Calibri"/>
                <a:cs typeface="Calibri"/>
              </a:rPr>
              <a:t>, Belmont: Thomson. Wadsworth 2007</a:t>
            </a:r>
            <a:r>
              <a:rPr lang="cs-CZ" sz="2400" baseline="30000" dirty="0" smtClean="0">
                <a:latin typeface="Calibri"/>
                <a:cs typeface="Calibri"/>
              </a:rPr>
              <a:t>4</a:t>
            </a:r>
            <a:r>
              <a:rPr lang="cs-CZ" sz="2400" dirty="0" smtClean="0">
                <a:latin typeface="Calibri"/>
                <a:cs typeface="Calibri"/>
              </a:rPr>
              <a:t>, p. </a:t>
            </a:r>
            <a:r>
              <a:rPr lang="cs-CZ" sz="1514" dirty="0" smtClean="0">
                <a:latin typeface="Calibri"/>
                <a:cs typeface="Calibri"/>
              </a:rPr>
              <a:t>11 </a:t>
            </a:r>
            <a:endParaRPr lang="en-US" sz="1514" dirty="0">
              <a:latin typeface="Calibri"/>
              <a:cs typeface="Calibri"/>
            </a:endParaRPr>
          </a:p>
        </p:txBody>
      </p:sp>
      <p:pic>
        <p:nvPicPr>
          <p:cNvPr id="7" name="Picture Placeholder 6" descr="images.jpg"/>
          <p:cNvPicPr>
            <a:picLocks noChangeAspect="1"/>
          </p:cNvPicPr>
          <p:nvPr/>
        </p:nvPicPr>
        <p:blipFill>
          <a:blip r:embed="rId2"/>
          <a:srcRect t="-38397" b="-38397"/>
          <a:stretch>
            <a:fillRect/>
          </a:stretch>
        </p:blipFill>
        <p:spPr>
          <a:xfrm>
            <a:off x="0" y="-441326"/>
            <a:ext cx="1304447" cy="1779891"/>
          </a:xfrm>
          <a:prstGeom prst="rect">
            <a:avLst/>
          </a:prstGeom>
          <a:effectLst>
            <a:reflection stA="50000" endPos="51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67705" cy="887514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Organizační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inovativnost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210506" cy="3916363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Calibri"/>
                <a:cs typeface="Calibri"/>
              </a:rPr>
              <a:t>V americkém kontextu platí teorie racionální volby, podle níž nabídka výrazně stimuluje poptávku a nikoli naopak</a:t>
            </a:r>
          </a:p>
          <a:p>
            <a:endParaRPr lang="cs-CZ" sz="3200" dirty="0" smtClean="0"/>
          </a:p>
          <a:p>
            <a:endParaRPr lang="cs-CZ" sz="3200" dirty="0" smtClean="0"/>
          </a:p>
          <a:p>
            <a:endParaRPr lang="cs-CZ" sz="3200" dirty="0" smtClean="0"/>
          </a:p>
        </p:txBody>
      </p:sp>
      <p:sp>
        <p:nvSpPr>
          <p:cNvPr id="4" name="Down Arrow 3"/>
          <p:cNvSpPr/>
          <p:nvPr/>
        </p:nvSpPr>
        <p:spPr>
          <a:xfrm>
            <a:off x="3952875" y="3770312"/>
            <a:ext cx="1492250" cy="9683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74800" y="5058367"/>
            <a:ext cx="6451600" cy="10677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Niche marketing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dirty="0"/>
          </a:p>
        </p:txBody>
      </p:sp>
      <p:pic>
        <p:nvPicPr>
          <p:cNvPr id="7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935120" cy="853192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Organizační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inovativnost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77921" cy="3916363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Snaha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o</a:t>
            </a:r>
            <a:r>
              <a:rPr lang="en-US" sz="2800" dirty="0" smtClean="0">
                <a:latin typeface="Calibri"/>
                <a:cs typeface="Calibri"/>
              </a:rPr>
              <a:t> co </a:t>
            </a:r>
            <a:r>
              <a:rPr lang="en-US" sz="2800" dirty="0" err="1" smtClean="0">
                <a:latin typeface="Calibri"/>
                <a:cs typeface="Calibri"/>
              </a:rPr>
              <a:t>největší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efektivitu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spolu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aktivismem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vede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tomu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že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skupiny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USA </a:t>
            </a:r>
            <a:r>
              <a:rPr lang="en-US" sz="2800" dirty="0" err="1" smtClean="0">
                <a:latin typeface="Calibri"/>
                <a:cs typeface="Calibri"/>
              </a:rPr>
              <a:t>akceptují</a:t>
            </a:r>
            <a:r>
              <a:rPr lang="en-US" sz="2800" dirty="0" smtClean="0">
                <a:latin typeface="Calibri"/>
                <a:cs typeface="Calibri"/>
              </a:rPr>
              <a:t> a </a:t>
            </a:r>
            <a:r>
              <a:rPr lang="en-US" sz="2800" dirty="0" err="1" smtClean="0">
                <a:latin typeface="Calibri"/>
                <a:cs typeface="Calibri"/>
              </a:rPr>
              <a:t>svým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chováním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výrazně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podporují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situaci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duchovního/náboženského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tržiště</a:t>
            </a:r>
            <a:r>
              <a:rPr lang="en-US" sz="2800" dirty="0" smtClean="0">
                <a:latin typeface="Calibri"/>
                <a:cs typeface="Calibri"/>
              </a:rPr>
              <a:t> (C. W. Roof)</a:t>
            </a:r>
          </a:p>
          <a:p>
            <a:r>
              <a:rPr lang="en-US" sz="2800" dirty="0" err="1" smtClean="0">
                <a:latin typeface="Calibri"/>
                <a:cs typeface="Calibri"/>
              </a:rPr>
              <a:t>Podobně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jako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teorii</a:t>
            </a:r>
            <a:r>
              <a:rPr lang="en-US" sz="2800" dirty="0" smtClean="0">
                <a:latin typeface="Calibri"/>
                <a:cs typeface="Calibri"/>
              </a:rPr>
              <a:t> niche </a:t>
            </a:r>
            <a:r>
              <a:rPr lang="en-US" sz="2800" dirty="0" err="1" smtClean="0">
                <a:latin typeface="Calibri"/>
                <a:cs typeface="Calibri"/>
              </a:rPr>
              <a:t>marketingu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platí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kontextu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duchovního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tržiště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že</a:t>
            </a:r>
            <a:r>
              <a:rPr lang="en-US" sz="2800" dirty="0" smtClean="0">
                <a:latin typeface="Calibri"/>
                <a:cs typeface="Calibri"/>
              </a:rPr>
              <a:t> to </a:t>
            </a:r>
            <a:r>
              <a:rPr lang="en-US" sz="2800" b="1" dirty="0" err="1" smtClean="0">
                <a:latin typeface="Calibri"/>
                <a:cs typeface="Calibri"/>
              </a:rPr>
              <a:t>není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jen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poptávka</a:t>
            </a:r>
            <a:r>
              <a:rPr lang="en-US" sz="2800" dirty="0" smtClean="0">
                <a:latin typeface="Calibri"/>
                <a:cs typeface="Calibri"/>
              </a:rPr>
              <a:t>, co </a:t>
            </a:r>
            <a:r>
              <a:rPr lang="en-US" sz="2800" dirty="0" err="1" smtClean="0">
                <a:latin typeface="Calibri"/>
                <a:cs typeface="Calibri"/>
              </a:rPr>
              <a:t>ovlivňuje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nabídku</a:t>
            </a:r>
            <a:r>
              <a:rPr lang="en-US" sz="2800" dirty="0" smtClean="0">
                <a:latin typeface="Calibri"/>
                <a:cs typeface="Calibri"/>
              </a:rPr>
              <a:t>, ale </a:t>
            </a:r>
            <a:r>
              <a:rPr lang="en-US" sz="2800" dirty="0" err="1" smtClean="0">
                <a:latin typeface="Calibri"/>
                <a:cs typeface="Calibri"/>
              </a:rPr>
              <a:t>že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ta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spojena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mnoha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specifickými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potřebami</a:t>
            </a:r>
            <a:r>
              <a:rPr lang="en-US" sz="2800" dirty="0" smtClean="0">
                <a:latin typeface="Calibri"/>
                <a:cs typeface="Calibri"/>
              </a:rPr>
              <a:t> (</a:t>
            </a:r>
            <a:r>
              <a:rPr lang="en-US" sz="2800" dirty="0" err="1" smtClean="0">
                <a:latin typeface="Calibri"/>
                <a:cs typeface="Calibri"/>
              </a:rPr>
              <a:t>prestiž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efektivita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zodpovědnost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apod</a:t>
            </a:r>
            <a:r>
              <a:rPr lang="en-US" sz="2800" dirty="0" smtClean="0">
                <a:latin typeface="Calibri"/>
                <a:cs typeface="Calibri"/>
              </a:rPr>
              <a:t>.)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6"/>
            <a:ext cx="1510412" cy="1630303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2088"/>
            <a:ext cx="8935120" cy="892698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Organizační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inovativnost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505518"/>
            <a:ext cx="8477921" cy="39163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Podle</a:t>
            </a:r>
            <a:r>
              <a:rPr lang="en-US" sz="2800" dirty="0" smtClean="0">
                <a:latin typeface="Calibri"/>
                <a:cs typeface="Calibri"/>
              </a:rPr>
              <a:t> C. W. </a:t>
            </a:r>
            <a:r>
              <a:rPr lang="en-US" sz="2800" dirty="0" err="1" smtClean="0">
                <a:latin typeface="Calibri"/>
                <a:cs typeface="Calibri"/>
              </a:rPr>
              <a:t>Roofa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skupiny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USA </a:t>
            </a:r>
            <a:r>
              <a:rPr lang="en-US" sz="2800" dirty="0" err="1" smtClean="0">
                <a:latin typeface="Calibri"/>
                <a:cs typeface="Calibri"/>
              </a:rPr>
              <a:t>nejsou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něčím</a:t>
            </a:r>
            <a:r>
              <a:rPr lang="en-US" sz="2800" dirty="0" smtClean="0">
                <a:latin typeface="Calibri"/>
                <a:cs typeface="Calibri"/>
              </a:rPr>
              <a:t>, co </a:t>
            </a:r>
            <a:r>
              <a:rPr lang="en-US" sz="2800" dirty="0" err="1" smtClean="0">
                <a:latin typeface="Calibri"/>
                <a:cs typeface="Calibri"/>
              </a:rPr>
              <a:t>pouze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reaguje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okolní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situaci</a:t>
            </a:r>
            <a:r>
              <a:rPr lang="en-US" sz="2800" dirty="0" smtClean="0">
                <a:latin typeface="Calibri"/>
                <a:cs typeface="Calibri"/>
              </a:rPr>
              <a:t> (</a:t>
            </a:r>
            <a:r>
              <a:rPr lang="en-US" sz="2800" dirty="0" err="1" smtClean="0">
                <a:latin typeface="Calibri"/>
                <a:cs typeface="Calibri"/>
              </a:rPr>
              <a:t>politickou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sociální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ekonomickou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kulturní</a:t>
            </a:r>
            <a:r>
              <a:rPr lang="en-US" sz="2800" dirty="0" smtClean="0">
                <a:latin typeface="Calibri"/>
                <a:cs typeface="Calibri"/>
              </a:rPr>
              <a:t>), ale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mnoha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ohledech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tento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kontext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vytváří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dirty="0" smtClean="0">
                <a:latin typeface="Calibri"/>
                <a:cs typeface="Calibri"/>
              </a:rPr>
              <a:t>a to </a:t>
            </a:r>
            <a:r>
              <a:rPr lang="en-US" sz="2800" dirty="0" err="1" smtClean="0">
                <a:latin typeface="Calibri"/>
                <a:cs typeface="Calibri"/>
              </a:rPr>
              <a:t>včetně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potřeb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které</a:t>
            </a:r>
            <a:r>
              <a:rPr lang="en-US" sz="2800" dirty="0" smtClean="0">
                <a:latin typeface="Calibri"/>
                <a:cs typeface="Calibri"/>
              </a:rPr>
              <a:t> se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něm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objevují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Picture Placeholder 6" descr="images2.jpg"/>
          <p:cNvPicPr>
            <a:picLocks noChangeAspect="1"/>
          </p:cNvPicPr>
          <p:nvPr/>
        </p:nvPicPr>
        <p:blipFill>
          <a:blip r:embed="rId2"/>
          <a:srcRect t="-30422" b="-30422"/>
          <a:stretch>
            <a:fillRect/>
          </a:stretch>
        </p:blipFill>
        <p:spPr>
          <a:xfrm>
            <a:off x="0" y="-411865"/>
            <a:ext cx="1510412" cy="1424370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93236"/>
            <a:ext cx="8713694" cy="919906"/>
          </a:xfrm>
        </p:spPr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Organizační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inovativnost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3190" y="1752600"/>
            <a:ext cx="4235547" cy="882650"/>
          </a:xfrm>
        </p:spPr>
        <p:txBody>
          <a:bodyPr>
            <a:noAutofit/>
          </a:bodyPr>
          <a:lstStyle/>
          <a:p>
            <a:pPr algn="ctr"/>
            <a:r>
              <a:rPr lang="en-US" sz="1600" b="0" dirty="0" err="1" smtClean="0">
                <a:latin typeface="Calibri"/>
                <a:cs typeface="Calibri"/>
              </a:rPr>
              <a:t>Propojení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náboženství</a:t>
            </a:r>
            <a:r>
              <a:rPr lang="en-US" sz="1600" b="0" dirty="0" smtClean="0">
                <a:latin typeface="Calibri"/>
                <a:cs typeface="Calibri"/>
              </a:rPr>
              <a:t> a </a:t>
            </a:r>
            <a:r>
              <a:rPr lang="en-US" sz="1600" b="0" dirty="0" err="1" smtClean="0">
                <a:latin typeface="Calibri"/>
                <a:cs typeface="Calibri"/>
              </a:rPr>
              <a:t>businessu</a:t>
            </a:r>
            <a:r>
              <a:rPr lang="en-US" sz="1600" b="0" dirty="0" smtClean="0">
                <a:latin typeface="Calibri"/>
                <a:cs typeface="Calibri"/>
              </a:rPr>
              <a:t> je pro </a:t>
            </a:r>
            <a:r>
              <a:rPr lang="en-US" sz="1600" b="0" dirty="0" err="1" smtClean="0">
                <a:latin typeface="Calibri"/>
                <a:cs typeface="Calibri"/>
              </a:rPr>
              <a:t>americkou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religiozitu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poměrně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typické</a:t>
            </a:r>
            <a:r>
              <a:rPr lang="en-US" sz="1600" b="0" dirty="0" smtClean="0">
                <a:latin typeface="Calibri"/>
                <a:cs typeface="Calibri"/>
              </a:rPr>
              <a:t> – </a:t>
            </a:r>
            <a:r>
              <a:rPr lang="en-US" sz="1600" b="0" i="1" dirty="0" smtClean="0">
                <a:latin typeface="Calibri"/>
                <a:cs typeface="Calibri"/>
              </a:rPr>
              <a:t>Celebrity Center, Church of Scientology</a:t>
            </a:r>
            <a:r>
              <a:rPr lang="en-US" sz="1600" b="0" dirty="0" smtClean="0">
                <a:latin typeface="Calibri"/>
                <a:cs typeface="Calibri"/>
              </a:rPr>
              <a:t>, Los Angeles (CA)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7" name="Content Placeholder 6" descr="DSC0096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0047" b="-1004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27494" y="1613142"/>
            <a:ext cx="3886200" cy="882650"/>
          </a:xfrm>
        </p:spPr>
        <p:txBody>
          <a:bodyPr>
            <a:normAutofit/>
          </a:bodyPr>
          <a:lstStyle/>
          <a:p>
            <a:pPr algn="ctr"/>
            <a:r>
              <a:rPr lang="en-US" sz="1600" b="0" dirty="0" err="1" smtClean="0">
                <a:latin typeface="Calibri"/>
                <a:cs typeface="Calibri"/>
              </a:rPr>
              <a:t>Marketingová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komunikace</a:t>
            </a:r>
            <a:r>
              <a:rPr lang="en-US" sz="1600" b="0" dirty="0" smtClean="0">
                <a:latin typeface="Calibri"/>
                <a:cs typeface="Calibri"/>
              </a:rPr>
              <a:t> a </a:t>
            </a:r>
            <a:r>
              <a:rPr lang="en-US" sz="1600" b="0" dirty="0" err="1" smtClean="0">
                <a:latin typeface="Calibri"/>
                <a:cs typeface="Calibri"/>
              </a:rPr>
              <a:t>náboženská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reklama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nikoho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en-US" sz="1600" b="0" dirty="0" err="1" smtClean="0">
                <a:latin typeface="Calibri"/>
                <a:cs typeface="Calibri"/>
              </a:rPr>
              <a:t>nepopouzí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8" name="Content Placeholder 7" descr="images_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9586" b="-9586"/>
          <a:stretch>
            <a:fillRect/>
          </a:stretch>
        </p:blipFill>
        <p:spPr/>
      </p:pic>
      <p:pic>
        <p:nvPicPr>
          <p:cNvPr id="10" name="Picture Placeholder 6" descr="images2.jpg"/>
          <p:cNvPicPr>
            <a:picLocks noChangeAspect="1"/>
          </p:cNvPicPr>
          <p:nvPr/>
        </p:nvPicPr>
        <p:blipFill>
          <a:blip r:embed="rId4"/>
          <a:srcRect t="-30422" b="-30422"/>
          <a:stretch>
            <a:fillRect/>
          </a:stretch>
        </p:blipFill>
        <p:spPr>
          <a:xfrm>
            <a:off x="0" y="-411865"/>
            <a:ext cx="1510412" cy="1355726"/>
          </a:xfrm>
          <a:prstGeom prst="rect">
            <a:avLst/>
          </a:prstGeom>
          <a:effectLst>
            <a:reflection stA="50000" endPos="75000" dist="12700" dir="5400000" sy="-100000" algn="bl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-1" y="1021219"/>
            <a:ext cx="8805015" cy="1398494"/>
          </a:xfrm>
        </p:spPr>
        <p:txBody>
          <a:bodyPr/>
          <a:lstStyle/>
          <a:p>
            <a:r>
              <a:rPr lang="en-US" sz="3600" b="1" dirty="0" err="1" smtClean="0">
                <a:latin typeface="Calibri"/>
                <a:cs typeface="Calibri"/>
              </a:rPr>
              <a:t>Výběrová</a:t>
            </a:r>
            <a:r>
              <a:rPr lang="en-US" sz="3600" b="1" dirty="0" smtClean="0">
                <a:latin typeface="Calibri"/>
                <a:cs typeface="Calibri"/>
              </a:rPr>
              <a:t> </a:t>
            </a:r>
            <a:r>
              <a:rPr lang="en-US" sz="3600" b="1" dirty="0" err="1" smtClean="0">
                <a:latin typeface="Calibri"/>
                <a:cs typeface="Calibri"/>
              </a:rPr>
              <a:t>bibliografie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1626230" y="2419713"/>
            <a:ext cx="7178784" cy="4114800"/>
          </a:xfrm>
        </p:spPr>
        <p:txBody>
          <a:bodyPr>
            <a:normAutofit/>
          </a:bodyPr>
          <a:lstStyle/>
          <a:p>
            <a:pPr algn="l">
              <a:buFont typeface="Wingdings" charset="2"/>
              <a:buChar char=""/>
            </a:pPr>
            <a:r>
              <a:rPr lang="en-US" sz="2600" dirty="0" smtClean="0">
                <a:solidFill>
                  <a:srgbClr val="404040"/>
                </a:solidFill>
                <a:ea typeface="Helvetica" pitchFamily="-1" charset="0"/>
                <a:cs typeface="Helvetica" pitchFamily="-1" charset="0"/>
                <a:sym typeface="Helvetica" pitchFamily="-1" charset="0"/>
              </a:rPr>
              <a:t>  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ea typeface="Helvetica" pitchFamily="-1" charset="0"/>
                <a:cs typeface="Calibri"/>
                <a:sym typeface="Helvetica" pitchFamily="-1" charset="0"/>
              </a:rPr>
              <a:t>Albanese, C., </a:t>
            </a:r>
            <a:r>
              <a:rPr lang="en-US" sz="2600" i="1" dirty="0" smtClean="0">
                <a:solidFill>
                  <a:srgbClr val="404040"/>
                </a:solidFill>
                <a:latin typeface="Calibri"/>
                <a:ea typeface="Helvetica" pitchFamily="-1" charset="0"/>
                <a:cs typeface="Calibri"/>
                <a:sym typeface="Helvetica" pitchFamily="-1" charset="0"/>
              </a:rPr>
              <a:t>America Religions and Religion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ea typeface="Helvetica" pitchFamily="-1" charset="0"/>
                <a:cs typeface="Calibri"/>
                <a:sym typeface="Helvetica" pitchFamily="-1" charset="0"/>
              </a:rPr>
              <a:t>, Belmont: Thomson Wadsworth 2007, </a:t>
            </a:r>
            <a:r>
              <a:rPr lang="en-US" sz="2600" dirty="0" err="1" smtClean="0">
                <a:solidFill>
                  <a:srgbClr val="404040"/>
                </a:solidFill>
                <a:latin typeface="Calibri"/>
                <a:ea typeface="Helvetica" pitchFamily="-1" charset="0"/>
                <a:cs typeface="Calibri"/>
                <a:sym typeface="Helvetica" pitchFamily="-1" charset="0"/>
              </a:rPr>
              <a:t>s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ea typeface="Helvetica" pitchFamily="-1" charset="0"/>
                <a:cs typeface="Calibri"/>
                <a:sym typeface="Helvetica" pitchFamily="-1" charset="0"/>
              </a:rPr>
              <a:t>. 10 - 15</a:t>
            </a:r>
          </a:p>
          <a:p>
            <a:pPr algn="l">
              <a:buFont typeface="Wingdings" charset="2"/>
              <a:buChar char=""/>
            </a:pP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  Hutchinson, W., </a:t>
            </a:r>
            <a:r>
              <a:rPr lang="en-US" sz="2600" i="1" dirty="0" smtClean="0">
                <a:solidFill>
                  <a:srgbClr val="404040"/>
                </a:solidFill>
                <a:latin typeface="Calibri"/>
                <a:cs typeface="Calibri"/>
              </a:rPr>
              <a:t>Religious Pluralism in America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. </a:t>
            </a:r>
            <a:r>
              <a:rPr lang="en-US" sz="2600" i="1" dirty="0" smtClean="0">
                <a:solidFill>
                  <a:srgbClr val="404040"/>
                </a:solidFill>
                <a:latin typeface="Calibri"/>
                <a:cs typeface="Calibri"/>
              </a:rPr>
              <a:t>The Contentious History of a Founding Ideal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, New Heaven/London: Yale University Press 2003, </a:t>
            </a:r>
            <a:r>
              <a:rPr lang="en-US" sz="2600" dirty="0" err="1" smtClean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. 30 – 84</a:t>
            </a:r>
          </a:p>
          <a:p>
            <a:pPr algn="l">
              <a:buFont typeface="Wingdings" charset="2"/>
              <a:buChar char=""/>
            </a:pP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lang="en-US" sz="2600" dirty="0" err="1" smtClean="0">
                <a:solidFill>
                  <a:srgbClr val="404040"/>
                </a:solidFill>
                <a:latin typeface="Calibri"/>
                <a:cs typeface="Calibri"/>
              </a:rPr>
              <a:t>Thavis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 Thomson I., </a:t>
            </a:r>
            <a:r>
              <a:rPr lang="en-US" sz="2600" i="1" dirty="0" smtClean="0">
                <a:solidFill>
                  <a:srgbClr val="404040"/>
                </a:solidFill>
                <a:latin typeface="Calibri"/>
                <a:cs typeface="Calibri"/>
              </a:rPr>
              <a:t>Culture Wars and Enduring American Dilemmas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, Ann Arbor: The University of Michigan Press 2010, </a:t>
            </a:r>
            <a:r>
              <a:rPr lang="en-US" sz="2600" dirty="0" err="1" smtClean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en-US" sz="2600" dirty="0" smtClean="0">
                <a:solidFill>
                  <a:srgbClr val="404040"/>
                </a:solidFill>
                <a:latin typeface="Calibri"/>
                <a:cs typeface="Calibri"/>
              </a:rPr>
              <a:t>. 1- 55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823732"/>
            <a:ext cx="8393085" cy="96965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alibri"/>
                <a:cs typeface="Calibri"/>
              </a:rPr>
              <a:t>E pluribus </a:t>
            </a:r>
            <a:r>
              <a:rPr lang="en-US" sz="3600" b="1" dirty="0" err="1" smtClean="0">
                <a:latin typeface="Calibri"/>
                <a:cs typeface="Calibri"/>
              </a:rPr>
              <a:t>unum</a:t>
            </a:r>
            <a:r>
              <a:rPr lang="en-US" sz="3600" b="1" dirty="0" smtClean="0">
                <a:latin typeface="Calibri"/>
                <a:cs typeface="Calibri"/>
              </a:rPr>
              <a:t> – </a:t>
            </a:r>
            <a:r>
              <a:rPr lang="en-US" sz="3600" b="1" dirty="0" err="1" smtClean="0">
                <a:latin typeface="Calibri"/>
                <a:cs typeface="Calibri"/>
              </a:rPr>
              <a:t>hledání</a:t>
            </a:r>
            <a:r>
              <a:rPr lang="en-US" sz="3600" b="1" dirty="0" smtClean="0">
                <a:latin typeface="Calibri"/>
                <a:cs typeface="Calibri"/>
              </a:rPr>
              <a:t> identity</a:t>
            </a:r>
            <a:endParaRPr lang="en-US" sz="3600" dirty="0">
              <a:latin typeface="Academy Engraved LET"/>
              <a:cs typeface="Academy Engraved LE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19305" y="1958533"/>
            <a:ext cx="4643694" cy="4419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Podle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Hutchinsona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třeba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náboženskou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situaci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která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byla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typická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podstatě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až</a:t>
            </a:r>
            <a:r>
              <a:rPr lang="en-US" sz="2800" dirty="0" smtClean="0">
                <a:latin typeface="Calibri"/>
                <a:cs typeface="Calibri"/>
              </a:rPr>
              <a:t> do </a:t>
            </a:r>
            <a:r>
              <a:rPr lang="en-US" sz="2800" dirty="0" err="1" smtClean="0">
                <a:latin typeface="Calibri"/>
                <a:cs typeface="Calibri"/>
              </a:rPr>
              <a:t>poloviny</a:t>
            </a:r>
            <a:r>
              <a:rPr lang="en-US" sz="2800" dirty="0" smtClean="0">
                <a:latin typeface="Calibri"/>
                <a:cs typeface="Calibri"/>
              </a:rPr>
              <a:t> 20. </a:t>
            </a:r>
            <a:r>
              <a:rPr lang="en-US" sz="2800" dirty="0" err="1" smtClean="0">
                <a:latin typeface="Calibri"/>
                <a:cs typeface="Calibri"/>
              </a:rPr>
              <a:t>století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chápat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spíše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jako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výraz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náboženské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diverzity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než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náboženského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pluralismu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06400" y="1958532"/>
            <a:ext cx="3335302" cy="4167977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latin typeface="Calibri"/>
                <a:cs typeface="Calibri"/>
              </a:rPr>
              <a:t>Zajímavé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stanovisko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otázce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vztahu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mezi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jedinečností</a:t>
            </a:r>
            <a:r>
              <a:rPr lang="en-US" sz="2000" dirty="0" smtClean="0">
                <a:latin typeface="Calibri"/>
                <a:cs typeface="Calibri"/>
              </a:rPr>
              <a:t> a </a:t>
            </a:r>
            <a:r>
              <a:rPr lang="en-US" sz="2000" dirty="0" err="1" smtClean="0">
                <a:latin typeface="Calibri"/>
                <a:cs typeface="Calibri"/>
              </a:rPr>
              <a:t>mnohostí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americkém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náboženství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poskytl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ve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své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práci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i="1" dirty="0" smtClean="0">
                <a:latin typeface="Calibri"/>
                <a:cs typeface="Calibri"/>
              </a:rPr>
              <a:t>Religious Pluralism in America</a:t>
            </a:r>
            <a:r>
              <a:rPr lang="en-US" sz="2000" dirty="0" smtClean="0">
                <a:latin typeface="Calibri"/>
                <a:cs typeface="Calibri"/>
              </a:rPr>
              <a:t> (2003) William R. Hutchinson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9" name="Picture 8" descr="Hutchin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35" y="4788774"/>
            <a:ext cx="948267" cy="1337735"/>
          </a:xfrm>
          <a:prstGeom prst="rect">
            <a:avLst/>
          </a:prstGeom>
        </p:spPr>
      </p:pic>
      <p:pic>
        <p:nvPicPr>
          <p:cNvPr id="8" name="Picture Placeholder 6" descr="images.jpg"/>
          <p:cNvPicPr>
            <a:picLocks noChangeAspect="1"/>
          </p:cNvPicPr>
          <p:nvPr/>
        </p:nvPicPr>
        <p:blipFill>
          <a:blip r:embed="rId3"/>
          <a:srcRect t="-38397" b="-38397"/>
          <a:stretch>
            <a:fillRect/>
          </a:stretch>
        </p:blipFill>
        <p:spPr>
          <a:xfrm>
            <a:off x="1" y="-441326"/>
            <a:ext cx="1355938" cy="1556797"/>
          </a:xfrm>
          <a:prstGeom prst="rect">
            <a:avLst/>
          </a:prstGeom>
          <a:effectLst>
            <a:reflection stA="50000" endPos="51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867440"/>
            <a:ext cx="8805015" cy="94225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E pluribus </a:t>
            </a:r>
            <a:r>
              <a:rPr lang="en-US" b="1" dirty="0" err="1" smtClean="0">
                <a:latin typeface="Calibri"/>
                <a:cs typeface="Calibri"/>
              </a:rPr>
              <a:t>unum</a:t>
            </a:r>
            <a:r>
              <a:rPr lang="en-US" b="1" dirty="0" smtClean="0">
                <a:latin typeface="Calibri"/>
                <a:cs typeface="Calibri"/>
              </a:rPr>
              <a:t> – </a:t>
            </a:r>
            <a:r>
              <a:rPr lang="en-US" b="1" dirty="0" err="1" smtClean="0">
                <a:latin typeface="Calibri"/>
                <a:cs typeface="Calibri"/>
              </a:rPr>
              <a:t>hledání</a:t>
            </a:r>
            <a:r>
              <a:rPr lang="en-US" b="1" dirty="0" smtClean="0">
                <a:latin typeface="Calibri"/>
                <a:cs typeface="Calibri"/>
              </a:rPr>
              <a:t> identity</a:t>
            </a:r>
            <a:endParaRPr lang="en-US" dirty="0">
              <a:latin typeface="Academy Engraved LET"/>
              <a:cs typeface="Academy Engraved LE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2209800"/>
            <a:ext cx="8347816" cy="3916363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Náboženská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diverzita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znamená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vzájemnou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ko-existenci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relativně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velkého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množství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náboženských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skupin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které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jsou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si</a:t>
            </a:r>
            <a:r>
              <a:rPr lang="en-US" sz="2800" dirty="0" smtClean="0">
                <a:latin typeface="Calibri"/>
                <a:cs typeface="Calibri"/>
              </a:rPr>
              <a:t> “</a:t>
            </a:r>
            <a:r>
              <a:rPr lang="en-US" sz="2800" dirty="0" err="1" smtClean="0">
                <a:latin typeface="Calibri"/>
                <a:cs typeface="Calibri"/>
              </a:rPr>
              <a:t>ideově</a:t>
            </a:r>
            <a:r>
              <a:rPr lang="en-US" sz="2800" dirty="0" smtClean="0">
                <a:latin typeface="Calibri"/>
                <a:cs typeface="Calibri"/>
              </a:rPr>
              <a:t>” </a:t>
            </a:r>
            <a:r>
              <a:rPr lang="en-US" sz="2800" dirty="0" err="1" smtClean="0">
                <a:latin typeface="Calibri"/>
                <a:cs typeface="Calibri"/>
              </a:rPr>
              <a:t>relativně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blízké</a:t>
            </a:r>
            <a:r>
              <a:rPr lang="en-US" sz="2800" dirty="0" smtClean="0">
                <a:latin typeface="Calibri"/>
                <a:cs typeface="Calibri"/>
              </a:rPr>
              <a:t>, a </a:t>
            </a:r>
            <a:r>
              <a:rPr lang="en-US" sz="2800" dirty="0" err="1" smtClean="0">
                <a:latin typeface="Calibri"/>
                <a:cs typeface="Calibri"/>
              </a:rPr>
              <a:t>která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zároveň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spojena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dominancí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jednoho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náboženského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proudu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</a:p>
          <a:p>
            <a:r>
              <a:rPr lang="en-US" sz="2800" dirty="0" smtClean="0">
                <a:latin typeface="Calibri"/>
                <a:cs typeface="Calibri"/>
              </a:rPr>
              <a:t>V </a:t>
            </a:r>
            <a:r>
              <a:rPr lang="en-US" sz="2800" dirty="0" err="1" smtClean="0">
                <a:latin typeface="Calibri"/>
                <a:cs typeface="Calibri"/>
              </a:rPr>
              <a:t>tomto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kontextu</a:t>
            </a:r>
            <a:r>
              <a:rPr lang="en-US" sz="2800" dirty="0" smtClean="0">
                <a:latin typeface="Calibri"/>
                <a:cs typeface="Calibri"/>
              </a:rPr>
              <a:t> je </a:t>
            </a:r>
            <a:r>
              <a:rPr lang="en-US" sz="2800" dirty="0" err="1" smtClean="0">
                <a:latin typeface="Calibri"/>
                <a:cs typeface="Calibri"/>
              </a:rPr>
              <a:t>třeba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chápat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jako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dominantní</a:t>
            </a:r>
            <a:r>
              <a:rPr lang="en-US" sz="2800" dirty="0" smtClean="0">
                <a:latin typeface="Calibri"/>
                <a:cs typeface="Calibri"/>
              </a:rPr>
              <a:t> proud </a:t>
            </a:r>
            <a:r>
              <a:rPr lang="en-US" sz="2800" dirty="0" err="1" smtClean="0">
                <a:latin typeface="Calibri"/>
                <a:cs typeface="Calibri"/>
              </a:rPr>
              <a:t>kalvinismus</a:t>
            </a:r>
            <a:r>
              <a:rPr lang="en-US" sz="2800" dirty="0" smtClean="0">
                <a:latin typeface="Calibri"/>
                <a:cs typeface="Calibri"/>
              </a:rPr>
              <a:t> (</a:t>
            </a:r>
            <a:r>
              <a:rPr lang="en-US" sz="2800" dirty="0" err="1" smtClean="0">
                <a:latin typeface="Calibri"/>
                <a:cs typeface="Calibri"/>
              </a:rPr>
              <a:t>ještě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počátku</a:t>
            </a:r>
            <a:r>
              <a:rPr lang="en-US" sz="2800" dirty="0" smtClean="0">
                <a:latin typeface="Calibri"/>
                <a:cs typeface="Calibri"/>
              </a:rPr>
              <a:t> 19. </a:t>
            </a:r>
            <a:r>
              <a:rPr lang="en-US" sz="2800" dirty="0" err="1" smtClean="0">
                <a:latin typeface="Calibri"/>
                <a:cs typeface="Calibri"/>
              </a:rPr>
              <a:t>století</a:t>
            </a:r>
            <a:r>
              <a:rPr lang="en-US" sz="2800" dirty="0" smtClean="0">
                <a:latin typeface="Calibri"/>
                <a:cs typeface="Calibri"/>
              </a:rPr>
              <a:t> se 95 % </a:t>
            </a:r>
            <a:r>
              <a:rPr lang="en-US" sz="2800" dirty="0" err="1" smtClean="0">
                <a:latin typeface="Calibri"/>
                <a:cs typeface="Calibri"/>
              </a:rPr>
              <a:t>všech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náboženských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skupin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hlásilo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protestantismu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8" name="Picture Placeholder 6" descr="images.jpg"/>
          <p:cNvPicPr>
            <a:picLocks noChangeAspect="1"/>
          </p:cNvPicPr>
          <p:nvPr/>
        </p:nvPicPr>
        <p:blipFill>
          <a:blip r:embed="rId2"/>
          <a:srcRect t="-38397" b="-38397"/>
          <a:stretch>
            <a:fillRect/>
          </a:stretch>
        </p:blipFill>
        <p:spPr>
          <a:xfrm>
            <a:off x="0" y="-441326"/>
            <a:ext cx="1355938" cy="1779891"/>
          </a:xfrm>
          <a:prstGeom prst="rect">
            <a:avLst/>
          </a:prstGeom>
          <a:effectLst>
            <a:reflection stA="50000" endPos="51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766048" cy="887514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E pluribus </a:t>
            </a:r>
            <a:r>
              <a:rPr lang="en-US" b="1" dirty="0" err="1" smtClean="0">
                <a:latin typeface="Calibri"/>
                <a:cs typeface="Calibri"/>
              </a:rPr>
              <a:t>unum</a:t>
            </a:r>
            <a:r>
              <a:rPr lang="en-US" b="1" dirty="0" smtClean="0">
                <a:latin typeface="Calibri"/>
                <a:cs typeface="Calibri"/>
              </a:rPr>
              <a:t> – </a:t>
            </a:r>
            <a:r>
              <a:rPr lang="en-US" b="1" dirty="0" err="1" smtClean="0">
                <a:latin typeface="Calibri"/>
                <a:cs typeface="Calibri"/>
              </a:rPr>
              <a:t>hledání</a:t>
            </a:r>
            <a:r>
              <a:rPr lang="en-US" b="1" dirty="0" smtClean="0">
                <a:latin typeface="Calibri"/>
                <a:cs typeface="Calibri"/>
              </a:rPr>
              <a:t> identity</a:t>
            </a:r>
            <a:endParaRPr lang="en-US" dirty="0">
              <a:latin typeface="Academy Engraved LET"/>
              <a:cs typeface="Academy Engraved LE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99586"/>
            <a:ext cx="8308849" cy="486833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Hutchinson </a:t>
            </a:r>
            <a:r>
              <a:rPr lang="en-US" sz="2800" dirty="0" err="1" smtClean="0">
                <a:latin typeface="Calibri"/>
                <a:cs typeface="Calibri"/>
              </a:rPr>
              <a:t>rovněž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poukazuje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na</a:t>
            </a:r>
            <a:r>
              <a:rPr lang="en-US" sz="2800" dirty="0" smtClean="0">
                <a:latin typeface="Calibri"/>
                <a:cs typeface="Calibri"/>
              </a:rPr>
              <a:t> to, </a:t>
            </a:r>
            <a:r>
              <a:rPr lang="en-US" sz="2800" dirty="0" err="1" smtClean="0">
                <a:latin typeface="Calibri"/>
                <a:cs typeface="Calibri"/>
              </a:rPr>
              <a:t>že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zdrojem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případných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střetů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nebyly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až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tak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teologické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rozdíly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dirty="0" smtClean="0">
                <a:latin typeface="Calibri"/>
                <a:cs typeface="Calibri"/>
              </a:rPr>
              <a:t>(a to </a:t>
            </a:r>
            <a:r>
              <a:rPr lang="en-US" sz="2800" dirty="0" err="1" smtClean="0">
                <a:latin typeface="Calibri"/>
                <a:cs typeface="Calibri"/>
              </a:rPr>
              <a:t>ani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případě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katolíků</a:t>
            </a:r>
            <a:r>
              <a:rPr lang="en-US" sz="2800" dirty="0" smtClean="0">
                <a:latin typeface="Calibri"/>
                <a:cs typeface="Calibri"/>
              </a:rPr>
              <a:t>), ale </a:t>
            </a:r>
            <a:r>
              <a:rPr lang="en-US" sz="2800" b="1" dirty="0" err="1" smtClean="0">
                <a:latin typeface="Calibri"/>
                <a:cs typeface="Calibri"/>
              </a:rPr>
              <a:t>spíše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obavy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vyplývající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z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kulturních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případně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sociálních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rozdílů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 err="1" smtClean="0">
                <a:latin typeface="Calibri"/>
                <a:cs typeface="Calibri"/>
              </a:rPr>
              <a:t>případně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rozdílné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systémy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hodnot</a:t>
            </a:r>
            <a:r>
              <a:rPr lang="en-US" sz="2800" dirty="0" smtClean="0">
                <a:latin typeface="Calibri"/>
                <a:cs typeface="Calibri"/>
              </a:rPr>
              <a:t> a </a:t>
            </a:r>
            <a:r>
              <a:rPr lang="en-US" sz="2800" dirty="0" err="1" smtClean="0">
                <a:latin typeface="Calibri"/>
                <a:cs typeface="Calibri"/>
              </a:rPr>
              <a:t>akceptovaného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chování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</a:p>
          <a:p>
            <a:r>
              <a:rPr lang="en-US" sz="2800" dirty="0" err="1" smtClean="0">
                <a:latin typeface="Calibri"/>
                <a:cs typeface="Calibri"/>
              </a:rPr>
              <a:t>Díky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tomu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byly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všechny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skupiny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vystaveny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silné</a:t>
            </a:r>
            <a:r>
              <a:rPr lang="en-US" sz="2800" dirty="0" smtClean="0">
                <a:latin typeface="Calibri"/>
                <a:cs typeface="Calibri"/>
              </a:rPr>
              <a:t> “</a:t>
            </a:r>
            <a:r>
              <a:rPr lang="en-US" sz="2800" b="1" dirty="0" err="1" smtClean="0">
                <a:latin typeface="Calibri"/>
                <a:cs typeface="Calibri"/>
              </a:rPr>
              <a:t>kulturní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dirty="0" err="1" smtClean="0">
                <a:latin typeface="Calibri"/>
                <a:cs typeface="Calibri"/>
              </a:rPr>
              <a:t>asimilaci</a:t>
            </a:r>
            <a:r>
              <a:rPr lang="en-US" sz="2800" dirty="0" smtClean="0">
                <a:latin typeface="Calibri"/>
                <a:cs typeface="Calibri"/>
              </a:rPr>
              <a:t>”, </a:t>
            </a:r>
            <a:r>
              <a:rPr lang="en-US" sz="2800" dirty="0" err="1" smtClean="0">
                <a:latin typeface="Calibri"/>
                <a:cs typeface="Calibri"/>
              </a:rPr>
              <a:t>která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vedla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k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přijetí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jistého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souboru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společných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rysů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tvořících</a:t>
            </a:r>
            <a:r>
              <a:rPr lang="en-US" sz="2800" dirty="0" smtClean="0">
                <a:latin typeface="Calibri"/>
                <a:cs typeface="Calibri"/>
              </a:rPr>
              <a:t> “</a:t>
            </a:r>
            <a:r>
              <a:rPr lang="en-US" sz="2800" dirty="0" err="1" smtClean="0">
                <a:latin typeface="Calibri"/>
                <a:cs typeface="Calibri"/>
              </a:rPr>
              <a:t>identitu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americké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en-US" sz="2800" dirty="0" err="1" smtClean="0">
                <a:latin typeface="Calibri"/>
                <a:cs typeface="Calibri"/>
              </a:rPr>
              <a:t>religiozity</a:t>
            </a:r>
            <a:r>
              <a:rPr lang="en-US" sz="2800" dirty="0" smtClean="0">
                <a:latin typeface="Calibri"/>
                <a:cs typeface="Calibri"/>
              </a:rPr>
              <a:t>”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Picture Placeholder 6" descr="images.jpg"/>
          <p:cNvPicPr>
            <a:picLocks noChangeAspect="1"/>
          </p:cNvPicPr>
          <p:nvPr/>
        </p:nvPicPr>
        <p:blipFill>
          <a:blip r:embed="rId2"/>
          <a:srcRect t="-38397" b="-38397"/>
          <a:stretch>
            <a:fillRect/>
          </a:stretch>
        </p:blipFill>
        <p:spPr>
          <a:xfrm>
            <a:off x="1" y="-441326"/>
            <a:ext cx="1355938" cy="1797052"/>
          </a:xfrm>
          <a:prstGeom prst="rect">
            <a:avLst/>
          </a:prstGeom>
          <a:effectLst>
            <a:reflection stA="50000" endPos="51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77333"/>
            <a:ext cx="8913813" cy="914400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E pluribus </a:t>
            </a:r>
            <a:r>
              <a:rPr lang="en-US" b="1" dirty="0" err="1" smtClean="0">
                <a:latin typeface="Calibri"/>
                <a:cs typeface="Calibri"/>
              </a:rPr>
              <a:t>unum</a:t>
            </a:r>
            <a:r>
              <a:rPr lang="en-US" b="1" dirty="0" smtClean="0">
                <a:latin typeface="Calibri"/>
                <a:cs typeface="Calibri"/>
              </a:rPr>
              <a:t> – </a:t>
            </a:r>
            <a:r>
              <a:rPr lang="en-US" b="1" dirty="0" err="1" smtClean="0">
                <a:latin typeface="Calibri"/>
                <a:cs typeface="Calibri"/>
              </a:rPr>
              <a:t>hledání</a:t>
            </a:r>
            <a:r>
              <a:rPr lang="en-US" b="1" dirty="0" smtClean="0">
                <a:latin typeface="Calibri"/>
                <a:cs typeface="Calibri"/>
              </a:rPr>
              <a:t> identity</a:t>
            </a:r>
            <a:endParaRPr lang="en-US" dirty="0">
              <a:latin typeface="Academy Engraved LET"/>
              <a:cs typeface="Academy Engraved LE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0133" y="1591733"/>
          <a:ext cx="8693680" cy="492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6" descr="images.jpg"/>
          <p:cNvPicPr>
            <a:picLocks noChangeAspect="1"/>
          </p:cNvPicPr>
          <p:nvPr/>
        </p:nvPicPr>
        <p:blipFill>
          <a:blip r:embed="rId3"/>
          <a:srcRect t="-38397" b="-38397"/>
          <a:stretch>
            <a:fillRect/>
          </a:stretch>
        </p:blipFill>
        <p:spPr>
          <a:xfrm>
            <a:off x="1" y="-441326"/>
            <a:ext cx="1149972" cy="1556797"/>
          </a:xfrm>
          <a:prstGeom prst="rect">
            <a:avLst/>
          </a:prstGeom>
          <a:effectLst>
            <a:reflection stA="50000" endPos="51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Základní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rysy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americké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religiozity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images2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37551" r="-37551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10409</TotalTime>
  <Words>1760</Words>
  <Application>Microsoft Macintosh PowerPoint</Application>
  <PresentationFormat>On-screen Show (4:3)</PresentationFormat>
  <Paragraphs>168</Paragraphs>
  <Slides>44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Perspective</vt:lpstr>
      <vt:lpstr>Základní charakteristiky americké religiozity</vt:lpstr>
      <vt:lpstr>E pluribus unum – diversita vs. pluralita</vt:lpstr>
      <vt:lpstr>E pluribus unum – hledání identity</vt:lpstr>
      <vt:lpstr>E pluribus unum – hledání identity</vt:lpstr>
      <vt:lpstr>E pluribus unum – hledání identity</vt:lpstr>
      <vt:lpstr>E pluribus unum – hledání identity</vt:lpstr>
      <vt:lpstr>E pluribus unum – hledání identity</vt:lpstr>
      <vt:lpstr>E pluribus unum – hledání identity</vt:lpstr>
      <vt:lpstr>Základní rysy americké religiozity</vt:lpstr>
      <vt:lpstr>Základní rysy americké religiozity</vt:lpstr>
      <vt:lpstr>Svoboda (od) náboženství</vt:lpstr>
      <vt:lpstr>Svoboda (od) náboženství</vt:lpstr>
      <vt:lpstr>Svoboda (od) náboženství</vt:lpstr>
      <vt:lpstr>Oddělení státu a náboženství</vt:lpstr>
      <vt:lpstr>Oddělení státu a náboženství</vt:lpstr>
      <vt:lpstr>Oddělení státu a náboženství</vt:lpstr>
      <vt:lpstr>Oddělení státu a náboženství</vt:lpstr>
      <vt:lpstr>Oddělení státu a náboženství</vt:lpstr>
      <vt:lpstr>Oddělení státu a náboženství</vt:lpstr>
      <vt:lpstr>Voluntarismus</vt:lpstr>
      <vt:lpstr>Voluntarismus</vt:lpstr>
      <vt:lpstr>Voluntarismus</vt:lpstr>
      <vt:lpstr>Kongregacionalismus</vt:lpstr>
      <vt:lpstr>Kongregacionalismus</vt:lpstr>
      <vt:lpstr>Kongregacionalismus</vt:lpstr>
      <vt:lpstr>Kongregacionalismus</vt:lpstr>
      <vt:lpstr>“Populismus”</vt:lpstr>
      <vt:lpstr>“Populismus”</vt:lpstr>
      <vt:lpstr>“Populismus”</vt:lpstr>
      <vt:lpstr>“Populismus”</vt:lpstr>
      <vt:lpstr>“Populismus”</vt:lpstr>
      <vt:lpstr>Aktivismus</vt:lpstr>
      <vt:lpstr>Aktivismus</vt:lpstr>
      <vt:lpstr>Aktivismus</vt:lpstr>
      <vt:lpstr>Aktivismus</vt:lpstr>
      <vt:lpstr>Pragmatismus</vt:lpstr>
      <vt:lpstr>Pragmatismus</vt:lpstr>
      <vt:lpstr>Pragmatismus</vt:lpstr>
      <vt:lpstr>Organizační inovativnost</vt:lpstr>
      <vt:lpstr>Organizační inovativnost</vt:lpstr>
      <vt:lpstr>Organizační inovativnost</vt:lpstr>
      <vt:lpstr>Organizační inovativnost</vt:lpstr>
      <vt:lpstr>Organizační inovativnost</vt:lpstr>
      <vt:lpstr>Výběrová bibliografie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NÁBOŽENSKÝ PLURALISMUS  V  USA</dc:title>
  <dc:creator>David</dc:creator>
  <cp:lastModifiedBy>David</cp:lastModifiedBy>
  <cp:revision>18</cp:revision>
  <dcterms:created xsi:type="dcterms:W3CDTF">2013-10-21T07:45:26Z</dcterms:created>
  <dcterms:modified xsi:type="dcterms:W3CDTF">2013-10-21T11:35:46Z</dcterms:modified>
</cp:coreProperties>
</file>