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s/slide20.xml" ContentType="application/vnd.openxmlformats-officedocument.presentationml.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77" r:id="rId10"/>
    <p:sldId id="278" r:id="rId11"/>
    <p:sldId id="265" r:id="rId12"/>
    <p:sldId id="266" r:id="rId13"/>
    <p:sldId id="267" r:id="rId14"/>
    <p:sldId id="279" r:id="rId15"/>
    <p:sldId id="268" r:id="rId16"/>
    <p:sldId id="269" r:id="rId17"/>
    <p:sldId id="270" r:id="rId18"/>
    <p:sldId id="271" r:id="rId19"/>
    <p:sldId id="272" r:id="rId20"/>
    <p:sldId id="273" r:id="rId21"/>
    <p:sldId id="274" r:id="rId22"/>
    <p:sldId id="276" r:id="rId23"/>
    <p:sldId id="275"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3" d="100"/>
          <a:sy n="83" d="100"/>
        </p:scale>
        <p:origin x="-1360"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6B4ACD-09EA-D144-BBDE-77232B167000}" type="datetimeFigureOut">
              <a:rPr lang="en-US" smtClean="0"/>
              <a:pPr/>
              <a:t>10/3/13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90075B-7EEB-8C47-966D-F7280BED67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6B4ACD-09EA-D144-BBDE-77232B167000}" type="datetimeFigureOut">
              <a:rPr lang="en-US" smtClean="0"/>
              <a:pPr/>
              <a:t>10/3/13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90075B-7EEB-8C47-966D-F7280BED67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6B4ACD-09EA-D144-BBDE-77232B167000}" type="datetimeFigureOut">
              <a:rPr lang="en-US" smtClean="0"/>
              <a:pPr/>
              <a:t>10/3/13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90075B-7EEB-8C47-966D-F7280BED67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6B4ACD-09EA-D144-BBDE-77232B167000}" type="datetimeFigureOut">
              <a:rPr lang="en-US" smtClean="0"/>
              <a:pPr/>
              <a:t>10/3/13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90075B-7EEB-8C47-966D-F7280BED67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6B4ACD-09EA-D144-BBDE-77232B167000}" type="datetimeFigureOut">
              <a:rPr lang="en-US" smtClean="0"/>
              <a:pPr/>
              <a:t>10/3/13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90075B-7EEB-8C47-966D-F7280BED67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6B4ACD-09EA-D144-BBDE-77232B167000}" type="datetimeFigureOut">
              <a:rPr lang="en-US" smtClean="0"/>
              <a:pPr/>
              <a:t>10/3/13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90075B-7EEB-8C47-966D-F7280BED67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6B4ACD-09EA-D144-BBDE-77232B167000}" type="datetimeFigureOut">
              <a:rPr lang="en-US" smtClean="0"/>
              <a:pPr/>
              <a:t>10/3/13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90075B-7EEB-8C47-966D-F7280BED67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6B4ACD-09EA-D144-BBDE-77232B167000}" type="datetimeFigureOut">
              <a:rPr lang="en-US" smtClean="0"/>
              <a:pPr/>
              <a:t>10/3/13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90075B-7EEB-8C47-966D-F7280BED67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B4ACD-09EA-D144-BBDE-77232B167000}" type="datetimeFigureOut">
              <a:rPr lang="en-US" smtClean="0"/>
              <a:pPr/>
              <a:t>10/3/13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90075B-7EEB-8C47-966D-F7280BED67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6B4ACD-09EA-D144-BBDE-77232B167000}" type="datetimeFigureOut">
              <a:rPr lang="en-US" smtClean="0"/>
              <a:pPr/>
              <a:t>10/3/13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90075B-7EEB-8C47-966D-F7280BED67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6B4ACD-09EA-D144-BBDE-77232B167000}" type="datetimeFigureOut">
              <a:rPr lang="en-US" smtClean="0"/>
              <a:pPr/>
              <a:t>10/3/13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90075B-7EEB-8C47-966D-F7280BED67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6B4ACD-09EA-D144-BBDE-77232B167000}" type="datetimeFigureOut">
              <a:rPr lang="en-US" smtClean="0"/>
              <a:pPr/>
              <a:t>10/3/13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0075B-7EEB-8C47-966D-F7280BED67B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EFB31"/>
                </a:solidFill>
              </a:rPr>
              <a:t>The Standard Model in the Cognitive Science of Religion</a:t>
            </a:r>
            <a:endParaRPr lang="en-US" dirty="0">
              <a:solidFill>
                <a:srgbClr val="FEFB31"/>
              </a:solidFill>
            </a:endParaRPr>
          </a:p>
        </p:txBody>
      </p:sp>
      <p:sp>
        <p:nvSpPr>
          <p:cNvPr id="3" name="Subtitle 2"/>
          <p:cNvSpPr>
            <a:spLocks noGrp="1"/>
          </p:cNvSpPr>
          <p:nvPr>
            <p:ph type="subTitle" idx="1"/>
          </p:nvPr>
        </p:nvSpPr>
        <p:spPr/>
        <p:txBody>
          <a:bodyPr/>
          <a:lstStyle/>
          <a:p>
            <a:r>
              <a:rPr lang="en-US" dirty="0" smtClean="0">
                <a:solidFill>
                  <a:srgbClr val="FEFB31"/>
                </a:solidFill>
              </a:rPr>
              <a:t>Tom Lawson</a:t>
            </a:r>
          </a:p>
          <a:p>
            <a:r>
              <a:rPr lang="en-US" dirty="0" smtClean="0">
                <a:solidFill>
                  <a:srgbClr val="FEFB31"/>
                </a:solidFill>
              </a:rPr>
              <a:t>LEVYNA</a:t>
            </a:r>
          </a:p>
          <a:p>
            <a:r>
              <a:rPr lang="en-US" dirty="0" smtClean="0">
                <a:solidFill>
                  <a:srgbClr val="FEFB31"/>
                </a:solidFill>
              </a:rPr>
              <a:t>Masaryk University</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B400"/>
                </a:solidFill>
              </a:rPr>
              <a:t>So much for history</a:t>
            </a:r>
          </a:p>
          <a:p>
            <a:r>
              <a:rPr lang="en-US" dirty="0" smtClean="0">
                <a:solidFill>
                  <a:srgbClr val="FFB400"/>
                </a:solidFill>
              </a:rPr>
              <a:t>Now the motivating ideas at work</a:t>
            </a:r>
            <a:endParaRPr lang="en-US" dirty="0">
              <a:solidFill>
                <a:srgbClr val="FFB4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EFB31"/>
                </a:solidFill>
              </a:rPr>
              <a:t>The distinction between Intuitive and reflective thought</a:t>
            </a:r>
            <a:endParaRPr lang="en-US" dirty="0">
              <a:solidFill>
                <a:srgbClr val="FEFB31"/>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FEFB31"/>
                </a:solidFill>
              </a:rPr>
              <a:t>Intuitive thought is the capacity, designed by natural selection, to quickly recognize the properties of physical biological, psychological and social things (folk </a:t>
            </a:r>
            <a:r>
              <a:rPr lang="en-US" dirty="0" err="1" smtClean="0">
                <a:solidFill>
                  <a:srgbClr val="FEFB31"/>
                </a:solidFill>
              </a:rPr>
              <a:t>phsyics</a:t>
            </a:r>
            <a:r>
              <a:rPr lang="en-US" dirty="0" smtClean="0">
                <a:solidFill>
                  <a:srgbClr val="FEFB31"/>
                </a:solidFill>
              </a:rPr>
              <a:t>, folk biology, folk psychology)</a:t>
            </a:r>
          </a:p>
          <a:p>
            <a:r>
              <a:rPr lang="en-US" dirty="0" smtClean="0">
                <a:solidFill>
                  <a:srgbClr val="FEFB31"/>
                </a:solidFill>
              </a:rPr>
              <a:t>Reflective thought, an important aspect of scientific thinking, is the ability to theorize about underlying and non-observable entities (atoms, DNA, mental operations etc.)</a:t>
            </a:r>
            <a:endParaRPr lang="en-US" dirty="0">
              <a:solidFill>
                <a:srgbClr val="FEFB3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EFB31"/>
                </a:solidFill>
              </a:rPr>
              <a:t>The “by-product model”</a:t>
            </a:r>
            <a:endParaRPr lang="en-US" dirty="0">
              <a:solidFill>
                <a:srgbClr val="FEFB31"/>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FEFB31"/>
                </a:solidFill>
              </a:rPr>
              <a:t>Basic Idea:  The human mind, like all human organs, is a product of the evolutionary forces of natural selection created, very slowly, in our ancestral environment (also known as EEA the environment of evolutionary </a:t>
            </a:r>
            <a:r>
              <a:rPr lang="en-US" dirty="0" err="1" smtClean="0">
                <a:solidFill>
                  <a:srgbClr val="FEFB31"/>
                </a:solidFill>
              </a:rPr>
              <a:t>adaptedness</a:t>
            </a:r>
            <a:r>
              <a:rPr lang="en-US" dirty="0" smtClean="0">
                <a:solidFill>
                  <a:srgbClr val="FEFB31"/>
                </a:solidFill>
              </a:rPr>
              <a:t>)</a:t>
            </a:r>
          </a:p>
          <a:p>
            <a:r>
              <a:rPr lang="en-US" dirty="0" smtClean="0">
                <a:solidFill>
                  <a:srgbClr val="FEFB31"/>
                </a:solidFill>
              </a:rPr>
              <a:t>These forces formed our capacities or dispositions for dealing with the world in many interesting ways</a:t>
            </a:r>
          </a:p>
          <a:p>
            <a:r>
              <a:rPr lang="en-US" dirty="0" smtClean="0">
                <a:solidFill>
                  <a:srgbClr val="FEFB31"/>
                </a:solidFill>
              </a:rPr>
              <a:t>Although our socio-cultural environment has changed these capacities remain largely the same even today</a:t>
            </a:r>
            <a:endParaRPr lang="en-US" dirty="0">
              <a:solidFill>
                <a:srgbClr val="FEFB3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solidFill>
                  <a:srgbClr val="FEFB31"/>
                </a:solidFill>
              </a:rPr>
              <a:t>Given these capacities, the standard model argues that religious concepts and religious behaviors are a byproduct of these ordinary capacities or dispositions</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Agency</a:t>
            </a:r>
            <a:endParaRPr lang="en-US" dirty="0"/>
          </a:p>
        </p:txBody>
      </p:sp>
      <p:sp>
        <p:nvSpPr>
          <p:cNvPr id="3" name="Content Placeholder 2"/>
          <p:cNvSpPr>
            <a:spLocks noGrp="1"/>
          </p:cNvSpPr>
          <p:nvPr>
            <p:ph idx="1"/>
          </p:nvPr>
        </p:nvSpPr>
        <p:spPr/>
        <p:txBody>
          <a:bodyPr/>
          <a:lstStyle/>
          <a:p>
            <a:pPr lvl="1">
              <a:buNone/>
            </a:pPr>
            <a:r>
              <a:rPr lang="en-US" dirty="0" smtClean="0">
                <a:solidFill>
                  <a:srgbClr val="FEFB31"/>
                </a:solidFill>
              </a:rPr>
              <a:t>If we can, for example, detect agents we can also imagine agents with special qualities</a:t>
            </a:r>
          </a:p>
          <a:p>
            <a:pPr lvl="2"/>
            <a:endParaRPr lang="en-US" dirty="0" smtClean="0">
              <a:solidFill>
                <a:srgbClr val="FEFB31"/>
              </a:solidFill>
            </a:endParaRPr>
          </a:p>
          <a:p>
            <a:pPr lvl="2"/>
            <a:r>
              <a:rPr lang="en-US" dirty="0" smtClean="0">
                <a:solidFill>
                  <a:srgbClr val="FEFB31"/>
                </a:solidFill>
              </a:rPr>
              <a:t>This is because of “decoupling”</a:t>
            </a:r>
          </a:p>
          <a:p>
            <a:pPr lvl="3"/>
            <a:endParaRPr lang="en-US" dirty="0" smtClean="0">
              <a:solidFill>
                <a:srgbClr val="FEFB31"/>
              </a:solidFill>
            </a:endParaRPr>
          </a:p>
          <a:p>
            <a:pPr lvl="3"/>
            <a:r>
              <a:rPr lang="en-US" dirty="0" smtClean="0">
                <a:solidFill>
                  <a:srgbClr val="FEFB31"/>
                </a:solidFill>
              </a:rPr>
              <a:t>I can think of you even if you are not present</a:t>
            </a:r>
          </a:p>
          <a:p>
            <a:pPr lvl="3"/>
            <a:r>
              <a:rPr lang="en-US" dirty="0" smtClean="0">
                <a:solidFill>
                  <a:srgbClr val="FEFB31"/>
                </a:solidFill>
              </a:rPr>
              <a:t>So gods, spirits , angels, demons etc. were thought to exist even if not present or observable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CI-Agents</a:t>
            </a:r>
            <a:endParaRPr lang="en-US" dirty="0"/>
          </a:p>
        </p:txBody>
      </p:sp>
      <p:sp>
        <p:nvSpPr>
          <p:cNvPr id="3" name="Content Placeholder 2"/>
          <p:cNvSpPr>
            <a:spLocks noGrp="1"/>
          </p:cNvSpPr>
          <p:nvPr>
            <p:ph idx="1"/>
          </p:nvPr>
        </p:nvSpPr>
        <p:spPr/>
        <p:txBody>
          <a:bodyPr/>
          <a:lstStyle/>
          <a:p>
            <a:r>
              <a:rPr lang="en-US" dirty="0" smtClean="0">
                <a:solidFill>
                  <a:srgbClr val="FEFB31"/>
                </a:solidFill>
              </a:rPr>
              <a:t>This also enabled cognitive scientists to propose the concept of “minimally counter-intuitive” agents (CI-Agents)</a:t>
            </a:r>
          </a:p>
          <a:p>
            <a:pPr lvl="1"/>
            <a:endParaRPr lang="en-US" dirty="0" smtClean="0">
              <a:solidFill>
                <a:srgbClr val="FEFB31"/>
              </a:solidFill>
            </a:endParaRPr>
          </a:p>
          <a:p>
            <a:pPr lvl="1"/>
            <a:r>
              <a:rPr lang="en-US" dirty="0" smtClean="0">
                <a:solidFill>
                  <a:srgbClr val="FEFB31"/>
                </a:solidFill>
              </a:rPr>
              <a:t>i.e. They satisfy our conceptual demands because they meet most of the conditions of being an agent (with only some features going against our expectations of what an agent was like)</a:t>
            </a:r>
            <a:endParaRPr lang="en-US" dirty="0">
              <a:solidFill>
                <a:srgbClr val="FEFB3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principles of the standard model</a:t>
            </a:r>
            <a:endParaRPr lang="en-US" dirty="0"/>
          </a:p>
        </p:txBody>
      </p:sp>
      <p:sp>
        <p:nvSpPr>
          <p:cNvPr id="3" name="Content Placeholder 2"/>
          <p:cNvSpPr>
            <a:spLocks noGrp="1"/>
          </p:cNvSpPr>
          <p:nvPr>
            <p:ph idx="1"/>
          </p:nvPr>
        </p:nvSpPr>
        <p:spPr/>
        <p:txBody>
          <a:bodyPr/>
          <a:lstStyle/>
          <a:p>
            <a:r>
              <a:rPr lang="en-US" dirty="0" smtClean="0">
                <a:solidFill>
                  <a:srgbClr val="FEFB31"/>
                </a:solidFill>
              </a:rPr>
              <a:t>Minimally counter-intuitive concepts play a fundamental role in religious thought</a:t>
            </a:r>
          </a:p>
          <a:p>
            <a:r>
              <a:rPr lang="en-US" dirty="0" smtClean="0">
                <a:solidFill>
                  <a:srgbClr val="FEFB31"/>
                </a:solidFill>
              </a:rPr>
              <a:t>They inform religious ritual practice. </a:t>
            </a:r>
          </a:p>
          <a:p>
            <a:r>
              <a:rPr lang="en-US" dirty="0" smtClean="0">
                <a:solidFill>
                  <a:srgbClr val="FEFB31"/>
                </a:solidFill>
              </a:rPr>
              <a:t>Such concepts are informed by the properties of general notions such as ‘person’, ‘living thing’, and ‘man-made object’.</a:t>
            </a:r>
            <a:endParaRPr lang="en-US" dirty="0">
              <a:solidFill>
                <a:srgbClr val="FEFB3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Agents</a:t>
            </a:r>
            <a:endParaRPr lang="en-US" dirty="0"/>
          </a:p>
        </p:txBody>
      </p:sp>
      <p:sp>
        <p:nvSpPr>
          <p:cNvPr id="3" name="Content Placeholder 2"/>
          <p:cNvSpPr>
            <a:spLocks noGrp="1"/>
          </p:cNvSpPr>
          <p:nvPr>
            <p:ph idx="1"/>
          </p:nvPr>
        </p:nvSpPr>
        <p:spPr/>
        <p:txBody>
          <a:bodyPr/>
          <a:lstStyle/>
          <a:p>
            <a:r>
              <a:rPr lang="en-US" dirty="0" smtClean="0">
                <a:solidFill>
                  <a:srgbClr val="FEFB31"/>
                </a:solidFill>
              </a:rPr>
              <a:t>Some minimally counter-intuitive concepts are specifically associated with intentional agents</a:t>
            </a:r>
          </a:p>
          <a:p>
            <a:r>
              <a:rPr lang="en-US" dirty="0" smtClean="0">
                <a:solidFill>
                  <a:srgbClr val="FEFB31"/>
                </a:solidFill>
              </a:rPr>
              <a:t>Such agents are regarded as having some special, nor-ordinary qualities (e.g., they may be ubiquitous, know your thoughts, and have special powers). </a:t>
            </a:r>
            <a:endParaRPr lang="en-US" dirty="0">
              <a:solidFill>
                <a:srgbClr val="FEFB3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Rituals</a:t>
            </a:r>
            <a:endParaRPr lang="en-US" dirty="0"/>
          </a:p>
        </p:txBody>
      </p:sp>
      <p:sp>
        <p:nvSpPr>
          <p:cNvPr id="3" name="Content Placeholder 2"/>
          <p:cNvSpPr>
            <a:spLocks noGrp="1"/>
          </p:cNvSpPr>
          <p:nvPr>
            <p:ph idx="1"/>
          </p:nvPr>
        </p:nvSpPr>
        <p:spPr/>
        <p:txBody>
          <a:bodyPr>
            <a:normAutofit fontScale="92500"/>
          </a:bodyPr>
          <a:lstStyle/>
          <a:p>
            <a:r>
              <a:rPr lang="en-US" dirty="0" smtClean="0">
                <a:solidFill>
                  <a:srgbClr val="FEFB31"/>
                </a:solidFill>
              </a:rPr>
              <a:t>Some rituals are specifically tied to assumptions about </a:t>
            </a:r>
            <a:r>
              <a:rPr lang="en-US" i="1" dirty="0" smtClean="0">
                <a:solidFill>
                  <a:srgbClr val="FEFB31"/>
                </a:solidFill>
              </a:rPr>
              <a:t>CI- agents </a:t>
            </a:r>
            <a:r>
              <a:rPr lang="en-US" dirty="0" smtClean="0">
                <a:solidFill>
                  <a:srgbClr val="FEFB31"/>
                </a:solidFill>
              </a:rPr>
              <a:t>(superhuman, supernatural)</a:t>
            </a:r>
          </a:p>
          <a:p>
            <a:r>
              <a:rPr lang="en-US" dirty="0" smtClean="0">
                <a:solidFill>
                  <a:srgbClr val="FEFB31"/>
                </a:solidFill>
              </a:rPr>
              <a:t>They have an </a:t>
            </a:r>
            <a:r>
              <a:rPr lang="en-US" i="1" dirty="0" smtClean="0">
                <a:solidFill>
                  <a:srgbClr val="FEFB31"/>
                </a:solidFill>
              </a:rPr>
              <a:t>action structure </a:t>
            </a:r>
            <a:r>
              <a:rPr lang="en-US" dirty="0" smtClean="0">
                <a:solidFill>
                  <a:srgbClr val="FEFB31"/>
                </a:solidFill>
              </a:rPr>
              <a:t>in which </a:t>
            </a:r>
            <a:r>
              <a:rPr lang="en-US" i="1" dirty="0" smtClean="0">
                <a:solidFill>
                  <a:srgbClr val="FEFB31"/>
                </a:solidFill>
              </a:rPr>
              <a:t>someone does something to someone or some thing</a:t>
            </a:r>
            <a:r>
              <a:rPr lang="en-US" dirty="0" smtClean="0">
                <a:solidFill>
                  <a:srgbClr val="FEFB31"/>
                </a:solidFill>
              </a:rPr>
              <a:t>.</a:t>
            </a:r>
          </a:p>
          <a:p>
            <a:r>
              <a:rPr lang="en-US" dirty="0" smtClean="0">
                <a:solidFill>
                  <a:srgbClr val="FEFB31"/>
                </a:solidFill>
              </a:rPr>
              <a:t>They differ from other rituals because the agent acting is represented as having some </a:t>
            </a:r>
            <a:r>
              <a:rPr lang="en-US" i="1" dirty="0" smtClean="0">
                <a:solidFill>
                  <a:srgbClr val="FEFB31"/>
                </a:solidFill>
              </a:rPr>
              <a:t>special quality</a:t>
            </a:r>
            <a:r>
              <a:rPr lang="en-US" dirty="0" smtClean="0">
                <a:solidFill>
                  <a:srgbClr val="FEFB31"/>
                </a:solidFill>
              </a:rPr>
              <a:t> which legitimates his/her action</a:t>
            </a:r>
            <a:endParaRPr lang="en-US" dirty="0">
              <a:solidFill>
                <a:srgbClr val="FEFB3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Contagion and Contamination</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FEFB31"/>
                </a:solidFill>
              </a:rPr>
              <a:t>This is also known as the awareness of contagion and pollution or contamination</a:t>
            </a:r>
          </a:p>
          <a:p>
            <a:r>
              <a:rPr lang="en-US" dirty="0" smtClean="0">
                <a:solidFill>
                  <a:srgbClr val="FEFB31"/>
                </a:solidFill>
              </a:rPr>
              <a:t>Notions such as purity and pollution are widespread cross-culturally and emerge from the ordinary capacity to be sensitive the potential danger of harmful substances.</a:t>
            </a:r>
          </a:p>
          <a:p>
            <a:r>
              <a:rPr lang="en-US" dirty="0" smtClean="0">
                <a:solidFill>
                  <a:srgbClr val="FEFB31"/>
                </a:solidFill>
              </a:rPr>
              <a:t>So ritual protection or purification is a byproduct of our sensitivity to environmental threats which have the potential to harm us</a:t>
            </a:r>
            <a:endParaRPr lang="en-US" dirty="0">
              <a:solidFill>
                <a:srgbClr val="FEFB3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the Standard Model</a:t>
            </a:r>
            <a:endParaRPr lang="en-US" dirty="0"/>
          </a:p>
        </p:txBody>
      </p:sp>
      <p:sp>
        <p:nvSpPr>
          <p:cNvPr id="3" name="Content Placeholder 2"/>
          <p:cNvSpPr>
            <a:spLocks noGrp="1"/>
          </p:cNvSpPr>
          <p:nvPr>
            <p:ph idx="1"/>
          </p:nvPr>
        </p:nvSpPr>
        <p:spPr/>
        <p:txBody>
          <a:bodyPr/>
          <a:lstStyle/>
          <a:p>
            <a:r>
              <a:rPr lang="en-US" dirty="0" smtClean="0">
                <a:solidFill>
                  <a:srgbClr val="FEFB31"/>
                </a:solidFill>
              </a:rPr>
              <a:t>The emergence of the Standard Model in the Cognitive Science of Religion was the result of</a:t>
            </a:r>
          </a:p>
          <a:p>
            <a:pPr lvl="1"/>
            <a:r>
              <a:rPr lang="en-US" dirty="0" smtClean="0">
                <a:solidFill>
                  <a:srgbClr val="FEFB31"/>
                </a:solidFill>
              </a:rPr>
              <a:t>Excitement with the ideas of the cognitive revolution</a:t>
            </a:r>
          </a:p>
          <a:p>
            <a:pPr lvl="1"/>
            <a:r>
              <a:rPr lang="en-US" dirty="0" smtClean="0">
                <a:solidFill>
                  <a:srgbClr val="FEFB31"/>
                </a:solidFill>
              </a:rPr>
              <a:t>A rejection of magic bullet approaches in the social sciences</a:t>
            </a:r>
            <a:endParaRPr lang="en-US" dirty="0">
              <a:solidFill>
                <a:srgbClr val="FEFB3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Predation and Assault</a:t>
            </a:r>
            <a:endParaRPr lang="en-US" dirty="0"/>
          </a:p>
        </p:txBody>
      </p:sp>
      <p:sp>
        <p:nvSpPr>
          <p:cNvPr id="3" name="Content Placeholder 2"/>
          <p:cNvSpPr>
            <a:spLocks noGrp="1"/>
          </p:cNvSpPr>
          <p:nvPr>
            <p:ph idx="1"/>
          </p:nvPr>
        </p:nvSpPr>
        <p:spPr/>
        <p:txBody>
          <a:bodyPr/>
          <a:lstStyle/>
          <a:p>
            <a:r>
              <a:rPr lang="en-US" dirty="0" smtClean="0">
                <a:solidFill>
                  <a:srgbClr val="FEFB31"/>
                </a:solidFill>
              </a:rPr>
              <a:t>Ritual activity is a byproduct of such vigilance or precaution against threats to our well-being</a:t>
            </a:r>
          </a:p>
          <a:p>
            <a:pPr lvl="1"/>
            <a:r>
              <a:rPr lang="en-US" dirty="0" smtClean="0">
                <a:solidFill>
                  <a:srgbClr val="FEFB31"/>
                </a:solidFill>
              </a:rPr>
              <a:t>Maybe if we do such and such and appeal to agents with special qualities we will make it!</a:t>
            </a:r>
          </a:p>
          <a:p>
            <a:r>
              <a:rPr lang="en-US" dirty="0" smtClean="0">
                <a:solidFill>
                  <a:srgbClr val="FEFB31"/>
                </a:solidFill>
              </a:rPr>
              <a:t>Humans’ survival and reproduction  is threatened by predation, assault and death  hence human vigilance and the capacity to worry about threats</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Hierarchy  and Social Status</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FEFB31"/>
                </a:solidFill>
              </a:rPr>
              <a:t>Being initiated into a group by means of a set of ritual practices provides important information about social status, commitment, and proper affiliation. Such products of ritual participation provide signals or marks that show ones membership in an in-group and identify outsiders.</a:t>
            </a:r>
          </a:p>
          <a:p>
            <a:r>
              <a:rPr lang="en-US" dirty="0" smtClean="0">
                <a:solidFill>
                  <a:srgbClr val="FEFB31"/>
                </a:solidFill>
              </a:rPr>
              <a:t>Loss of status leads to  threat to well-being</a:t>
            </a:r>
          </a:p>
          <a:p>
            <a:r>
              <a:rPr lang="en-US" dirty="0" smtClean="0">
                <a:solidFill>
                  <a:srgbClr val="FEFB31"/>
                </a:solidFill>
              </a:rPr>
              <a:t>Hence conformity to group norms</a:t>
            </a:r>
            <a:endParaRPr lang="en-US" dirty="0">
              <a:solidFill>
                <a:srgbClr val="FEFB3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 Systems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solidFill>
                  <a:srgbClr val="FEFB31"/>
                </a:solidFill>
              </a:rPr>
              <a:t>All human beings have moral intuitions about what is fair and what is not, what is right and what is not, what is good and what is not, and what is responsible behavior and what is not. Religious notions easily co-opt these notions of the fair, the right, and the good</a:t>
            </a:r>
          </a:p>
          <a:p>
            <a:r>
              <a:rPr lang="en-US" dirty="0" smtClean="0">
                <a:solidFill>
                  <a:srgbClr val="FEFB31"/>
                </a:solidFill>
              </a:rPr>
              <a:t>When associated with the notions of superhuman agents, they acquire a particular force because if it is good to do something, it is even better to do it if the gods know that you are doing it.</a:t>
            </a:r>
          </a:p>
          <a:p>
            <a:r>
              <a:rPr lang="en-US" dirty="0" smtClean="0">
                <a:solidFill>
                  <a:srgbClr val="FEFB31"/>
                </a:solidFill>
              </a:rPr>
              <a:t>Hence, religious moral systems are byproducts of our moral intuitions</a:t>
            </a:r>
            <a:endParaRPr lang="en-US" dirty="0">
              <a:solidFill>
                <a:srgbClr val="FEFB3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solidFill>
                  <a:schemeClr val="accent6">
                    <a:lumMod val="60000"/>
                    <a:lumOff val="40000"/>
                  </a:schemeClr>
                </a:solidFill>
              </a:rPr>
              <a:t>Questions and discussion</a:t>
            </a:r>
            <a:endParaRPr lang="en-US" dirty="0">
              <a:solidFill>
                <a:schemeClr val="accent6">
                  <a:lumMod val="60000"/>
                  <a:lumOff val="4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solidFill>
              </a:rPr>
              <a:t>Magic Bullet Approaches</a:t>
            </a:r>
            <a:endParaRPr lang="en-US" dirty="0">
              <a:solidFill>
                <a:schemeClr val="accent4"/>
              </a:solidFill>
            </a:endParaRPr>
          </a:p>
        </p:txBody>
      </p:sp>
      <p:sp>
        <p:nvSpPr>
          <p:cNvPr id="3" name="Content Placeholder 2"/>
          <p:cNvSpPr>
            <a:spLocks noGrp="1"/>
          </p:cNvSpPr>
          <p:nvPr>
            <p:ph idx="1"/>
          </p:nvPr>
        </p:nvSpPr>
        <p:spPr/>
        <p:txBody>
          <a:bodyPr/>
          <a:lstStyle/>
          <a:p>
            <a:r>
              <a:rPr lang="en-US" dirty="0" smtClean="0">
                <a:solidFill>
                  <a:schemeClr val="accent4"/>
                </a:solidFill>
              </a:rPr>
              <a:t>One factor can explain religion</a:t>
            </a:r>
          </a:p>
          <a:p>
            <a:pPr lvl="1"/>
            <a:r>
              <a:rPr lang="en-US" dirty="0" smtClean="0">
                <a:solidFill>
                  <a:schemeClr val="accent4"/>
                </a:solidFill>
              </a:rPr>
              <a:t>Wrong explanations (creation stories, myths)</a:t>
            </a:r>
          </a:p>
          <a:p>
            <a:pPr lvl="1"/>
            <a:r>
              <a:rPr lang="en-US" dirty="0" smtClean="0">
                <a:solidFill>
                  <a:schemeClr val="accent4"/>
                </a:solidFill>
              </a:rPr>
              <a:t>Symbolism (imagination)</a:t>
            </a:r>
          </a:p>
          <a:p>
            <a:pPr lvl="1"/>
            <a:r>
              <a:rPr lang="en-US" dirty="0" smtClean="0">
                <a:solidFill>
                  <a:schemeClr val="accent4"/>
                </a:solidFill>
              </a:rPr>
              <a:t>Social glue (religion as causal)</a:t>
            </a:r>
          </a:p>
          <a:p>
            <a:pPr lvl="1"/>
            <a:r>
              <a:rPr lang="en-US" dirty="0" smtClean="0">
                <a:solidFill>
                  <a:schemeClr val="accent4"/>
                </a:solidFill>
              </a:rPr>
              <a:t>Power of one group over another</a:t>
            </a:r>
          </a:p>
          <a:p>
            <a:pPr lvl="1"/>
            <a:r>
              <a:rPr lang="en-US" dirty="0" smtClean="0">
                <a:solidFill>
                  <a:schemeClr val="accent4"/>
                </a:solidFill>
              </a:rPr>
              <a:t>Dreams</a:t>
            </a:r>
          </a:p>
          <a:p>
            <a:pPr lvl="1"/>
            <a:r>
              <a:rPr lang="en-US" dirty="0" smtClean="0">
                <a:solidFill>
                  <a:schemeClr val="accent4"/>
                </a:solidFill>
              </a:rPr>
              <a:t>Hallucinogenic drugs </a:t>
            </a:r>
            <a:r>
              <a:rPr lang="en-US" dirty="0" err="1" smtClean="0">
                <a:solidFill>
                  <a:schemeClr val="accent4"/>
                </a:solidFill>
              </a:rPr>
              <a:t>Ipeyote</a:t>
            </a:r>
            <a:r>
              <a:rPr lang="en-US" dirty="0" smtClean="0">
                <a:solidFill>
                  <a:schemeClr val="accent4"/>
                </a:solidFill>
              </a:rPr>
              <a:t>, amanita </a:t>
            </a:r>
            <a:r>
              <a:rPr lang="en-US" dirty="0" err="1" smtClean="0">
                <a:solidFill>
                  <a:schemeClr val="accent4"/>
                </a:solidFill>
              </a:rPr>
              <a:t>muscaria</a:t>
            </a:r>
            <a:r>
              <a:rPr lang="en-US" dirty="0" smtClean="0">
                <a:solidFill>
                  <a:schemeClr val="accent4"/>
                </a:solidFill>
              </a:rPr>
              <a:t>, </a:t>
            </a:r>
            <a:r>
              <a:rPr lang="en-US" dirty="0" err="1" smtClean="0">
                <a:solidFill>
                  <a:schemeClr val="accent4"/>
                </a:solidFill>
              </a:rPr>
              <a:t>ayahuasca</a:t>
            </a:r>
            <a:r>
              <a:rPr lang="en-US" dirty="0" smtClean="0">
                <a:solidFill>
                  <a:schemeClr val="accent4"/>
                </a:solidFill>
              </a:rPr>
              <a:t>, LSD etc.)</a:t>
            </a:r>
            <a:endParaRPr lang="en-US" dirty="0">
              <a:solidFill>
                <a:schemeClr val="accent4"/>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EFB31"/>
                </a:solidFill>
              </a:rPr>
              <a:t>Social scientists also argued for the </a:t>
            </a:r>
            <a:r>
              <a:rPr lang="en-US" i="1" dirty="0" smtClean="0">
                <a:solidFill>
                  <a:srgbClr val="FEFB31"/>
                </a:solidFill>
              </a:rPr>
              <a:t>autonomy</a:t>
            </a:r>
            <a:r>
              <a:rPr lang="en-US" dirty="0" smtClean="0">
                <a:solidFill>
                  <a:srgbClr val="FEFB31"/>
                </a:solidFill>
              </a:rPr>
              <a:t> of the social sciences</a:t>
            </a:r>
            <a:endParaRPr lang="en-US" i="1" dirty="0" smtClean="0">
              <a:solidFill>
                <a:srgbClr val="FEFB31"/>
              </a:solidFill>
            </a:endParaRPr>
          </a:p>
          <a:p>
            <a:pPr lvl="1"/>
            <a:endParaRPr lang="en-US" dirty="0" smtClean="0">
              <a:solidFill>
                <a:srgbClr val="FEFB31"/>
              </a:solidFill>
            </a:endParaRPr>
          </a:p>
          <a:p>
            <a:pPr lvl="1"/>
            <a:r>
              <a:rPr lang="en-US" dirty="0" smtClean="0">
                <a:solidFill>
                  <a:srgbClr val="FEFB31"/>
                </a:solidFill>
              </a:rPr>
              <a:t>They thought that they could explain human behavior without taking into consideration</a:t>
            </a:r>
          </a:p>
          <a:p>
            <a:pPr lvl="2"/>
            <a:endParaRPr lang="en-US" dirty="0" smtClean="0">
              <a:solidFill>
                <a:srgbClr val="FEFB31"/>
              </a:solidFill>
            </a:endParaRPr>
          </a:p>
          <a:p>
            <a:pPr lvl="2"/>
            <a:r>
              <a:rPr lang="en-US" dirty="0" smtClean="0">
                <a:solidFill>
                  <a:srgbClr val="FEFB31"/>
                </a:solidFill>
              </a:rPr>
              <a:t>Biological information especially natural selection</a:t>
            </a:r>
          </a:p>
          <a:p>
            <a:pPr lvl="2"/>
            <a:endParaRPr lang="en-US" dirty="0" smtClean="0">
              <a:solidFill>
                <a:srgbClr val="FEFB31"/>
              </a:solidFill>
            </a:endParaRPr>
          </a:p>
          <a:p>
            <a:pPr lvl="2"/>
            <a:r>
              <a:rPr lang="en-US" dirty="0" smtClean="0">
                <a:solidFill>
                  <a:srgbClr val="FEFB31"/>
                </a:solidFill>
              </a:rPr>
              <a:t>Psychological information especially mental operations</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B400"/>
                </a:solidFill>
              </a:rPr>
              <a:t/>
            </a:r>
            <a:br>
              <a:rPr lang="en-US" dirty="0" smtClean="0">
                <a:solidFill>
                  <a:srgbClr val="FFB400"/>
                </a:solidFill>
              </a:rPr>
            </a:br>
            <a:r>
              <a:rPr lang="en-US" dirty="0" smtClean="0">
                <a:solidFill>
                  <a:srgbClr val="FFB400"/>
                </a:solidFill>
              </a:rPr>
              <a:t/>
            </a:r>
            <a:br>
              <a:rPr lang="en-US" dirty="0" smtClean="0">
                <a:solidFill>
                  <a:srgbClr val="FFB400"/>
                </a:solidFill>
              </a:rPr>
            </a:br>
            <a:r>
              <a:rPr lang="en-US" dirty="0" smtClean="0">
                <a:solidFill>
                  <a:srgbClr val="FFB400"/>
                </a:solidFill>
              </a:rPr>
              <a:t/>
            </a:r>
            <a:br>
              <a:rPr lang="en-US" dirty="0" smtClean="0">
                <a:solidFill>
                  <a:srgbClr val="FFB400"/>
                </a:solidFill>
              </a:rPr>
            </a:br>
            <a:r>
              <a:rPr lang="en-US" dirty="0" smtClean="0">
                <a:solidFill>
                  <a:srgbClr val="FFB400"/>
                </a:solidFill>
              </a:rPr>
              <a:t/>
            </a:r>
            <a:br>
              <a:rPr lang="en-US" dirty="0" smtClean="0">
                <a:solidFill>
                  <a:srgbClr val="FFB400"/>
                </a:solidFill>
              </a:rPr>
            </a:br>
            <a:r>
              <a:rPr lang="en-US" dirty="0" smtClean="0">
                <a:solidFill>
                  <a:srgbClr val="FFB400"/>
                </a:solidFill>
              </a:rPr>
              <a:t/>
            </a:r>
            <a:br>
              <a:rPr lang="en-US" dirty="0" smtClean="0">
                <a:solidFill>
                  <a:srgbClr val="FFB400"/>
                </a:solidFill>
              </a:rPr>
            </a:br>
            <a:r>
              <a:rPr lang="en-US" dirty="0" smtClean="0">
                <a:solidFill>
                  <a:srgbClr val="FFB400"/>
                </a:solidFill>
              </a:rPr>
              <a:t/>
            </a:r>
            <a:br>
              <a:rPr lang="en-US" dirty="0" smtClean="0">
                <a:solidFill>
                  <a:srgbClr val="FFB400"/>
                </a:solidFill>
              </a:rPr>
            </a:br>
            <a:r>
              <a:rPr lang="en-US" dirty="0" smtClean="0">
                <a:solidFill>
                  <a:srgbClr val="FFB400"/>
                </a:solidFill>
              </a:rPr>
              <a:t/>
            </a:r>
            <a:br>
              <a:rPr lang="en-US" dirty="0" smtClean="0">
                <a:solidFill>
                  <a:srgbClr val="FFB400"/>
                </a:solidFill>
              </a:rPr>
            </a:br>
            <a:r>
              <a:rPr lang="en-US" dirty="0" smtClean="0">
                <a:solidFill>
                  <a:srgbClr val="FFB400"/>
                </a:solidFill>
              </a:rPr>
              <a:t/>
            </a:r>
            <a:br>
              <a:rPr lang="en-US" dirty="0" smtClean="0">
                <a:solidFill>
                  <a:srgbClr val="FFB400"/>
                </a:solidFill>
              </a:rPr>
            </a:br>
            <a:r>
              <a:rPr lang="en-US" dirty="0" smtClean="0">
                <a:solidFill>
                  <a:srgbClr val="FFB400"/>
                </a:solidFill>
              </a:rPr>
              <a:t>The time was ripe for new modes of thought</a:t>
            </a:r>
            <a:endParaRPr lang="en-US" dirty="0">
              <a:solidFill>
                <a:srgbClr val="FFB400"/>
              </a:solidFill>
            </a:endParaRPr>
          </a:p>
        </p:txBody>
      </p:sp>
      <p:sp>
        <p:nvSpPr>
          <p:cNvPr id="4" name="Content Placeholder 3"/>
          <p:cNvSpPr>
            <a:spLocks noGrp="1"/>
          </p:cNvSpPr>
          <p:nvPr>
            <p:ph idx="1"/>
          </p:nvPr>
        </p:nvSpPr>
        <p:spPr/>
        <p:txBody>
          <a:bodyPr/>
          <a:lstStyle/>
          <a:p>
            <a:endParaRPr lang="en-US" dirty="0">
              <a:solidFill>
                <a:srgbClr val="FFB4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EFB31"/>
                </a:solidFill>
              </a:rPr>
              <a:t>The Standard Model</a:t>
            </a:r>
            <a:endParaRPr lang="en-US" dirty="0">
              <a:solidFill>
                <a:srgbClr val="FEFB31"/>
              </a:solidFill>
            </a:endParaRPr>
          </a:p>
        </p:txBody>
      </p:sp>
      <p:sp>
        <p:nvSpPr>
          <p:cNvPr id="3" name="Content Placeholder 2"/>
          <p:cNvSpPr>
            <a:spLocks noGrp="1"/>
          </p:cNvSpPr>
          <p:nvPr>
            <p:ph idx="1"/>
          </p:nvPr>
        </p:nvSpPr>
        <p:spPr/>
        <p:txBody>
          <a:bodyPr>
            <a:normAutofit fontScale="85000" lnSpcReduction="20000"/>
          </a:bodyPr>
          <a:lstStyle/>
          <a:p>
            <a:r>
              <a:rPr lang="en-US" dirty="0" smtClean="0">
                <a:solidFill>
                  <a:srgbClr val="FEFB31"/>
                </a:solidFill>
              </a:rPr>
              <a:t>At first scholars worked independently  by writing books and articles</a:t>
            </a:r>
          </a:p>
          <a:p>
            <a:r>
              <a:rPr lang="en-US" dirty="0" smtClean="0">
                <a:solidFill>
                  <a:srgbClr val="FEFB31"/>
                </a:solidFill>
              </a:rPr>
              <a:t>Books</a:t>
            </a:r>
          </a:p>
          <a:p>
            <a:pPr lvl="1"/>
            <a:r>
              <a:rPr lang="en-US" dirty="0" smtClean="0">
                <a:solidFill>
                  <a:srgbClr val="FEFB31"/>
                </a:solidFill>
              </a:rPr>
              <a:t>Rethinking Religion (1990)</a:t>
            </a:r>
          </a:p>
          <a:p>
            <a:pPr lvl="1"/>
            <a:r>
              <a:rPr lang="en-US" dirty="0" smtClean="0">
                <a:solidFill>
                  <a:srgbClr val="FEFB31"/>
                </a:solidFill>
              </a:rPr>
              <a:t>Tradition as Truth and Communication (1992)</a:t>
            </a:r>
          </a:p>
          <a:p>
            <a:pPr lvl="1"/>
            <a:r>
              <a:rPr lang="en-US" dirty="0" smtClean="0">
                <a:solidFill>
                  <a:srgbClr val="FEFB31"/>
                </a:solidFill>
              </a:rPr>
              <a:t>The Naturalness of Religious Ideas (1994)</a:t>
            </a:r>
          </a:p>
          <a:p>
            <a:pPr lvl="1"/>
            <a:r>
              <a:rPr lang="en-US" dirty="0" smtClean="0">
                <a:solidFill>
                  <a:srgbClr val="FEFB31"/>
                </a:solidFill>
              </a:rPr>
              <a:t>Faces in the Clouds (1995)</a:t>
            </a:r>
          </a:p>
          <a:p>
            <a:pPr lvl="1"/>
            <a:r>
              <a:rPr lang="en-US" dirty="0" smtClean="0">
                <a:solidFill>
                  <a:srgbClr val="FEFB31"/>
                </a:solidFill>
              </a:rPr>
              <a:t>In Gods We Trust (2002)</a:t>
            </a:r>
          </a:p>
          <a:p>
            <a:pPr lvl="1"/>
            <a:r>
              <a:rPr lang="en-US" dirty="0" smtClean="0">
                <a:solidFill>
                  <a:srgbClr val="FEFB31"/>
                </a:solidFill>
              </a:rPr>
              <a:t>Bringing Ritual to Mind (2002)</a:t>
            </a:r>
          </a:p>
          <a:p>
            <a:pPr lvl="1">
              <a:buNone/>
            </a:pPr>
            <a:r>
              <a:rPr lang="en-US" dirty="0" smtClean="0">
                <a:solidFill>
                  <a:srgbClr val="FEFB31"/>
                </a:solidFill>
              </a:rPr>
              <a:t>	</a:t>
            </a:r>
          </a:p>
          <a:p>
            <a:pPr lvl="1">
              <a:buNone/>
            </a:pPr>
            <a:r>
              <a:rPr lang="en-US" dirty="0" smtClean="0">
                <a:solidFill>
                  <a:srgbClr val="FEFB31"/>
                </a:solidFill>
              </a:rPr>
              <a:t>	</a:t>
            </a:r>
          </a:p>
          <a:p>
            <a:pPr>
              <a:buNone/>
            </a:pPr>
            <a:r>
              <a:rPr lang="en-US" dirty="0" smtClean="0">
                <a:solidFill>
                  <a:srgbClr val="FEFB31"/>
                </a:solidFill>
              </a:rPr>
              <a:t>					</a:t>
            </a:r>
          </a:p>
          <a:p>
            <a:pPr>
              <a:buNone/>
            </a:pPr>
            <a:endParaRPr lang="en-US" dirty="0" smtClean="0">
              <a:solidFill>
                <a:srgbClr val="FEFB31"/>
              </a:solidFill>
            </a:endParaRPr>
          </a:p>
          <a:p>
            <a:pPr lvl="3"/>
            <a:endParaRPr lang="en-US" dirty="0">
              <a:solidFill>
                <a:srgbClr val="FEFB3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EFB31"/>
                </a:solidFill>
              </a:rPr>
              <a:t>Articles</a:t>
            </a:r>
            <a:br>
              <a:rPr lang="en-US" dirty="0" smtClean="0">
                <a:solidFill>
                  <a:srgbClr val="FEFB31"/>
                </a:solidFill>
              </a:rPr>
            </a:br>
            <a:endParaRPr lang="en-US" dirty="0">
              <a:solidFill>
                <a:srgbClr val="FEFB31"/>
              </a:solidFill>
            </a:endParaRPr>
          </a:p>
        </p:txBody>
      </p:sp>
      <p:sp>
        <p:nvSpPr>
          <p:cNvPr id="3" name="Content Placeholder 2"/>
          <p:cNvSpPr>
            <a:spLocks noGrp="1"/>
          </p:cNvSpPr>
          <p:nvPr>
            <p:ph idx="1"/>
          </p:nvPr>
        </p:nvSpPr>
        <p:spPr/>
        <p:txBody>
          <a:bodyPr/>
          <a:lstStyle/>
          <a:p>
            <a:r>
              <a:rPr lang="en-US" dirty="0" smtClean="0">
                <a:solidFill>
                  <a:srgbClr val="FEFB31"/>
                </a:solidFill>
              </a:rPr>
              <a:t>“Anthropomorphism in God Concepts” (1996)</a:t>
            </a:r>
          </a:p>
          <a:p>
            <a:r>
              <a:rPr lang="en-US" dirty="0" smtClean="0">
                <a:solidFill>
                  <a:srgbClr val="FEFB31"/>
                </a:solidFill>
              </a:rPr>
              <a:t> “Towards a Cognitive Science of Religion” (2000)</a:t>
            </a:r>
          </a:p>
          <a:p>
            <a:r>
              <a:rPr lang="en-US" dirty="0" smtClean="0">
                <a:solidFill>
                  <a:srgbClr val="FEFB31"/>
                </a:solidFill>
              </a:rPr>
              <a:t>“Ritual Intuitions” (2000)</a:t>
            </a:r>
          </a:p>
          <a:p>
            <a:r>
              <a:rPr lang="en-US" dirty="0" smtClean="0">
                <a:solidFill>
                  <a:srgbClr val="FEFB31"/>
                </a:solidFill>
              </a:rPr>
              <a:t>Religious thought and behavior as by-products of brain function.” (2003)</a:t>
            </a:r>
          </a:p>
          <a:p>
            <a:r>
              <a:rPr lang="en-US" dirty="0" smtClean="0">
                <a:solidFill>
                  <a:srgbClr val="FEFB31"/>
                </a:solidFill>
              </a:rPr>
              <a:t>Etc.</a:t>
            </a:r>
            <a:endParaRPr lang="en-US" dirty="0">
              <a:solidFill>
                <a:srgbClr val="FEFB3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EFB31"/>
                </a:solidFill>
              </a:rPr>
              <a:t>Interdisciplinary cooperation</a:t>
            </a:r>
            <a:endParaRPr lang="en-US" dirty="0">
              <a:solidFill>
                <a:srgbClr val="FEFB31"/>
              </a:solidFill>
            </a:endParaRPr>
          </a:p>
        </p:txBody>
      </p:sp>
      <p:sp>
        <p:nvSpPr>
          <p:cNvPr id="3" name="Content Placeholder 2"/>
          <p:cNvSpPr>
            <a:spLocks noGrp="1"/>
          </p:cNvSpPr>
          <p:nvPr>
            <p:ph idx="1"/>
          </p:nvPr>
        </p:nvSpPr>
        <p:spPr/>
        <p:txBody>
          <a:bodyPr/>
          <a:lstStyle/>
          <a:p>
            <a:r>
              <a:rPr lang="en-US" dirty="0" smtClean="0">
                <a:solidFill>
                  <a:srgbClr val="FEFB31"/>
                </a:solidFill>
              </a:rPr>
              <a:t>Conversation and discussion between scholars in comparative religion, history, philosophy, psychology, anthropology and biology began to take place</a:t>
            </a:r>
          </a:p>
          <a:p>
            <a:r>
              <a:rPr lang="en-US" dirty="0" smtClean="0">
                <a:solidFill>
                  <a:srgbClr val="FEFB31"/>
                </a:solidFill>
              </a:rPr>
              <a:t>First informally</a:t>
            </a:r>
          </a:p>
          <a:p>
            <a:r>
              <a:rPr lang="en-US" dirty="0" smtClean="0">
                <a:solidFill>
                  <a:srgbClr val="FEFB31"/>
                </a:solidFill>
              </a:rPr>
              <a:t>Then at workshops</a:t>
            </a:r>
          </a:p>
          <a:p>
            <a:r>
              <a:rPr lang="en-US" dirty="0" smtClean="0">
                <a:solidFill>
                  <a:srgbClr val="FEFB31"/>
                </a:solidFill>
              </a:rPr>
              <a:t>Then at conferences</a:t>
            </a:r>
          </a:p>
          <a:p>
            <a:r>
              <a:rPr lang="en-US" dirty="0" smtClean="0">
                <a:solidFill>
                  <a:srgbClr val="FEFB31"/>
                </a:solidFill>
              </a:rPr>
              <a:t>Then they began to form associations</a:t>
            </a:r>
            <a:endParaRPr lang="en-US" dirty="0">
              <a:solidFill>
                <a:srgbClr val="FEFB3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Associations</a:t>
            </a:r>
            <a:endParaRPr lang="en-US" dirty="0"/>
          </a:p>
        </p:txBody>
      </p:sp>
      <p:sp>
        <p:nvSpPr>
          <p:cNvPr id="3" name="Content Placeholder 2"/>
          <p:cNvSpPr>
            <a:spLocks noGrp="1"/>
          </p:cNvSpPr>
          <p:nvPr>
            <p:ph idx="1"/>
          </p:nvPr>
        </p:nvSpPr>
        <p:spPr/>
        <p:txBody>
          <a:bodyPr/>
          <a:lstStyle/>
          <a:p>
            <a:r>
              <a:rPr lang="en-US" dirty="0" smtClean="0">
                <a:solidFill>
                  <a:srgbClr val="FFB400"/>
                </a:solidFill>
              </a:rPr>
              <a:t>North American Association for the Study of Religion </a:t>
            </a:r>
          </a:p>
          <a:p>
            <a:r>
              <a:rPr lang="en-US" dirty="0" smtClean="0">
                <a:solidFill>
                  <a:srgbClr val="FFB400"/>
                </a:solidFill>
              </a:rPr>
              <a:t>International Association for the Cognitive Science of Religion </a:t>
            </a:r>
            <a:endParaRPr lang="en-US" dirty="0">
              <a:solidFill>
                <a:srgbClr val="FFB400"/>
              </a:solidFill>
            </a:endParaRPr>
          </a:p>
        </p:txBody>
      </p:sp>
    </p:spTree>
  </p:cSld>
  <p:clrMapOvr>
    <a:masterClrMapping/>
  </p:clrMapOvr>
</p:sld>
</file>

<file path=ppt/theme/theme1.xml><?xml version="1.0" encoding="utf-8"?>
<a:theme xmlns:a="http://schemas.openxmlformats.org/drawingml/2006/main" name="Office Them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325</TotalTime>
  <Words>1081</Words>
  <Application>Microsoft Macintosh PowerPoint</Application>
  <PresentationFormat>On-screen Show (4:3)</PresentationFormat>
  <Paragraphs>100</Paragraphs>
  <Slides>23</Slides>
  <Notes>0</Notes>
  <HiddenSlides>0</HiddenSlides>
  <MMClips>0</MMClips>
  <ScaleCrop>false</ScaleCrop>
  <HeadingPairs>
    <vt:vector size="4" baseType="variant">
      <vt:variant>
        <vt:lpstr>Design Template</vt:lpstr>
      </vt:variant>
      <vt:variant>
        <vt:i4>1</vt:i4>
      </vt:variant>
      <vt:variant>
        <vt:lpstr>Slide Titles</vt:lpstr>
      </vt:variant>
      <vt:variant>
        <vt:i4>23</vt:i4>
      </vt:variant>
    </vt:vector>
  </HeadingPairs>
  <TitlesOfParts>
    <vt:vector size="24" baseType="lpstr">
      <vt:lpstr>Office Theme</vt:lpstr>
      <vt:lpstr>The Standard Model in the Cognitive Science of Religion</vt:lpstr>
      <vt:lpstr>Reasons for the Standard Model</vt:lpstr>
      <vt:lpstr>Magic Bullet Approaches</vt:lpstr>
      <vt:lpstr>Slide 4</vt:lpstr>
      <vt:lpstr>        The time was ripe for new modes of thought</vt:lpstr>
      <vt:lpstr>The Standard Model</vt:lpstr>
      <vt:lpstr>Articles </vt:lpstr>
      <vt:lpstr>Interdisciplinary cooperation</vt:lpstr>
      <vt:lpstr>Associations</vt:lpstr>
      <vt:lpstr>Slide 10</vt:lpstr>
      <vt:lpstr>The distinction between Intuitive and reflective thought</vt:lpstr>
      <vt:lpstr>The “by-product model”</vt:lpstr>
      <vt:lpstr>Slide 13</vt:lpstr>
      <vt:lpstr>Agency</vt:lpstr>
      <vt:lpstr>CI-Agents</vt:lpstr>
      <vt:lpstr>Basic principles of the standard model</vt:lpstr>
      <vt:lpstr>Properties of Agents</vt:lpstr>
      <vt:lpstr>Rituals</vt:lpstr>
      <vt:lpstr>Contagion and Contamination</vt:lpstr>
      <vt:lpstr>Predation and Assault</vt:lpstr>
      <vt:lpstr>Hierarchy  and Social Status</vt:lpstr>
      <vt:lpstr>Moral Systems</vt:lpstr>
      <vt:lpstr>Slide 23</vt:lpstr>
    </vt:vector>
  </TitlesOfParts>
  <Company>Queen's University - Belfast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Standard Model in the Cognitive Science of Religion</dc:title>
  <dc:creator>Tom Lawson</dc:creator>
  <cp:lastModifiedBy>Tom Lawson</cp:lastModifiedBy>
  <cp:revision>11</cp:revision>
  <dcterms:created xsi:type="dcterms:W3CDTF">2013-10-03T10:34:03Z</dcterms:created>
  <dcterms:modified xsi:type="dcterms:W3CDTF">2013-10-03T10:34:27Z</dcterms:modified>
</cp:coreProperties>
</file>