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Lst>
  <p:notesMasterIdLst>
    <p:notesMasterId r:id="rId64"/>
  </p:notesMasterIdLst>
  <p:sldIdLst>
    <p:sldId id="297" r:id="rId2"/>
    <p:sldId id="299" r:id="rId3"/>
    <p:sldId id="300" r:id="rId4"/>
    <p:sldId id="301" r:id="rId5"/>
    <p:sldId id="302" r:id="rId6"/>
    <p:sldId id="303" r:id="rId7"/>
    <p:sldId id="304" r:id="rId8"/>
    <p:sldId id="305" r:id="rId9"/>
    <p:sldId id="306" r:id="rId10"/>
    <p:sldId id="307" r:id="rId11"/>
    <p:sldId id="313" r:id="rId12"/>
    <p:sldId id="308" r:id="rId13"/>
    <p:sldId id="309" r:id="rId14"/>
    <p:sldId id="310" r:id="rId15"/>
    <p:sldId id="312" r:id="rId16"/>
    <p:sldId id="256" r:id="rId17"/>
    <p:sldId id="285" r:id="rId18"/>
    <p:sldId id="286" r:id="rId19"/>
    <p:sldId id="289" r:id="rId20"/>
    <p:sldId id="311" r:id="rId21"/>
    <p:sldId id="287" r:id="rId22"/>
    <p:sldId id="290" r:id="rId23"/>
    <p:sldId id="291" r:id="rId24"/>
    <p:sldId id="295" r:id="rId25"/>
    <p:sldId id="292" r:id="rId26"/>
    <p:sldId id="293" r:id="rId27"/>
    <p:sldId id="294" r:id="rId28"/>
    <p:sldId id="296" r:id="rId29"/>
    <p:sldId id="314" r:id="rId30"/>
    <p:sldId id="315" r:id="rId31"/>
    <p:sldId id="317" r:id="rId32"/>
    <p:sldId id="318" r:id="rId33"/>
    <p:sldId id="284" r:id="rId34"/>
    <p:sldId id="258" r:id="rId35"/>
    <p:sldId id="259" r:id="rId36"/>
    <p:sldId id="260" r:id="rId37"/>
    <p:sldId id="261" r:id="rId38"/>
    <p:sldId id="262" r:id="rId39"/>
    <p:sldId id="263" r:id="rId40"/>
    <p:sldId id="264" r:id="rId41"/>
    <p:sldId id="265" r:id="rId42"/>
    <p:sldId id="266" r:id="rId43"/>
    <p:sldId id="267" r:id="rId44"/>
    <p:sldId id="268" r:id="rId45"/>
    <p:sldId id="319" r:id="rId46"/>
    <p:sldId id="322" r:id="rId47"/>
    <p:sldId id="269" r:id="rId48"/>
    <p:sldId id="270" r:id="rId49"/>
    <p:sldId id="271" r:id="rId50"/>
    <p:sldId id="272" r:id="rId51"/>
    <p:sldId id="273" r:id="rId52"/>
    <p:sldId id="274" r:id="rId53"/>
    <p:sldId id="275" r:id="rId54"/>
    <p:sldId id="276" r:id="rId55"/>
    <p:sldId id="277" r:id="rId56"/>
    <p:sldId id="278" r:id="rId57"/>
    <p:sldId id="279" r:id="rId58"/>
    <p:sldId id="320" r:id="rId59"/>
    <p:sldId id="280" r:id="rId60"/>
    <p:sldId id="281" r:id="rId61"/>
    <p:sldId id="282" r:id="rId62"/>
    <p:sldId id="283" r:id="rId6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FDE80E3F-98CE-4316-AD6F-9BAE0A1DF034}">
  <a:tblStyle styleId="{FDE80E3F-98CE-4316-AD6F-9BAE0A1DF03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12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iol.co.z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Survey A - In this questionnaire participants were asked to state how much they worry </a:t>
            </a:r>
          </a:p>
          <a:p>
            <a:pPr lvl="0" rtl="0">
              <a:buNone/>
            </a:pPr>
            <a:r>
              <a:rPr lang="en"/>
              <a:t>about different potential threats. The sentences started with ‘I worry about…’ and </a:t>
            </a:r>
          </a:p>
          <a:p>
            <a:pPr lvl="0" rtl="0">
              <a:buNone/>
            </a:pPr>
            <a:r>
              <a:rPr lang="en"/>
              <a:t>followed by an example that belongs to one of the domains mentioned above, for </a:t>
            </a:r>
          </a:p>
          <a:p>
            <a:pPr lvl="0" rtl="0">
              <a:buNone/>
            </a:pPr>
            <a:r>
              <a:rPr lang="en"/>
              <a:t>example ‘ I worry about eating raw meat’, which would belong to the CC domain. </a:t>
            </a:r>
          </a:p>
          <a:p>
            <a:pPr lvl="0" rtl="0">
              <a:buNone/>
            </a:pPr>
            <a:r>
              <a:rPr lang="en"/>
              <a:t>Participants used a scale of 1-7 to indicate their level of worry regarding to each </a:t>
            </a:r>
          </a:p>
          <a:p>
            <a:pPr lvl="0" rtl="0">
              <a:buClr>
                <a:srgbClr val="000000"/>
              </a:buClr>
              <a:buSzPct val="100000"/>
              <a:buFont typeface="Arial"/>
              <a:buNone/>
            </a:pPr>
            <a:r>
              <a:rPr lang="en"/>
              <a:t>sentence. Overall there were 20 sentences, 5 for each domain.</a:t>
            </a:r>
          </a:p>
          <a:p>
            <a:endParaRPr/>
          </a:p>
          <a:p>
            <a:pPr lvl="0" rtl="0">
              <a:buClr>
                <a:srgbClr val="000000"/>
              </a:buClr>
              <a:buSzPct val="100000"/>
              <a:buFont typeface="Arial"/>
              <a:buNone/>
            </a:pPr>
            <a:r>
              <a:rPr lang="en" u="sng"/>
              <a:t>Domains</a:t>
            </a:r>
          </a:p>
          <a:p>
            <a:endParaRPr/>
          </a:p>
          <a:p>
            <a:pPr lvl="0" rtl="0">
              <a:buClr>
                <a:srgbClr val="000000"/>
              </a:buClr>
              <a:buSzPct val="100000"/>
              <a:buFont typeface="Arial"/>
              <a:buNone/>
            </a:pPr>
            <a:r>
              <a:rPr lang="en"/>
              <a:t>PA - Predation/Assault Threats</a:t>
            </a:r>
          </a:p>
          <a:p>
            <a:pPr lvl="0" rtl="0">
              <a:buClr>
                <a:srgbClr val="000000"/>
              </a:buClr>
              <a:buSzPct val="100000"/>
              <a:buFont typeface="Arial"/>
              <a:buNone/>
            </a:pPr>
            <a:r>
              <a:rPr lang="en"/>
              <a:t>CC - Contamination/Contagion Threats</a:t>
            </a:r>
          </a:p>
          <a:p>
            <a:pPr lvl="0" rtl="0">
              <a:buClr>
                <a:srgbClr val="000000"/>
              </a:buClr>
              <a:buSzPct val="100000"/>
              <a:buFont typeface="Arial"/>
              <a:buNone/>
            </a:pPr>
            <a:r>
              <a:rPr lang="en"/>
              <a:t>SS - Social Status Threats</a:t>
            </a:r>
          </a:p>
          <a:p>
            <a:pPr lvl="0" rtl="0">
              <a:buClr>
                <a:srgbClr val="000000"/>
              </a:buClr>
              <a:buSzPct val="100000"/>
              <a:buFont typeface="Arial"/>
              <a:buNone/>
            </a:pPr>
            <a:r>
              <a:rPr lang="en"/>
              <a:t>DR - Decline in Resources Threats</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b="1"/>
              <a:t>Statistical Analyses:</a:t>
            </a:r>
          </a:p>
          <a:p>
            <a:endParaRPr/>
          </a:p>
          <a:p>
            <a:pPr lvl="0" rtl="0">
              <a:buNone/>
            </a:pPr>
            <a:r>
              <a:rPr lang="en"/>
              <a:t>MANOVA and separate Univariate ANOVA were performed to compare the effect of the separate independent variables on the four threat domain groups. Tables in the next few slides report the means, standard deviations, F statistics, and partial Eta squared for all threat perception domains by question. Violations of MANOVA or ANOVA assumptions, when occur are reported in the endnotes.</a:t>
            </a: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1:  How do the different potential threat domains rank among UK and SA citizens, and compare the two locations (i.e. what do people worry about more and what less). </a:t>
            </a:r>
          </a:p>
          <a:p>
            <a:endParaRPr/>
          </a:p>
          <a:p>
            <a:pPr lvl="0" rtl="0">
              <a:buNone/>
            </a:pPr>
            <a:r>
              <a:rPr lang="en"/>
              <a:t>• MANOVA was performed to compare the effect of independent variable (Country) on the four threat domain groups (outcome variables). The results indicate that country context (UK, SA, IMM) has a significant effect on threat domain responses, Pillai’s Trace [F(8,482) =5.510, p&lt;.001, Partial Eta² = .08]. </a:t>
            </a:r>
          </a:p>
          <a:p>
            <a:endParaRPr/>
          </a:p>
          <a:p>
            <a:pPr lvl="0" rtl="0">
              <a:buNone/>
            </a:pPr>
            <a:r>
              <a:rPr lang="en"/>
              <a:t>• Separate univariate ANOVA were performed indicating that these differences are mainly in responses for Depletion of Resources (DP) [F(2,243) = 8.865, p &lt; .001, Partial Eta² = .068] and Predation and Assault (PA) [F(2,243) = 9.626, p &lt; .001, Partial Eta² = .073] (Error! Reference source not found.). Post hoc analyses using Bonferonni correction revealed that participants from South Africa reported significantly higher scores for Depletion of Resources and Predation and Assault compared with the UK or the Immigrant group (Table 1).</a:t>
            </a: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 name="Rectangle 9"/>
          <p:cNvSpPr>
            <a:spLocks noGrp="1" noChangeArrowheads="1"/>
          </p:cNvSpPr>
          <p:nvPr>
            <p:ph type="sldNum"/>
          </p:nvPr>
        </p:nvSpPr>
        <p:spPr>
          <a:xfrm>
            <a:off x="3881438" y="8686800"/>
            <a:ext cx="2970212" cy="450850"/>
          </a:xfrm>
          <a:prstGeom prst="rect">
            <a:avLst/>
          </a:prstGeom>
          <a:ln/>
        </p:spPr>
        <p:txBody>
          <a:bodyPr/>
          <a:lstStyle/>
          <a:p>
            <a:fld id="{61E1532D-46DA-FC4A-9BF1-7D96D8E095D7}" type="slidenum">
              <a:rPr lang="en-GB"/>
              <a:pPr/>
              <a:t>19</a:t>
            </a:fld>
            <a:endParaRPr lang="en-GB" dirty="0"/>
          </a:p>
        </p:txBody>
      </p:sp>
      <p:sp>
        <p:nvSpPr>
          <p:cNvPr id="37889" name="Text Box 1"/>
          <p:cNvSpPr txBox="1">
            <a:spLocks noChangeArrowheads="1"/>
          </p:cNvSpPr>
          <p:nvPr/>
        </p:nvSpPr>
        <p:spPr bwMode="auto">
          <a:xfrm>
            <a:off x="1206500" y="733425"/>
            <a:ext cx="4614863" cy="346075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dirty="0"/>
          </a:p>
        </p:txBody>
      </p:sp>
      <p:sp>
        <p:nvSpPr>
          <p:cNvPr id="37890" name="Text Box 2"/>
          <p:cNvSpPr txBox="1">
            <a:spLocks noGrp="1" noChangeArrowheads="1"/>
          </p:cNvSpPr>
          <p:nvPr>
            <p:ph type="body"/>
          </p:nvPr>
        </p:nvSpPr>
        <p:spPr bwMode="auto">
          <a:xfrm>
            <a:off x="922338" y="4435475"/>
            <a:ext cx="5162550" cy="4141788"/>
          </a:xfrm>
          <a:prstGeom prst="rect">
            <a:avLst/>
          </a:prstGeom>
          <a:noFill/>
          <a:ln>
            <a:round/>
            <a:headEnd/>
            <a:tailEnd/>
          </a:ln>
        </p:spPr>
        <p:txBody>
          <a:bodyPr lIns="94320" tIns="46440" rIns="94320" bIns="46440">
            <a:prstTxWarp prst="textNoShape">
              <a:avLst/>
            </a:prstTxWarp>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ea typeface="DejaVu Sans" charset="0"/>
                <a:cs typeface="DejaVu Sans" charset="0"/>
              </a:rPr>
              <a:t>Not only does this support good research but allows RH to fulfill desirable roles as postgraduate student supervisors, postdoc managers.  In addition the resources available through these academic connections will facilitate heretofore unavailable cross-cultural data collection opportunities, particularly in the UK and sub-Saharan Africa.</a:t>
            </a:r>
          </a:p>
        </p:txBody>
      </p:sp>
      <p:sp>
        <p:nvSpPr>
          <p:cNvPr id="37891" name="Text Box 3"/>
          <p:cNvSpPr txBox="1">
            <a:spLocks noChangeArrowheads="1"/>
          </p:cNvSpPr>
          <p:nvPr/>
        </p:nvSpPr>
        <p:spPr bwMode="auto">
          <a:xfrm>
            <a:off x="3968750" y="8858250"/>
            <a:ext cx="3040063" cy="436563"/>
          </a:xfrm>
          <a:prstGeom prst="rect">
            <a:avLst/>
          </a:prstGeom>
          <a:noFill/>
          <a:ln w="9525">
            <a:noFill/>
            <a:round/>
            <a:headEnd/>
            <a:tailEnd/>
          </a:ln>
          <a:effectLst/>
        </p:spPr>
        <p:txBody>
          <a:bodyPr lIns="19080" tIns="0" rIns="19080" bIns="0" anchor="b">
            <a:prstTxWarp prst="textNoShape">
              <a:avLst/>
            </a:prstTxWarp>
          </a:bodyPr>
          <a:lstStyle/>
          <a:p>
            <a: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F32EE43-0749-E242-BFB3-4E865B33DAC0}" type="slidenum">
              <a:rPr lang="en-US" sz="1000" i="1">
                <a:solidFill>
                  <a:srgbClr val="000000"/>
                </a:solidFill>
                <a:latin typeface="Times New Roman" charset="0"/>
                <a:ea typeface="DejaVu Sans" charset="0"/>
                <a:cs typeface="DejaVu Sans" charset="0"/>
              </a:rPr>
              <a: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US" sz="1000" i="1" dirty="0">
              <a:solidFill>
                <a:srgbClr val="000000"/>
              </a:solidFill>
              <a:latin typeface="Times New Roman" charset="0"/>
              <a:ea typeface="DejaVu Sans" charset="0"/>
              <a:cs typeface="DejaVu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2: Are there differences between women and men regarding to which domains worry them most or least?</a:t>
            </a:r>
          </a:p>
          <a:p>
            <a:endParaRPr/>
          </a:p>
          <a:p>
            <a:pPr lvl="0" rtl="0">
              <a:buNone/>
            </a:pPr>
            <a:r>
              <a:rPr lang="en"/>
              <a:t>• MANOVA was performed to compare the effect of gender on the four threat domain groups. The results indicate that gender has a significant effect on threat domain responses, Pillai’s Trace [F(4,227 =9.218, p&lt;.001, Partial Eta² = .14]. </a:t>
            </a:r>
          </a:p>
          <a:p>
            <a:endParaRPr/>
          </a:p>
          <a:p>
            <a:pPr lvl="0" rtl="0">
              <a:buNone/>
            </a:pPr>
            <a:r>
              <a:rPr lang="en"/>
              <a:t>• Separate univariate ANOVA were performed indicating that these differences are in responses for Predation and Assault (PA) [F(1,230) = 31.245, p &lt; .001, Partial Eta² = .120] (Table 2). </a:t>
            </a:r>
          </a:p>
          <a:p>
            <a:endParaRPr/>
          </a:p>
          <a:p>
            <a:pPr lvl="0" rtl="0">
              <a:buNone/>
            </a:pPr>
            <a:r>
              <a:rPr lang="en"/>
              <a:t>• In other words, females scored significantly higher on predation and assault.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3: Are there differences between white South Africans and non-white South Africans regarding to which domains worry them most or least?</a:t>
            </a:r>
          </a:p>
          <a:p>
            <a:endParaRPr/>
          </a:p>
          <a:p>
            <a:pPr lvl="0" rtl="0">
              <a:buNone/>
            </a:pPr>
            <a:r>
              <a:rPr lang="en"/>
              <a:t>• MANOVA was performed to compare the effect of SA ethnicity on the four threat domain groups. The results indicate that ethnicity classification has a significant effect on threat domain responses, Pillai’s Trace [F(4,90 =6.548, p&lt;.001, Partial Eta² = .225].</a:t>
            </a:r>
          </a:p>
          <a:p>
            <a:endParaRPr/>
          </a:p>
          <a:p>
            <a:pPr lvl="0" rtl="0">
              <a:buNone/>
            </a:pPr>
            <a:r>
              <a:rPr lang="en"/>
              <a:t>• Separate univariate ANOVA were performed indicating that these differences are in responses for all threat domain groups, Contamination and Contagion [F(1,93) = 16.140, p &lt; .001, Partial Eta² = .148], Predation and Assault [F(1,93) = 12.311, p = .001, Partial Eta² = .117], Social Support [F(1,93) = 13.854, p &lt; .001, Partial Eta² = .130], Depletion of Resources [F(1,93) = 13.523, p &lt; .001, Partial Eta² = .127] (Table 3).</a:t>
            </a:r>
          </a:p>
          <a:p>
            <a:endParaRPr/>
          </a:p>
          <a:p>
            <a:pPr lvl="0" rtl="0">
              <a:buNone/>
            </a:pPr>
            <a:r>
              <a:rPr lang="en"/>
              <a:t>• In other words, non-whites scored significantly higher on all threat domain groups.</a:t>
            </a:r>
          </a:p>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Also similar to the CW statements of high-ranking US government and military officials (who have authority and influence in policy making and mission activities) compared to the empirical work of Pinker, Mueller, and Stewart in terms of the dangerous nature of the world.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Analysis of this data will appear in forthcoming publications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If only to present a justifiable defense against unwarranted CW “facts.”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b="1" dirty="0">
                <a:latin typeface="Calibri"/>
                <a:ea typeface="Calibri"/>
                <a:cs typeface="Calibri"/>
                <a:sym typeface="Calibri"/>
              </a:rPr>
              <a:t>Eye Contact CW </a:t>
            </a:r>
            <a:r>
              <a:rPr lang="en" sz="1200" dirty="0">
                <a:latin typeface="Calibri"/>
                <a:ea typeface="Calibri"/>
                <a:cs typeface="Calibri"/>
                <a:sym typeface="Calibri"/>
              </a:rPr>
              <a:t>is from Wikipedia</a:t>
            </a:r>
          </a:p>
          <a:p>
            <a:endParaRPr dirty="0"/>
          </a:p>
          <a:p>
            <a:pPr lvl="0" rtl="0">
              <a:buNone/>
            </a:pPr>
            <a:r>
              <a:rPr lang="en" sz="1200" b="1" dirty="0">
                <a:latin typeface="Calibri"/>
                <a:ea typeface="Calibri"/>
                <a:cs typeface="Calibri"/>
                <a:sym typeface="Calibri"/>
              </a:rPr>
              <a:t>F. S. Chen</a:t>
            </a:r>
            <a:r>
              <a:rPr lang="en" sz="1200" dirty="0">
                <a:latin typeface="Calibri"/>
                <a:ea typeface="Calibri"/>
                <a:cs typeface="Calibri"/>
                <a:sym typeface="Calibri"/>
              </a:rPr>
              <a:t> is an assistant professor at the University of British Columbia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latin typeface="Calibri"/>
                <a:ea typeface="Calibri"/>
                <a:cs typeface="Calibri"/>
                <a:sym typeface="Calibri"/>
              </a:rPr>
              <a:t>Gen Martin Dempsey</a:t>
            </a:r>
            <a:r>
              <a:rPr lang="en">
                <a:latin typeface="Calibri"/>
                <a:ea typeface="Calibri"/>
                <a:cs typeface="Calibri"/>
                <a:sym typeface="Calibri"/>
              </a:rPr>
              <a:t> is the Chairman of the Joint Chiefs of Staff (USA)</a:t>
            </a:r>
          </a:p>
          <a:p>
            <a:endParaRPr/>
          </a:p>
          <a:p>
            <a:pPr lvl="0" rtl="0">
              <a:buNone/>
            </a:pPr>
            <a:r>
              <a:rPr lang="en" b="1">
                <a:latin typeface="Calibri"/>
                <a:ea typeface="Calibri"/>
                <a:cs typeface="Calibri"/>
                <a:sym typeface="Calibri"/>
              </a:rPr>
              <a:t>Rick Perry</a:t>
            </a:r>
            <a:r>
              <a:rPr lang="en">
                <a:latin typeface="Calibri"/>
                <a:ea typeface="Calibri"/>
                <a:cs typeface="Calibri"/>
                <a:sym typeface="Calibri"/>
              </a:rPr>
              <a:t> is the Govenor of Texas and erstwhile candidate for President of the United States (defeated by Mitt Romney in the Republican primary)</a:t>
            </a:r>
          </a:p>
          <a:p>
            <a:endParaRPr/>
          </a:p>
          <a:p>
            <a:pPr lvl="0" rtl="0">
              <a:buNone/>
            </a:pPr>
            <a:r>
              <a:rPr lang="en" b="1">
                <a:latin typeface="Calibri"/>
                <a:ea typeface="Calibri"/>
                <a:cs typeface="Calibri"/>
                <a:sym typeface="Calibri"/>
              </a:rPr>
              <a:t>Steven Pinker</a:t>
            </a:r>
            <a:r>
              <a:rPr lang="en">
                <a:latin typeface="Calibri"/>
                <a:ea typeface="Calibri"/>
                <a:cs typeface="Calibri"/>
                <a:sym typeface="Calibri"/>
              </a:rPr>
              <a:t> is Harvard College Professor and Johnstone Family Professor in the Department of Psychology at Harvard University.</a:t>
            </a:r>
          </a:p>
          <a:p>
            <a:endParaRPr/>
          </a:p>
          <a:p>
            <a:pPr lvl="0" rtl="0">
              <a:buNone/>
            </a:pPr>
            <a:r>
              <a:rPr lang="en" b="1">
                <a:latin typeface="Calibri"/>
                <a:ea typeface="Calibri"/>
                <a:cs typeface="Calibri"/>
                <a:sym typeface="Calibri"/>
              </a:rPr>
              <a:t>John Mueller</a:t>
            </a:r>
            <a:r>
              <a:rPr lang="en">
                <a:latin typeface="Calibri"/>
                <a:ea typeface="Calibri"/>
                <a:cs typeface="Calibri"/>
                <a:sym typeface="Calibri"/>
              </a:rPr>
              <a:t> is Professor and Woody Hayes Chair of National Security Studies Mershon Center for International Security Studies and Department of Political Science at Ohio State University</a:t>
            </a:r>
          </a:p>
          <a:p>
            <a:endParaRPr/>
          </a:p>
          <a:p>
            <a:pPr lvl="0" rtl="0">
              <a:buNone/>
            </a:pPr>
            <a:r>
              <a:rPr lang="en" b="1">
                <a:latin typeface="Calibri"/>
                <a:ea typeface="Calibri"/>
                <a:cs typeface="Calibri"/>
                <a:sym typeface="Calibri"/>
              </a:rPr>
              <a:t>Mark Stewart</a:t>
            </a:r>
            <a:r>
              <a:rPr lang="en">
                <a:latin typeface="Calibri"/>
                <a:ea typeface="Calibri"/>
                <a:cs typeface="Calibri"/>
                <a:sym typeface="Calibri"/>
              </a:rPr>
              <a:t> is Professor of Civil Engineering and Director of the Centre for Infrastructure Performance and Reliability at The University of Newcastle</a:t>
            </a:r>
          </a:p>
          <a:p>
            <a:endParaRP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Not only did the Resilience Survey report an all-time low of Israeli Jews in terms of fearing attack by a foreign state, it also reported that Israeli Arabs fear such an attack more than Israeli Jews.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b="1">
                <a:latin typeface="Calibri"/>
                <a:ea typeface="Calibri"/>
                <a:cs typeface="Calibri"/>
                <a:sym typeface="Calibri"/>
              </a:rPr>
              <a:t>Lizette Lancaster</a:t>
            </a:r>
            <a:r>
              <a:rPr lang="en" sz="1200">
                <a:latin typeface="Calibri"/>
                <a:ea typeface="Calibri"/>
                <a:cs typeface="Calibri"/>
                <a:sym typeface="Calibri"/>
              </a:rPr>
              <a:t> is at the Institute for Security Studies in South Africa</a:t>
            </a:r>
          </a:p>
          <a:p>
            <a:endParaRPr/>
          </a:p>
          <a:p>
            <a:pPr lvl="0" rtl="0">
              <a:buNone/>
            </a:pPr>
            <a:r>
              <a:rPr lang="en" sz="1200" b="1">
                <a:latin typeface="Calibri"/>
                <a:ea typeface="Calibri"/>
                <a:cs typeface="Calibri"/>
                <a:sym typeface="Calibri"/>
              </a:rPr>
              <a:t>Africa Check</a:t>
            </a:r>
            <a:r>
              <a:rPr lang="en" sz="1200">
                <a:latin typeface="Calibri"/>
                <a:ea typeface="Calibri"/>
                <a:cs typeface="Calibri"/>
                <a:sym typeface="Calibri"/>
              </a:rPr>
              <a:t> is a non-partisan organisation that exists to fact-check claims made in the public arena, impartially and fairly, and publish the results. We also aim to spread the culture and enable the practice of fact-checking among the wider journalistic community.</a:t>
            </a:r>
          </a:p>
          <a:p>
            <a:endParaRPr/>
          </a:p>
          <a:p>
            <a:pPr lvl="0" rtl="0">
              <a:buNone/>
            </a:pPr>
            <a:r>
              <a:rPr lang="en" sz="1200" b="1">
                <a:latin typeface="Calibri"/>
                <a:ea typeface="Calibri"/>
                <a:cs typeface="Calibri"/>
                <a:sym typeface="Calibri"/>
              </a:rPr>
              <a:t>Independent Online</a:t>
            </a:r>
            <a:r>
              <a:rPr lang="en" sz="1200">
                <a:latin typeface="Calibri"/>
                <a:ea typeface="Calibri"/>
                <a:cs typeface="Calibri"/>
                <a:sym typeface="Calibri"/>
              </a:rPr>
              <a:t> is a South African online news source (</a:t>
            </a:r>
            <a:r>
              <a:rPr lang="en" u="sng">
                <a:solidFill>
                  <a:schemeClr val="hlink"/>
                </a:solidFill>
                <a:hlinkClick r:id="rId3"/>
              </a:rPr>
              <a:t>http://www.iol.co.za/</a:t>
            </a:r>
            <a:r>
              <a:rPr lang="en" sz="1200">
                <a:latin typeface="Calibri"/>
                <a:ea typeface="Calibri"/>
                <a:cs typeface="Calibri"/>
                <a:sym typeface="Calibri"/>
              </a:rPr>
              <a:t>)</a:t>
            </a:r>
          </a:p>
          <a:p>
            <a:endParaRPr/>
          </a:p>
          <a:p>
            <a:pPr lvl="0" rtl="0">
              <a:buNone/>
            </a:pPr>
            <a:r>
              <a:rPr lang="en" sz="1200" b="1">
                <a:latin typeface="Calibri"/>
                <a:ea typeface="Calibri"/>
                <a:cs typeface="Calibri"/>
                <a:sym typeface="Calibri"/>
              </a:rPr>
              <a:t>Steve Hofmeyer</a:t>
            </a:r>
            <a:r>
              <a:rPr lang="en" sz="1200">
                <a:latin typeface="Calibri"/>
                <a:ea typeface="Calibri"/>
                <a:cs typeface="Calibri"/>
                <a:sym typeface="Calibri"/>
              </a:rPr>
              <a:t> is one of South Africa’s most popular, and controversial, Afrikaans singers and performers. In a post on his blog and Facebook page titled “My tribe is dying”, Hofmeyr made several sweeping statements about South Africa’s murder rate and the quality of life of white Afrikaans-speaking South Africans.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089733-A9AB-614A-BD61-C1DC0A2670B0}" type="datetimeFigureOut">
              <a:rPr lang="en-US" smtClean="0"/>
              <a:pPr/>
              <a:t>10/21/13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730287-FB71-5F42-AE81-6C5E8508F8E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en.wikipedia.org/wiki/Nonverbal_communication" TargetMode="External"/><Relationship Id="rId5" Type="http://schemas.openxmlformats.org/officeDocument/2006/relationships/hyperlink" Target="http://en.wikipedia.org/wiki/Social_behavior"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3786737"/>
            <a:ext cx="7772400" cy="1046400"/>
          </a:xfrm>
        </p:spPr>
        <p:txBody>
          <a:bodyPr/>
          <a:lstStyle/>
          <a:p>
            <a:r>
              <a:rPr lang="en-US" dirty="0" smtClean="0"/>
              <a:t>Tom Lawson</a:t>
            </a:r>
          </a:p>
          <a:p>
            <a:r>
              <a:rPr lang="en-US" dirty="0" smtClean="0"/>
              <a:t>LEVYNA</a:t>
            </a:r>
          </a:p>
          <a:p>
            <a:r>
              <a:rPr lang="en-US" dirty="0" smtClean="0"/>
              <a:t>Masaryk University</a:t>
            </a:r>
          </a:p>
          <a:p>
            <a:endParaRPr lang="en-US" dirty="0" smtClean="0"/>
          </a:p>
          <a:p>
            <a:endParaRPr lang="en-US" dirty="0" smtClean="0"/>
          </a:p>
          <a:p>
            <a:endParaRPr lang="en-US" dirty="0"/>
          </a:p>
        </p:txBody>
      </p:sp>
      <p:sp>
        <p:nvSpPr>
          <p:cNvPr id="3" name="Title 2"/>
          <p:cNvSpPr>
            <a:spLocks noGrp="1"/>
          </p:cNvSpPr>
          <p:nvPr>
            <p:ph type="ctrTitle"/>
          </p:nvPr>
        </p:nvSpPr>
        <p:spPr>
          <a:xfrm>
            <a:off x="685800" y="2111123"/>
            <a:ext cx="7772400" cy="1546500"/>
          </a:xfrm>
        </p:spPr>
        <p:txBody>
          <a:bodyPr/>
          <a:lstStyle/>
          <a:p>
            <a:r>
              <a:rPr lang="en-US" dirty="0" smtClean="0">
                <a:solidFill>
                  <a:srgbClr val="FFFF00"/>
                </a:solidFill>
              </a:rPr>
              <a:t>Evoked Culture and  Rethinking Conventional</a:t>
            </a:r>
            <a:br>
              <a:rPr lang="en-US" dirty="0" smtClean="0">
                <a:solidFill>
                  <a:srgbClr val="FFFF00"/>
                </a:solidFill>
              </a:rPr>
            </a:br>
            <a:r>
              <a:rPr lang="en-US" dirty="0" smtClean="0">
                <a:solidFill>
                  <a:srgbClr val="FFFF00"/>
                </a:solidFill>
              </a:rPr>
              <a:t>Wisdom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Fashion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This leads to the social situation in which people not only wear clothing some of the time </a:t>
            </a:r>
          </a:p>
          <a:p>
            <a:r>
              <a:rPr lang="en-US" dirty="0" smtClean="0">
                <a:solidFill>
                  <a:srgbClr val="FF0000"/>
                </a:solidFill>
              </a:rPr>
              <a:t>but could even develop rules about which skins are better, which look more beautiful, which are easier to obtain, and so on </a:t>
            </a:r>
          </a:p>
          <a:p>
            <a:r>
              <a:rPr lang="en-US" dirty="0" smtClean="0">
                <a:solidFill>
                  <a:srgbClr val="FF0000"/>
                </a:solidFill>
              </a:rPr>
              <a:t>and, without further ado, you are on your way to fashion!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Fur Fashion</a:t>
            </a:r>
            <a:endParaRPr lang="en-US" dirty="0"/>
          </a:p>
        </p:txBody>
      </p:sp>
      <p:pic>
        <p:nvPicPr>
          <p:cNvPr id="4" name="Content Placeholder 3" descr="elle-03-october-fashion-wooley-1013-xln.jpeg"/>
          <p:cNvPicPr>
            <a:picLocks noGrp="1" noChangeAspect="1"/>
          </p:cNvPicPr>
          <p:nvPr>
            <p:ph idx="1"/>
          </p:nvPr>
        </p:nvPicPr>
        <p:blipFill>
          <a:blip r:embed="rId2"/>
          <a:srcRect l="-74257" r="-74257"/>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Selective Advantage</a:t>
            </a:r>
            <a:endParaRPr lang="en-US" dirty="0"/>
          </a:p>
        </p:txBody>
      </p:sp>
      <p:sp>
        <p:nvSpPr>
          <p:cNvPr id="3" name="Content Placeholder 2"/>
          <p:cNvSpPr>
            <a:spLocks noGrp="1"/>
          </p:cNvSpPr>
          <p:nvPr>
            <p:ph idx="1"/>
          </p:nvPr>
        </p:nvSpPr>
        <p:spPr/>
        <p:txBody>
          <a:bodyPr/>
          <a:lstStyle/>
          <a:p>
            <a:r>
              <a:rPr lang="en-US" dirty="0" smtClean="0">
                <a:solidFill>
                  <a:srgbClr val="FF0000"/>
                </a:solidFill>
              </a:rPr>
              <a:t>Despite environmental differences </a:t>
            </a:r>
            <a:r>
              <a:rPr lang="en-US" dirty="0" smtClean="0">
                <a:solidFill>
                  <a:srgbClr val="FFFF00"/>
                </a:solidFill>
              </a:rPr>
              <a:t>the mechanisms</a:t>
            </a:r>
            <a:r>
              <a:rPr lang="en-US" dirty="0" smtClean="0">
                <a:solidFill>
                  <a:srgbClr val="FF0000"/>
                </a:solidFill>
              </a:rPr>
              <a:t> that become activated by the environmental conditions, aided now by the cultural features that transmit information from one person to another and from one time period to another, </a:t>
            </a:r>
            <a:r>
              <a:rPr lang="en-US" dirty="0" smtClean="0">
                <a:solidFill>
                  <a:srgbClr val="FFFF00"/>
                </a:solidFill>
              </a:rPr>
              <a:t>remain the same </a:t>
            </a:r>
            <a:r>
              <a:rPr lang="en-US" dirty="0" smtClean="0">
                <a:solidFill>
                  <a:srgbClr val="FF0000"/>
                </a:solidFill>
              </a:rPr>
              <a:t>—because they provide a selective advantage.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CALIBRATION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A good way of explaining how the mechanism works is to see the same capacity as being calibrated by different environmental conditions in two ways</a:t>
            </a:r>
          </a:p>
          <a:p>
            <a:pPr lvl="1"/>
            <a:r>
              <a:rPr lang="en-US" dirty="0" smtClean="0">
                <a:solidFill>
                  <a:srgbClr val="FF0000"/>
                </a:solidFill>
              </a:rPr>
              <a:t>As </a:t>
            </a:r>
            <a:r>
              <a:rPr lang="en-US" dirty="0" smtClean="0">
                <a:solidFill>
                  <a:srgbClr val="FFFF00"/>
                </a:solidFill>
              </a:rPr>
              <a:t>the refining of the mechanism </a:t>
            </a:r>
            <a:r>
              <a:rPr lang="en-US" dirty="0" smtClean="0">
                <a:solidFill>
                  <a:srgbClr val="FF0000"/>
                </a:solidFill>
              </a:rPr>
              <a:t>over evolutionary time to make it optimal</a:t>
            </a:r>
          </a:p>
          <a:p>
            <a:pPr lvl="1"/>
            <a:r>
              <a:rPr lang="en-US" dirty="0" smtClean="0">
                <a:solidFill>
                  <a:srgbClr val="FF0000"/>
                </a:solidFill>
              </a:rPr>
              <a:t>As </a:t>
            </a:r>
            <a:r>
              <a:rPr lang="en-US" dirty="0" smtClean="0">
                <a:solidFill>
                  <a:srgbClr val="FFFF00"/>
                </a:solidFill>
              </a:rPr>
              <a:t>the immediate response to specific conditions </a:t>
            </a:r>
            <a:r>
              <a:rPr lang="en-US" dirty="0" smtClean="0">
                <a:solidFill>
                  <a:srgbClr val="FF0000"/>
                </a:solidFill>
              </a:rPr>
              <a:t>that make one alternative behavior which the mechanism has evolved to produce, more appropriate than another</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 selection and local conditions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The first provides an account, via natural selection, of the </a:t>
            </a:r>
            <a:r>
              <a:rPr lang="en-US" i="1" dirty="0" smtClean="0">
                <a:solidFill>
                  <a:srgbClr val="0000FF"/>
                </a:solidFill>
              </a:rPr>
              <a:t>development</a:t>
            </a:r>
            <a:r>
              <a:rPr lang="en-US" dirty="0" smtClean="0">
                <a:solidFill>
                  <a:srgbClr val="0000FF"/>
                </a:solidFill>
              </a:rPr>
              <a:t> </a:t>
            </a:r>
            <a:r>
              <a:rPr lang="en-US" dirty="0" smtClean="0">
                <a:solidFill>
                  <a:srgbClr val="FFFF00"/>
                </a:solidFill>
              </a:rPr>
              <a:t>of the mechanism</a:t>
            </a:r>
          </a:p>
          <a:p>
            <a:endParaRPr lang="en-US" dirty="0" smtClean="0">
              <a:solidFill>
                <a:srgbClr val="FFFF00"/>
              </a:solidFill>
            </a:endParaRPr>
          </a:p>
          <a:p>
            <a:r>
              <a:rPr lang="en-US" dirty="0" smtClean="0">
                <a:solidFill>
                  <a:srgbClr val="FFFF00"/>
                </a:solidFill>
              </a:rPr>
              <a:t>The second provides an account of the </a:t>
            </a:r>
            <a:r>
              <a:rPr lang="en-US" i="1" dirty="0" smtClean="0">
                <a:solidFill>
                  <a:srgbClr val="0000FF"/>
                </a:solidFill>
              </a:rPr>
              <a:t>operation</a:t>
            </a:r>
            <a:r>
              <a:rPr lang="en-US" dirty="0" smtClean="0">
                <a:solidFill>
                  <a:srgbClr val="FFFF00"/>
                </a:solidFill>
              </a:rPr>
              <a:t> of the mechanism under local conditions</a:t>
            </a:r>
          </a:p>
          <a:p>
            <a:endParaRPr lang="en-US" dirty="0" smtClean="0">
              <a:solidFill>
                <a:srgbClr val="FFFF00"/>
              </a:solidFill>
            </a:endParaRPr>
          </a:p>
          <a:p>
            <a:r>
              <a:rPr lang="en-US" dirty="0" smtClean="0">
                <a:solidFill>
                  <a:srgbClr val="FFFF00"/>
                </a:solidFill>
              </a:rPr>
              <a:t>Hence, an </a:t>
            </a:r>
            <a:r>
              <a:rPr lang="en-US" dirty="0" smtClean="0">
                <a:solidFill>
                  <a:srgbClr val="0000FF"/>
                </a:solidFill>
              </a:rPr>
              <a:t>explanation for cultural variation</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to Problems</a:t>
            </a:r>
            <a:endParaRPr lang="en-US" dirty="0"/>
          </a:p>
        </p:txBody>
      </p:sp>
      <p:sp>
        <p:nvSpPr>
          <p:cNvPr id="3" name="Content Placeholder 2"/>
          <p:cNvSpPr>
            <a:spLocks noGrp="1"/>
          </p:cNvSpPr>
          <p:nvPr>
            <p:ph idx="1"/>
          </p:nvPr>
        </p:nvSpPr>
        <p:spPr/>
        <p:txBody>
          <a:bodyPr/>
          <a:lstStyle/>
          <a:p>
            <a:r>
              <a:rPr lang="en-US" dirty="0" smtClean="0">
                <a:solidFill>
                  <a:srgbClr val="FFFF00"/>
                </a:solidFill>
              </a:rPr>
              <a:t>With these ideas in place we are now ready to apply them to specific problems</a:t>
            </a:r>
          </a:p>
          <a:p>
            <a:endParaRPr lang="en-US" dirty="0" smtClean="0">
              <a:solidFill>
                <a:srgbClr val="FFFF00"/>
              </a:solidFill>
            </a:endParaRPr>
          </a:p>
          <a:p>
            <a:r>
              <a:rPr lang="en-US" dirty="0" smtClean="0">
                <a:solidFill>
                  <a:srgbClr val="FFFF00"/>
                </a:solidFill>
              </a:rPr>
              <a:t>Such as the problem of “conventional wisdom</a:t>
            </a:r>
            <a:r>
              <a:rPr lang="en-US" dirty="0" smtClean="0">
                <a:solidFill>
                  <a:srgbClr val="FFFF00"/>
                </a:solidFill>
              </a:rPr>
              <a:t>” which covers all kinds of beliefs that people have about the world in which they live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773761"/>
            <a:ext cx="7772400" cy="2110599"/>
          </a:xfrm>
          <a:prstGeom prst="rect">
            <a:avLst/>
          </a:prstGeom>
          <a:ln>
            <a:noFill/>
          </a:ln>
        </p:spPr>
        <p:txBody>
          <a:bodyPr lIns="91425" tIns="91425" rIns="91425" bIns="91425" anchor="b" anchorCtr="0">
            <a:noAutofit/>
          </a:bodyPr>
          <a:lstStyle/>
          <a:p>
            <a:pPr>
              <a:buNone/>
            </a:pPr>
            <a:r>
              <a:rPr lang="en" dirty="0">
                <a:solidFill>
                  <a:srgbClr val="FF9900"/>
                </a:solidFill>
                <a:latin typeface="Calibri"/>
                <a:ea typeface="Calibri"/>
                <a:cs typeface="Calibri"/>
                <a:sym typeface="Calibri"/>
              </a:rPr>
              <a:t>Rethinking Conventional Wisdom</a:t>
            </a:r>
          </a:p>
        </p:txBody>
      </p:sp>
      <p:sp>
        <p:nvSpPr>
          <p:cNvPr id="24" name="Shape 24"/>
          <p:cNvSpPr txBox="1">
            <a:spLocks noGrp="1"/>
          </p:cNvSpPr>
          <p:nvPr>
            <p:ph type="subTitle" idx="1"/>
          </p:nvPr>
        </p:nvSpPr>
        <p:spPr>
          <a:xfrm>
            <a:off x="685800" y="3786737"/>
            <a:ext cx="7772400" cy="1046317"/>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a:buNone/>
            </a:pPr>
            <a:r>
              <a:rPr lang="en" dirty="0">
                <a:solidFill>
                  <a:srgbClr val="FFFFFF"/>
                </a:solidFill>
                <a:latin typeface="Calibri"/>
                <a:ea typeface="Calibri"/>
                <a:cs typeface="Calibri"/>
                <a:sym typeface="Calibri"/>
              </a:rPr>
              <a:t>Dominance and Subordination of Potential Danger </a:t>
            </a:r>
            <a:r>
              <a:rPr lang="en" dirty="0" smtClean="0">
                <a:solidFill>
                  <a:srgbClr val="FFFFFF"/>
                </a:solidFill>
                <a:latin typeface="Calibri"/>
                <a:ea typeface="Calibri"/>
                <a:cs typeface="Calibri"/>
                <a:sym typeface="Calibri"/>
              </a:rPr>
              <a:t>Domains</a:t>
            </a:r>
            <a:endParaRPr lang="en-US" dirty="0" smtClean="0">
              <a:solidFill>
                <a:srgbClr val="FFFFFF"/>
              </a:solidFill>
              <a:latin typeface="Calibri"/>
              <a:ea typeface="Calibri"/>
              <a:cs typeface="Calibri"/>
              <a:sym typeface="Calibri"/>
            </a:endParaRPr>
          </a:p>
          <a:p>
            <a:pPr>
              <a:buNone/>
            </a:pPr>
            <a:endParaRPr lang="en-US" dirty="0" smtClean="0">
              <a:solidFill>
                <a:srgbClr val="FFFFFF"/>
              </a:solidFill>
              <a:latin typeface="Calibri"/>
              <a:ea typeface="Calibri"/>
              <a:cs typeface="Calibri"/>
              <a:sym typeface="Calibri"/>
            </a:endParaRPr>
          </a:p>
          <a:p>
            <a:pPr>
              <a:buNone/>
            </a:pPr>
            <a:r>
              <a:rPr lang="en-US" dirty="0" smtClean="0">
                <a:solidFill>
                  <a:srgbClr val="FFFF00"/>
                </a:solidFill>
                <a:latin typeface="Calibri"/>
                <a:ea typeface="Calibri"/>
                <a:cs typeface="Calibri"/>
                <a:sym typeface="Calibri"/>
              </a:rPr>
              <a:t>Comparing UK and SA</a:t>
            </a:r>
            <a:endParaRPr lang="en" dirty="0">
              <a:solidFill>
                <a:srgbClr val="FFFF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TEAM</a:t>
            </a:r>
            <a:endParaRPr lang="en-US" dirty="0"/>
          </a:p>
        </p:txBody>
      </p:sp>
      <p:sp>
        <p:nvSpPr>
          <p:cNvPr id="3" name="Text Placeholder 2"/>
          <p:cNvSpPr>
            <a:spLocks noGrp="1"/>
          </p:cNvSpPr>
          <p:nvPr>
            <p:ph type="body" idx="1"/>
          </p:nvPr>
        </p:nvSpPr>
        <p:spPr/>
        <p:txBody>
          <a:bodyPr/>
          <a:lstStyle/>
          <a:p>
            <a:r>
              <a:rPr lang="en-US" dirty="0" smtClean="0"/>
              <a:t>TOM LAWSON</a:t>
            </a:r>
          </a:p>
          <a:p>
            <a:endParaRPr lang="en-US" dirty="0" smtClean="0"/>
          </a:p>
          <a:p>
            <a:r>
              <a:rPr lang="en-US" dirty="0" smtClean="0"/>
              <a:t>JOEL MORT</a:t>
            </a:r>
          </a:p>
          <a:p>
            <a:endParaRPr lang="en-US" dirty="0" smtClean="0"/>
          </a:p>
          <a:p>
            <a:r>
              <a:rPr lang="en-US" dirty="0" smtClean="0"/>
              <a:t>MICHAL FUX</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MICHAL.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103313" y="0"/>
            <a:ext cx="7053262" cy="1023938"/>
          </a:xfrm>
          <a:prstGeom prst="rect">
            <a:avLst/>
          </a:prstGeom>
          <a:noFill/>
          <a:ln w="9525">
            <a:noFill/>
            <a:round/>
            <a:headEnd/>
            <a:tailEnd/>
          </a:ln>
          <a:effectLst/>
        </p:spPr>
        <p:txBody>
          <a:bodyPr lIns="45720" tIns="47520" rIns="45720" bIns="47520" anchor="ctr">
            <a:prstTxWarp prst="textNoShape">
              <a:avLst/>
            </a:prstTxWarp>
          </a:bodyPr>
          <a:lstStyle/>
          <a:p>
            <a:pPr algn="ctr" eaLnBrk="1" hangingPunct="1">
              <a:lnSpc>
                <a:spcPct val="102000"/>
              </a:lnSpc>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u="sng" dirty="0">
                <a:solidFill>
                  <a:srgbClr val="000000"/>
                </a:solidFill>
                <a:ea typeface="msmincho" charset="0"/>
                <a:cs typeface="msmincho" charset="0"/>
              </a:rPr>
              <a:t>Okhombe District, KZN</a:t>
            </a:r>
          </a:p>
        </p:txBody>
      </p:sp>
      <p:sp>
        <p:nvSpPr>
          <p:cNvPr id="11267" name="Text Box 3"/>
          <p:cNvSpPr txBox="1">
            <a:spLocks noChangeArrowheads="1"/>
          </p:cNvSpPr>
          <p:nvPr/>
        </p:nvSpPr>
        <p:spPr bwMode="auto">
          <a:xfrm>
            <a:off x="792163" y="5535613"/>
            <a:ext cx="3779837" cy="1003300"/>
          </a:xfrm>
          <a:prstGeom prst="rect">
            <a:avLst/>
          </a:prstGeom>
          <a:noFill/>
          <a:ln w="9525">
            <a:noFill/>
            <a:round/>
            <a:headEnd/>
            <a:tailEnd/>
          </a:ln>
          <a:effectLst/>
        </p:spPr>
        <p:txBody>
          <a:bodyPr lIns="90000" tIns="46800" rIns="90000" bIns="46800">
            <a:prstTxWarp prst="textNoShape">
              <a:avLst/>
            </a:prstTxWarp>
            <a:spAutoFit/>
          </a:bodyPr>
          <a:lstStyle/>
          <a:p>
            <a:pPr eaLnBrk="1" hangingPunct="1">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u="sng" dirty="0">
                <a:solidFill>
                  <a:srgbClr val="000000"/>
                </a:solidFill>
                <a:ea typeface="DejaVu Sans" charset="0"/>
                <a:cs typeface="DejaVu Sans" charset="0"/>
              </a:rPr>
              <a:t>Languages</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ea typeface="DejaVu Sans" charset="0"/>
                <a:cs typeface="DejaVu Sans" charset="0"/>
              </a:rPr>
              <a:t>isiZulu (several dialects), English, and Afrikaans</a:t>
            </a:r>
          </a:p>
        </p:txBody>
      </p:sp>
      <p:pic>
        <p:nvPicPr>
          <p:cNvPr id="11268" name="Picture 4"/>
          <p:cNvPicPr>
            <a:picLocks noChangeAspect="1" noChangeArrowheads="1"/>
          </p:cNvPicPr>
          <p:nvPr/>
        </p:nvPicPr>
        <p:blipFill>
          <a:blip r:embed="rId3"/>
          <a:srcRect/>
          <a:stretch>
            <a:fillRect/>
          </a:stretch>
        </p:blipFill>
        <p:spPr bwMode="auto">
          <a:xfrm>
            <a:off x="696913" y="879475"/>
            <a:ext cx="3836987" cy="4556125"/>
          </a:xfrm>
          <a:prstGeom prst="rect">
            <a:avLst/>
          </a:prstGeom>
          <a:noFill/>
          <a:ln w="9525">
            <a:noFill/>
            <a:round/>
            <a:headEnd/>
            <a:tailEnd/>
          </a:ln>
          <a:effectLst/>
        </p:spPr>
      </p:pic>
      <p:sp>
        <p:nvSpPr>
          <p:cNvPr id="11269" name="Freeform 5"/>
          <p:cNvSpPr>
            <a:spLocks noChangeArrowheads="1"/>
          </p:cNvSpPr>
          <p:nvPr/>
        </p:nvSpPr>
        <p:spPr bwMode="auto">
          <a:xfrm>
            <a:off x="1474788" y="1241425"/>
            <a:ext cx="179387" cy="182563"/>
          </a:xfrm>
          <a:custGeom>
            <a:avLst/>
            <a:gdLst>
              <a:gd name="T0" fmla="*/ 89647 w 179294"/>
              <a:gd name="T1" fmla="*/ 0 h 182880"/>
              <a:gd name="T2" fmla="*/ 26257 w 179294"/>
              <a:gd name="T3" fmla="*/ 26782 h 182880"/>
              <a:gd name="T4" fmla="*/ 0 w 179294"/>
              <a:gd name="T5" fmla="*/ 91440 h 182880"/>
              <a:gd name="T6" fmla="*/ 26257 w 179294"/>
              <a:gd name="T7" fmla="*/ 156098 h 182880"/>
              <a:gd name="T8" fmla="*/ 89647 w 179294"/>
              <a:gd name="T9" fmla="*/ 182880 h 182880"/>
              <a:gd name="T10" fmla="*/ 153037 w 179294"/>
              <a:gd name="T11" fmla="*/ 156098 h 182880"/>
              <a:gd name="T12" fmla="*/ 179294 w 179294"/>
              <a:gd name="T13" fmla="*/ 91440 h 182880"/>
              <a:gd name="T14" fmla="*/ 153037 w 179294"/>
              <a:gd name="T15" fmla="*/ 26782 h 182880"/>
              <a:gd name="T16" fmla="*/ 26257 w 179294"/>
              <a:gd name="T17" fmla="*/ 26782 h 182880"/>
              <a:gd name="T18" fmla="*/ 153037 w 179294"/>
              <a:gd name="T19" fmla="*/ 156098 h 18288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79294" h="182880">
                <a:moveTo>
                  <a:pt x="0" y="91440"/>
                </a:moveTo>
                <a:lnTo>
                  <a:pt x="-1" y="91439"/>
                </a:lnTo>
                <a:cubicBezTo>
                  <a:pt x="-1" y="40939"/>
                  <a:pt x="40136" y="-1"/>
                  <a:pt x="89647" y="-1"/>
                </a:cubicBezTo>
                <a:cubicBezTo>
                  <a:pt x="139157" y="-1"/>
                  <a:pt x="179294" y="40939"/>
                  <a:pt x="179294" y="91440"/>
                </a:cubicBezTo>
                <a:cubicBezTo>
                  <a:pt x="179294" y="141940"/>
                  <a:pt x="139157" y="182879"/>
                  <a:pt x="89647" y="182879"/>
                </a:cubicBezTo>
                <a:cubicBezTo>
                  <a:pt x="40136" y="182879"/>
                  <a:pt x="-1" y="141940"/>
                  <a:pt x="-1" y="91439"/>
                </a:cubicBezTo>
                <a:close/>
                <a:moveTo>
                  <a:pt x="44824" y="91440"/>
                </a:moveTo>
                <a:lnTo>
                  <a:pt x="44823" y="91439"/>
                </a:lnTo>
                <a:cubicBezTo>
                  <a:pt x="44823" y="117185"/>
                  <a:pt x="64892" y="138057"/>
                  <a:pt x="89647" y="138057"/>
                </a:cubicBezTo>
                <a:lnTo>
                  <a:pt x="89648" y="138056"/>
                </a:lnTo>
                <a:cubicBezTo>
                  <a:pt x="114403" y="138056"/>
                  <a:pt x="134472" y="117185"/>
                  <a:pt x="134472" y="91440"/>
                </a:cubicBezTo>
                <a:cubicBezTo>
                  <a:pt x="134472" y="65694"/>
                  <a:pt x="114403" y="44823"/>
                  <a:pt x="89648" y="44823"/>
                </a:cubicBezTo>
                <a:lnTo>
                  <a:pt x="89648" y="44822"/>
                </a:lnTo>
                <a:cubicBezTo>
                  <a:pt x="64892" y="44822"/>
                  <a:pt x="44823" y="65694"/>
                  <a:pt x="44823" y="91439"/>
                </a:cubicBezTo>
                <a:close/>
              </a:path>
            </a:pathLst>
          </a:custGeom>
          <a:solidFill>
            <a:srgbClr val="C00000"/>
          </a:solidFill>
          <a:ln w="9525">
            <a:noFill/>
            <a:round/>
            <a:headEnd/>
            <a:tailEnd/>
          </a:ln>
          <a:effectLst/>
        </p:spPr>
        <p:txBody>
          <a:bodyPr wrap="none" anchor="ctr">
            <a:prstTxWarp prst="textNoShape">
              <a:avLst/>
            </a:prstTxWarp>
          </a:bodyPr>
          <a:lstStyle/>
          <a:p>
            <a:endParaRPr lang="en-US" dirty="0"/>
          </a:p>
        </p:txBody>
      </p:sp>
      <p:pic>
        <p:nvPicPr>
          <p:cNvPr id="11270" name="Picture 6"/>
          <p:cNvPicPr>
            <a:picLocks noChangeAspect="1" noChangeArrowheads="1"/>
          </p:cNvPicPr>
          <p:nvPr/>
        </p:nvPicPr>
        <p:blipFill>
          <a:blip r:embed="rId4"/>
          <a:srcRect/>
          <a:stretch>
            <a:fillRect/>
          </a:stretch>
        </p:blipFill>
        <p:spPr bwMode="auto">
          <a:xfrm>
            <a:off x="5256213" y="919163"/>
            <a:ext cx="3248025" cy="48768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dirty="0" smtClean="0">
                <a:solidFill>
                  <a:srgbClr val="FFFF00"/>
                </a:solidFill>
              </a:rPr>
              <a:t>Culture</a:t>
            </a:r>
            <a:r>
              <a:rPr lang="en-US" dirty="0" smtClean="0">
                <a:solidFill>
                  <a:srgbClr val="FF0000"/>
                </a:solidFill>
              </a:rPr>
              <a:t> </a:t>
            </a:r>
            <a:r>
              <a:rPr lang="en-US" dirty="0" smtClean="0">
                <a:solidFill>
                  <a:srgbClr val="FFFF00"/>
                </a:solidFill>
              </a:rPr>
              <a:t>as</a:t>
            </a:r>
            <a:r>
              <a:rPr lang="en-US" dirty="0" smtClean="0">
                <a:solidFill>
                  <a:srgbClr val="FF0000"/>
                </a:solidFill>
              </a:rPr>
              <a:t> </a:t>
            </a:r>
            <a:r>
              <a:rPr lang="en-US" dirty="0" smtClean="0">
                <a:solidFill>
                  <a:srgbClr val="FFFF00"/>
                </a:solidFill>
              </a:rPr>
              <a:t>a reified</a:t>
            </a:r>
            <a:r>
              <a:rPr lang="en-US" dirty="0" smtClean="0">
                <a:solidFill>
                  <a:srgbClr val="FF0000"/>
                </a:solidFill>
              </a:rPr>
              <a:t> </a:t>
            </a:r>
            <a:r>
              <a:rPr lang="en-US" dirty="0" smtClean="0">
                <a:solidFill>
                  <a:srgbClr val="FFFF00"/>
                </a:solidFill>
              </a:rPr>
              <a:t>object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0000"/>
                </a:solidFill>
              </a:rPr>
              <a:t>In conventional talk about culture we often attribute causal properties to culture</a:t>
            </a:r>
          </a:p>
          <a:p>
            <a:r>
              <a:rPr lang="en-US" dirty="0" smtClean="0">
                <a:solidFill>
                  <a:srgbClr val="FF0000"/>
                </a:solidFill>
              </a:rPr>
              <a:t>So we tend to describe specific forms of human behavior as being influenced by “culture”</a:t>
            </a:r>
          </a:p>
          <a:p>
            <a:r>
              <a:rPr lang="en-US" dirty="0" smtClean="0">
                <a:solidFill>
                  <a:srgbClr val="FF0000"/>
                </a:solidFill>
              </a:rPr>
              <a:t>For example, we say that we speak a specific language because of the culture in which we grew up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p-of-south-africa-large.png"/>
          <p:cNvPicPr>
            <a:picLocks noChangeAspect="1"/>
          </p:cNvPicPr>
          <p:nvPr/>
        </p:nvPicPr>
        <p:blipFill>
          <a:blip r:embed="rId2"/>
          <a:stretch>
            <a:fillRect/>
          </a:stretch>
        </p:blipFill>
        <p:spPr>
          <a:xfrm>
            <a:off x="924321" y="625151"/>
            <a:ext cx="7295357" cy="56076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DRAKENSBURG-WINTER.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DRAKSUNSET.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OXEN-COFFIN.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ZULU-MOURNER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ZULU HOME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ZULU HOME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ZULU HOUSE.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ENJIWE.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lvl="0"/>
            <a:r>
              <a:rPr lang="en" sz="3200" dirty="0" smtClean="0">
                <a:solidFill>
                  <a:srgbClr val="FFFFFF"/>
                </a:solidFill>
                <a:latin typeface="Calibri"/>
                <a:ea typeface="Calibri"/>
                <a:cs typeface="Calibri"/>
                <a:sym typeface="Calibri"/>
              </a:rPr>
              <a:t>Despite the frequent reliance on Conventional Wisdom about  potential threats (and the level of preoccupation with them) in political, policy, intelligence, and other domains, until now there have been few empirical studies addressing the spread, common features, or differences of </a:t>
            </a:r>
            <a:r>
              <a:rPr lang="en" sz="3200" dirty="0" smtClean="0">
                <a:solidFill>
                  <a:srgbClr val="FFFF00"/>
                </a:solidFill>
                <a:latin typeface="Calibri"/>
                <a:ea typeface="Calibri"/>
                <a:cs typeface="Calibri"/>
                <a:sym typeface="Calibri"/>
              </a:rPr>
              <a:t>precautionary preoccupations across cultures</a:t>
            </a:r>
            <a:r>
              <a:rPr lang="en" sz="3200" dirty="0" smtClean="0">
                <a:solidFill>
                  <a:srgbClr val="FFFFFF"/>
                </a:solidFill>
                <a:latin typeface="Calibri"/>
                <a:ea typeface="Calibri"/>
                <a:cs typeface="Calibri"/>
                <a:sym typeface="Calibri"/>
              </a:rPr>
              <a:t>, a fact that underscores the importance of adding to the current state of knowledge.  </a:t>
            </a:r>
            <a:endParaRPr lang="en-US" sz="3200" dirty="0" smtClean="0">
              <a:solidFill>
                <a:srgbClr val="FFFFFF"/>
              </a:solidFill>
              <a:latin typeface="Calibri"/>
              <a:ea typeface="Calibri"/>
              <a:cs typeface="Calibri"/>
              <a:sym typeface="Calibri"/>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Folk and scientific perspectives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For most every day purposes this way of talking is perfectly acceptable</a:t>
            </a:r>
          </a:p>
          <a:p>
            <a:r>
              <a:rPr lang="en-US" dirty="0" smtClean="0">
                <a:solidFill>
                  <a:srgbClr val="FF0000"/>
                </a:solidFill>
              </a:rPr>
              <a:t>However, from a scientific point of view, this conventional way of speaking can be very misleading</a:t>
            </a:r>
          </a:p>
          <a:p>
            <a:pPr lvl="1"/>
            <a:r>
              <a:rPr lang="en-US" dirty="0" smtClean="0">
                <a:solidFill>
                  <a:srgbClr val="FF0000"/>
                </a:solidFill>
              </a:rPr>
              <a:t>Because it </a:t>
            </a:r>
            <a:r>
              <a:rPr lang="en-US" i="1" dirty="0" smtClean="0">
                <a:solidFill>
                  <a:srgbClr val="FF0000"/>
                </a:solidFill>
              </a:rPr>
              <a:t>reifies</a:t>
            </a:r>
            <a:r>
              <a:rPr lang="en-US" dirty="0" smtClean="0">
                <a:solidFill>
                  <a:srgbClr val="FF0000"/>
                </a:solidFill>
              </a:rPr>
              <a:t> </a:t>
            </a:r>
            <a:r>
              <a:rPr lang="en-US" dirty="0" smtClean="0">
                <a:solidFill>
                  <a:srgbClr val="FF0000"/>
                </a:solidFill>
              </a:rPr>
              <a:t>culture (treats ‘culture’ as a thing rather than as a description of features)</a:t>
            </a:r>
          </a:p>
          <a:p>
            <a:pPr lvl="1"/>
            <a:r>
              <a:rPr lang="en-US" dirty="0" smtClean="0">
                <a:solidFill>
                  <a:srgbClr val="FF0000"/>
                </a:solidFill>
              </a:rPr>
              <a:t>Because it leaves the causal properties unexplained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Initial Study</a:t>
            </a:r>
            <a:endParaRPr lang="en-US" dirty="0"/>
          </a:p>
        </p:txBody>
      </p:sp>
      <p:sp>
        <p:nvSpPr>
          <p:cNvPr id="3" name="Text Placeholder 2"/>
          <p:cNvSpPr>
            <a:spLocks noGrp="1"/>
          </p:cNvSpPr>
          <p:nvPr>
            <p:ph type="body" idx="1"/>
          </p:nvPr>
        </p:nvSpPr>
        <p:spPr/>
        <p:txBody>
          <a:bodyPr/>
          <a:lstStyle/>
          <a:p>
            <a:r>
              <a:rPr lang="en" sz="3200" dirty="0" smtClean="0">
                <a:solidFill>
                  <a:srgbClr val="FFFFFF"/>
                </a:solidFill>
                <a:latin typeface="Calibri"/>
                <a:ea typeface="Calibri"/>
                <a:cs typeface="Calibri"/>
                <a:sym typeface="Calibri"/>
              </a:rPr>
              <a:t>This presentation exhibits some of our initial investigations of any significant variation or subordination of dominant themes (</a:t>
            </a:r>
            <a:r>
              <a:rPr lang="en" sz="2000" dirty="0" smtClean="0">
                <a:solidFill>
                  <a:srgbClr val="FFFFFF"/>
                </a:solidFill>
                <a:latin typeface="Calibri"/>
                <a:ea typeface="Calibri"/>
                <a:cs typeface="Calibri"/>
                <a:sym typeface="Calibri"/>
              </a:rPr>
              <a:t>e.g. contamination/contagion, social status threats, predation/assault, decline in resources</a:t>
            </a:r>
            <a:r>
              <a:rPr lang="en" sz="3200" dirty="0" smtClean="0">
                <a:solidFill>
                  <a:srgbClr val="FFFFFF"/>
                </a:solidFill>
                <a:latin typeface="Calibri"/>
                <a:ea typeface="Calibri"/>
                <a:cs typeface="Calibri"/>
                <a:sym typeface="Calibri"/>
              </a:rPr>
              <a:t>) </a:t>
            </a:r>
            <a:endParaRPr lang="en-US" sz="3200" dirty="0" smtClean="0">
              <a:solidFill>
                <a:srgbClr val="FFFFFF"/>
              </a:solidFill>
              <a:latin typeface="Calibri"/>
              <a:ea typeface="Calibri"/>
              <a:cs typeface="Calibri"/>
              <a:sym typeface="Calibri"/>
            </a:endParaRPr>
          </a:p>
          <a:p>
            <a:r>
              <a:rPr lang="en" sz="3200" i="1" dirty="0" smtClean="0">
                <a:solidFill>
                  <a:srgbClr val="FFFF00"/>
                </a:solidFill>
                <a:latin typeface="Calibri"/>
                <a:ea typeface="Calibri"/>
                <a:cs typeface="Calibri"/>
                <a:sym typeface="Calibri"/>
              </a:rPr>
              <a:t>within</a:t>
            </a:r>
            <a:r>
              <a:rPr lang="en" sz="3200" dirty="0" smtClean="0">
                <a:solidFill>
                  <a:srgbClr val="FFFFFF"/>
                </a:solidFill>
                <a:latin typeface="Calibri"/>
                <a:ea typeface="Calibri"/>
                <a:cs typeface="Calibri"/>
                <a:sym typeface="Calibri"/>
              </a:rPr>
              <a:t> and </a:t>
            </a:r>
            <a:r>
              <a:rPr lang="en" sz="3200" i="1" dirty="0" smtClean="0">
                <a:solidFill>
                  <a:srgbClr val="FFFF00"/>
                </a:solidFill>
                <a:latin typeface="Calibri"/>
                <a:ea typeface="Calibri"/>
                <a:cs typeface="Calibri"/>
                <a:sym typeface="Calibri"/>
              </a:rPr>
              <a:t>between</a:t>
            </a:r>
            <a:r>
              <a:rPr lang="en" sz="3200" dirty="0" smtClean="0">
                <a:solidFill>
                  <a:srgbClr val="FFFFFF"/>
                </a:solidFill>
                <a:latin typeface="Calibri"/>
                <a:ea typeface="Calibri"/>
                <a:cs typeface="Calibri"/>
                <a:sym typeface="Calibri"/>
              </a:rPr>
              <a:t> populations and</a:t>
            </a:r>
            <a:endParaRPr lang="en-US" sz="3200" dirty="0" smtClean="0">
              <a:solidFill>
                <a:srgbClr val="FFFFFF"/>
              </a:solidFill>
              <a:latin typeface="Calibri"/>
              <a:ea typeface="Calibri"/>
              <a:cs typeface="Calibri"/>
              <a:sym typeface="Calibri"/>
            </a:endParaRPr>
          </a:p>
          <a:p>
            <a:r>
              <a:rPr lang="en" sz="3200" dirty="0" smtClean="0">
                <a:solidFill>
                  <a:srgbClr val="FFFFFF"/>
                </a:solidFill>
                <a:latin typeface="Calibri"/>
                <a:ea typeface="Calibri"/>
                <a:cs typeface="Calibri"/>
                <a:sym typeface="Calibri"/>
              </a:rPr>
              <a:t> </a:t>
            </a:r>
            <a:r>
              <a:rPr lang="en" sz="3200" i="1" dirty="0" smtClean="0">
                <a:solidFill>
                  <a:srgbClr val="FFFF00"/>
                </a:solidFill>
                <a:latin typeface="Calibri"/>
                <a:ea typeface="Calibri"/>
                <a:cs typeface="Calibri"/>
                <a:sym typeface="Calibri"/>
              </a:rPr>
              <a:t>how</a:t>
            </a:r>
            <a:r>
              <a:rPr lang="en" sz="3200" dirty="0" smtClean="0">
                <a:solidFill>
                  <a:srgbClr val="FFFFFF"/>
                </a:solidFill>
                <a:latin typeface="Calibri"/>
                <a:ea typeface="Calibri"/>
                <a:cs typeface="Calibri"/>
                <a:sym typeface="Calibri"/>
              </a:rPr>
              <a:t> these themes may be reflected in each target populations’ </a:t>
            </a:r>
            <a:r>
              <a:rPr lang="en" sz="3200" dirty="0" smtClean="0">
                <a:solidFill>
                  <a:srgbClr val="FFFF00"/>
                </a:solidFill>
                <a:latin typeface="Calibri"/>
                <a:ea typeface="Calibri"/>
                <a:cs typeface="Calibri"/>
                <a:sym typeface="Calibri"/>
              </a:rPr>
              <a:t>collective precautionary behaviors</a:t>
            </a:r>
            <a:r>
              <a:rPr lang="en" sz="3200" dirty="0" smtClean="0">
                <a:solidFill>
                  <a:srgbClr val="FFFFFF"/>
                </a:solidFill>
                <a:latin typeface="Calibri"/>
                <a:ea typeface="Calibri"/>
                <a:cs typeface="Calibri"/>
                <a:sym typeface="Calibri"/>
              </a:rPr>
              <a:t> (i.e. rituals, </a:t>
            </a:r>
            <a:r>
              <a:rPr lang="en-US" sz="3200" dirty="0" smtClean="0">
                <a:solidFill>
                  <a:srgbClr val="FFFFFF"/>
                </a:solidFill>
                <a:latin typeface="Calibri"/>
                <a:ea typeface="Calibri"/>
                <a:cs typeface="Calibri"/>
                <a:sym typeface="Calibri"/>
              </a:rPr>
              <a:t>customs, </a:t>
            </a:r>
            <a:r>
              <a:rPr lang="en" sz="3200" dirty="0" smtClean="0">
                <a:solidFill>
                  <a:srgbClr val="FFFFFF"/>
                </a:solidFill>
                <a:latin typeface="Calibri"/>
                <a:ea typeface="Calibri"/>
                <a:cs typeface="Calibri"/>
                <a:sym typeface="Calibri"/>
              </a:rPr>
              <a:t>ideological proscriptions</a:t>
            </a:r>
            <a:r>
              <a:rPr lang="en-US" sz="3200" dirty="0" smtClean="0">
                <a:solidFill>
                  <a:srgbClr val="FFFFFF"/>
                </a:solidFill>
                <a:latin typeface="Calibri"/>
                <a:ea typeface="Calibri"/>
                <a:cs typeface="Calibri"/>
                <a:sym typeface="Calibri"/>
              </a:rPr>
              <a:t>, etc.)</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919692" y="1372330"/>
            <a:ext cx="7620304" cy="4185762"/>
          </a:xfrm>
          <a:prstGeom prst="rect">
            <a:avLst/>
          </a:prstGeom>
        </p:spPr>
        <p:txBody>
          <a:bodyPr wrap="square">
            <a:spAutoFit/>
          </a:bodyPr>
          <a:lstStyle/>
          <a:p>
            <a:pPr lvl="0">
              <a:buClr>
                <a:schemeClr val="dk1"/>
              </a:buClr>
              <a:buSzPct val="61111"/>
            </a:pPr>
            <a:r>
              <a:rPr lang="en" dirty="0" smtClean="0">
                <a:solidFill>
                  <a:srgbClr val="FFFFFF"/>
                </a:solidFill>
                <a:latin typeface="Calibri"/>
                <a:ea typeface="Calibri"/>
                <a:cs typeface="Calibri"/>
                <a:sym typeface="Calibri"/>
              </a:rPr>
              <a:t> </a:t>
            </a:r>
            <a:endParaRPr lang="en-US" dirty="0" smtClean="0">
              <a:solidFill>
                <a:srgbClr val="FFFFFF"/>
              </a:solidFill>
              <a:latin typeface="Calibri"/>
              <a:ea typeface="Calibri"/>
              <a:cs typeface="Calibri"/>
              <a:sym typeface="Calibri"/>
            </a:endParaRPr>
          </a:p>
          <a:p>
            <a:pPr lvl="0" algn="ctr">
              <a:buClr>
                <a:schemeClr val="dk1"/>
              </a:buClr>
              <a:buSzPct val="61111"/>
            </a:pPr>
            <a:r>
              <a:rPr lang="en-US" sz="2800" dirty="0" smtClean="0">
                <a:solidFill>
                  <a:srgbClr val="FFFF00"/>
                </a:solidFill>
                <a:latin typeface="Calibri"/>
                <a:ea typeface="Calibri"/>
                <a:cs typeface="Calibri"/>
                <a:sym typeface="Calibri"/>
              </a:rPr>
              <a:t>Hypothesis</a:t>
            </a:r>
            <a:r>
              <a:rPr lang="en" sz="2800" dirty="0" smtClean="0">
                <a:solidFill>
                  <a:srgbClr val="FFFF00"/>
                </a:solidFill>
                <a:latin typeface="Calibri"/>
                <a:ea typeface="Calibri"/>
                <a:cs typeface="Calibri"/>
                <a:sym typeface="Calibri"/>
              </a:rPr>
              <a:t> </a:t>
            </a:r>
            <a:endParaRPr lang="en-US" sz="2800" dirty="0" smtClean="0">
              <a:solidFill>
                <a:srgbClr val="FFFF00"/>
              </a:solidFill>
              <a:latin typeface="Calibri"/>
              <a:ea typeface="Calibri"/>
              <a:cs typeface="Calibri"/>
              <a:sym typeface="Calibri"/>
            </a:endParaRPr>
          </a:p>
          <a:p>
            <a:pPr lvl="0">
              <a:buClr>
                <a:schemeClr val="dk1"/>
              </a:buClr>
              <a:buSzPct val="61111"/>
            </a:pPr>
            <a:endParaRPr lang="en-US" sz="2800" dirty="0" smtClean="0">
              <a:solidFill>
                <a:srgbClr val="FFFF00"/>
              </a:solidFill>
              <a:latin typeface="Calibri"/>
              <a:ea typeface="Calibri"/>
              <a:cs typeface="Calibri"/>
              <a:sym typeface="Calibri"/>
            </a:endParaRPr>
          </a:p>
          <a:p>
            <a:pPr lvl="0">
              <a:buClr>
                <a:schemeClr val="dk1"/>
              </a:buClr>
              <a:buSzPct val="61111"/>
            </a:pPr>
            <a:endParaRPr lang="en-US" sz="2800" dirty="0" smtClean="0">
              <a:solidFill>
                <a:srgbClr val="FFFF00"/>
              </a:solidFill>
              <a:latin typeface="Calibri"/>
              <a:ea typeface="Calibri"/>
              <a:cs typeface="Calibri"/>
              <a:sym typeface="Calibri"/>
            </a:endParaRPr>
          </a:p>
          <a:p>
            <a:pPr lvl="0">
              <a:buClr>
                <a:schemeClr val="dk1"/>
              </a:buClr>
              <a:buSzPct val="61111"/>
            </a:pPr>
            <a:r>
              <a:rPr lang="en-US" sz="2800" dirty="0" smtClean="0">
                <a:solidFill>
                  <a:srgbClr val="FFFF00"/>
                </a:solidFill>
                <a:latin typeface="Calibri"/>
                <a:ea typeface="Calibri"/>
                <a:cs typeface="Calibri"/>
                <a:sym typeface="Calibri"/>
              </a:rPr>
              <a:t>*E</a:t>
            </a:r>
            <a:r>
              <a:rPr lang="en" sz="2800" dirty="0" smtClean="0">
                <a:solidFill>
                  <a:srgbClr val="FFFF00"/>
                </a:solidFill>
                <a:latin typeface="Calibri"/>
                <a:ea typeface="Calibri"/>
                <a:cs typeface="Calibri"/>
                <a:sym typeface="Calibri"/>
              </a:rPr>
              <a:t>nvironmental triggers </a:t>
            </a:r>
            <a:r>
              <a:rPr lang="en" sz="2800" i="1" dirty="0" smtClean="0">
                <a:solidFill>
                  <a:srgbClr val="FFFF00"/>
                </a:solidFill>
                <a:latin typeface="Calibri"/>
                <a:ea typeface="Calibri"/>
                <a:cs typeface="Calibri"/>
                <a:sym typeface="Calibri"/>
              </a:rPr>
              <a:t>and</a:t>
            </a:r>
            <a:r>
              <a:rPr lang="en" sz="2800" dirty="0" smtClean="0">
                <a:solidFill>
                  <a:srgbClr val="FFFF00"/>
                </a:solidFill>
                <a:latin typeface="Calibri"/>
                <a:ea typeface="Calibri"/>
                <a:cs typeface="Calibri"/>
                <a:sym typeface="Calibri"/>
              </a:rPr>
              <a:t> specific cognitive capacities </a:t>
            </a:r>
            <a:endParaRPr lang="en-US" sz="2800" dirty="0" smtClean="0">
              <a:solidFill>
                <a:srgbClr val="FFFF00"/>
              </a:solidFill>
              <a:latin typeface="Calibri"/>
              <a:ea typeface="Calibri"/>
              <a:cs typeface="Calibri"/>
              <a:sym typeface="Calibri"/>
            </a:endParaRPr>
          </a:p>
          <a:p>
            <a:pPr lvl="0">
              <a:buClr>
                <a:schemeClr val="dk1"/>
              </a:buClr>
              <a:buSzPct val="61111"/>
            </a:pPr>
            <a:r>
              <a:rPr lang="en-US" sz="2800" dirty="0" smtClean="0">
                <a:solidFill>
                  <a:srgbClr val="FFFF00"/>
                </a:solidFill>
                <a:latin typeface="Calibri"/>
                <a:ea typeface="Calibri"/>
                <a:cs typeface="Calibri"/>
                <a:sym typeface="Calibri"/>
              </a:rPr>
              <a:t>*</a:t>
            </a:r>
            <a:r>
              <a:rPr lang="en" sz="2800" dirty="0" smtClean="0">
                <a:solidFill>
                  <a:srgbClr val="FFFF00"/>
                </a:solidFill>
                <a:latin typeface="Calibri"/>
                <a:ea typeface="Calibri"/>
                <a:cs typeface="Calibri"/>
                <a:sym typeface="Calibri"/>
              </a:rPr>
              <a:t>constrain the dominance of particular precautionary themes generally</a:t>
            </a:r>
            <a:r>
              <a:rPr lang="en-US" sz="2800" dirty="0" smtClean="0">
                <a:solidFill>
                  <a:srgbClr val="FFFF00"/>
                </a:solidFill>
                <a:latin typeface="Calibri"/>
                <a:ea typeface="Calibri"/>
                <a:cs typeface="Calibri"/>
                <a:sym typeface="Calibri"/>
              </a:rPr>
              <a:t> </a:t>
            </a:r>
          </a:p>
          <a:p>
            <a:pPr lvl="0">
              <a:buClr>
                <a:schemeClr val="dk1"/>
              </a:buClr>
              <a:buSzPct val="61111"/>
            </a:pPr>
            <a:r>
              <a:rPr lang="en-US" sz="2800" dirty="0" smtClean="0">
                <a:solidFill>
                  <a:srgbClr val="FFFF00"/>
                </a:solidFill>
                <a:latin typeface="Calibri"/>
                <a:ea typeface="Calibri"/>
                <a:cs typeface="Calibri"/>
                <a:sym typeface="Calibri"/>
              </a:rPr>
              <a:t>*</a:t>
            </a:r>
            <a:r>
              <a:rPr lang="en" sz="2800" dirty="0" smtClean="0">
                <a:solidFill>
                  <a:srgbClr val="FFFF00"/>
                </a:solidFill>
                <a:latin typeface="Calibri"/>
                <a:ea typeface="Calibri"/>
                <a:cs typeface="Calibri"/>
                <a:sym typeface="Calibri"/>
              </a:rPr>
              <a:t>as well as their variability between distinct populations</a:t>
            </a:r>
            <a:r>
              <a:rPr lang="en" dirty="0" smtClean="0">
                <a:solidFill>
                  <a:srgbClr val="FFFF00"/>
                </a:solidFill>
                <a:latin typeface="Calibri"/>
                <a:ea typeface="Calibri"/>
                <a:cs typeface="Calibri"/>
                <a:sym typeface="Calibri"/>
              </a:rPr>
              <a:t>. </a:t>
            </a:r>
            <a:endParaRPr lang="en-US" dirty="0" smtClean="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73709" y="467176"/>
            <a:ext cx="7999860" cy="5016757"/>
          </a:xfrm>
          <a:prstGeom prst="rect">
            <a:avLst/>
          </a:prstGeom>
          <a:noFill/>
        </p:spPr>
        <p:txBody>
          <a:bodyPr wrap="square" rtlCol="0">
            <a:spAutoFit/>
          </a:bodyPr>
          <a:lstStyle/>
          <a:p>
            <a:pPr lvl="0">
              <a:buClr>
                <a:schemeClr val="dk1"/>
              </a:buClr>
              <a:buSzPct val="61111"/>
            </a:pPr>
            <a:r>
              <a:rPr lang="en-US" sz="3200" dirty="0" smtClean="0">
                <a:solidFill>
                  <a:srgbClr val="FFFF00"/>
                </a:solidFill>
                <a:latin typeface="Calibri"/>
                <a:ea typeface="Calibri"/>
                <a:cs typeface="Calibri"/>
                <a:sym typeface="Calibri"/>
              </a:rPr>
              <a:t>Our initial results </a:t>
            </a:r>
            <a:r>
              <a:rPr lang="en-US" sz="3200" dirty="0" smtClean="0">
                <a:solidFill>
                  <a:srgbClr val="FFFF00"/>
                </a:solidFill>
                <a:latin typeface="Calibri"/>
                <a:ea typeface="Calibri"/>
                <a:cs typeface="Calibri"/>
                <a:sym typeface="Calibri"/>
              </a:rPr>
              <a:t>support </a:t>
            </a:r>
            <a:r>
              <a:rPr lang="en-US" sz="3200" dirty="0" smtClean="0">
                <a:solidFill>
                  <a:srgbClr val="FFFF00"/>
                </a:solidFill>
                <a:latin typeface="Calibri"/>
                <a:ea typeface="Calibri"/>
                <a:cs typeface="Calibri"/>
                <a:sym typeface="Calibri"/>
              </a:rPr>
              <a:t>these claims. </a:t>
            </a:r>
          </a:p>
          <a:p>
            <a:pPr lvl="0">
              <a:buClr>
                <a:schemeClr val="dk1"/>
              </a:buClr>
              <a:buSzPct val="61111"/>
            </a:pPr>
            <a:endParaRPr lang="en-US" sz="3200" dirty="0" smtClean="0">
              <a:solidFill>
                <a:srgbClr val="FFFF00"/>
              </a:solidFill>
              <a:latin typeface="Calibri"/>
              <a:ea typeface="Calibri"/>
              <a:cs typeface="Calibri"/>
              <a:sym typeface="Calibri"/>
            </a:endParaRPr>
          </a:p>
          <a:p>
            <a:pPr lvl="0">
              <a:buClr>
                <a:schemeClr val="dk1"/>
              </a:buClr>
              <a:buSzPct val="61111"/>
            </a:pPr>
            <a:r>
              <a:rPr lang="en-US" sz="3200" dirty="0" smtClean="0">
                <a:solidFill>
                  <a:srgbClr val="FFFF00"/>
                </a:solidFill>
                <a:latin typeface="Calibri"/>
                <a:ea typeface="Calibri"/>
                <a:cs typeface="Calibri"/>
                <a:sym typeface="Calibri"/>
              </a:rPr>
              <a:t> We further posit that in many populations there is significant continuity between</a:t>
            </a:r>
          </a:p>
          <a:p>
            <a:pPr lvl="0">
              <a:buClr>
                <a:schemeClr val="dk1"/>
              </a:buClr>
              <a:buSzPct val="61111"/>
            </a:pPr>
            <a:r>
              <a:rPr lang="en-US" sz="3200" dirty="0" smtClean="0">
                <a:solidFill>
                  <a:srgbClr val="FF0000"/>
                </a:solidFill>
                <a:latin typeface="Calibri"/>
                <a:ea typeface="Calibri"/>
                <a:cs typeface="Calibri"/>
                <a:sym typeface="Calibri"/>
              </a:rPr>
              <a:t>	</a:t>
            </a:r>
          </a:p>
          <a:p>
            <a:pPr lvl="0">
              <a:buClr>
                <a:schemeClr val="dk1"/>
              </a:buClr>
              <a:buSzPct val="61111"/>
            </a:pPr>
            <a:r>
              <a:rPr lang="en-US" sz="3200" dirty="0" smtClean="0">
                <a:solidFill>
                  <a:srgbClr val="FF0000"/>
                </a:solidFill>
                <a:latin typeface="Calibri"/>
                <a:ea typeface="Calibri"/>
                <a:cs typeface="Calibri"/>
                <a:sym typeface="Calibri"/>
              </a:rPr>
              <a:t>	1. the degree of individual        			preoccupation with possible threats, </a:t>
            </a:r>
          </a:p>
          <a:p>
            <a:pPr lvl="0">
              <a:buClr>
                <a:schemeClr val="dk1"/>
              </a:buClr>
              <a:buSzPct val="61111"/>
            </a:pPr>
            <a:r>
              <a:rPr lang="en-US" sz="3200" dirty="0" smtClean="0">
                <a:solidFill>
                  <a:srgbClr val="FF0000"/>
                </a:solidFill>
                <a:latin typeface="Calibri"/>
                <a:ea typeface="Calibri"/>
                <a:cs typeface="Calibri"/>
                <a:sym typeface="Calibri"/>
              </a:rPr>
              <a:t>	2. individual precautionary measures, and </a:t>
            </a:r>
          </a:p>
          <a:p>
            <a:pPr lvl="0">
              <a:buClr>
                <a:schemeClr val="dk1"/>
              </a:buClr>
              <a:buSzPct val="61111"/>
            </a:pPr>
            <a:r>
              <a:rPr lang="en-US" sz="3200" dirty="0" smtClean="0">
                <a:solidFill>
                  <a:srgbClr val="FF0000"/>
                </a:solidFill>
                <a:latin typeface="Calibri"/>
                <a:ea typeface="Calibri"/>
                <a:cs typeface="Calibri"/>
                <a:sym typeface="Calibri"/>
              </a:rPr>
              <a:t>	3. collective religious rituals.</a:t>
            </a:r>
          </a:p>
          <a:p>
            <a:pPr lvl="0">
              <a:buClr>
                <a:schemeClr val="dk1"/>
              </a:buClr>
              <a:buSzPct val="61111"/>
            </a:pPr>
            <a:r>
              <a:rPr lang="en-US" sz="3200" dirty="0" smtClean="0">
                <a:solidFill>
                  <a:srgbClr val="FFFFFF"/>
                </a:solidFill>
                <a:latin typeface="Calibri"/>
                <a:ea typeface="Calibri"/>
                <a:cs typeface="Calibri"/>
                <a:sym typeface="Calibri"/>
              </a:rPr>
              <a:t> </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Calibrating the mechanisms</a:t>
            </a:r>
            <a:endParaRPr lang="en-US" dirty="0">
              <a:solidFill>
                <a:srgbClr val="FFFF00"/>
              </a:solidFill>
            </a:endParaRPr>
          </a:p>
        </p:txBody>
      </p:sp>
      <p:sp>
        <p:nvSpPr>
          <p:cNvPr id="3" name="Text Placeholder 2"/>
          <p:cNvSpPr>
            <a:spLocks noGrp="1"/>
          </p:cNvSpPr>
          <p:nvPr>
            <p:ph type="body" idx="1"/>
          </p:nvPr>
        </p:nvSpPr>
        <p:spPr>
          <a:xfrm>
            <a:off x="457200" y="1417637"/>
            <a:ext cx="8229600" cy="5150263"/>
          </a:xfrm>
        </p:spPr>
        <p:txBody>
          <a:bodyPr/>
          <a:lstStyle/>
          <a:p>
            <a:r>
              <a:rPr lang="en-US" sz="3200" dirty="0" smtClean="0">
                <a:solidFill>
                  <a:srgbClr val="FFFFFF"/>
                </a:solidFill>
                <a:latin typeface="Calibri"/>
                <a:ea typeface="Calibri"/>
                <a:cs typeface="Calibri"/>
                <a:sym typeface="Calibri"/>
              </a:rPr>
              <a:t>C</a:t>
            </a:r>
            <a:r>
              <a:rPr lang="en" sz="3200" dirty="0" smtClean="0">
                <a:solidFill>
                  <a:srgbClr val="FFFFFF"/>
                </a:solidFill>
                <a:latin typeface="Calibri"/>
                <a:ea typeface="Calibri"/>
                <a:cs typeface="Calibri"/>
                <a:sym typeface="Calibri"/>
              </a:rPr>
              <a:t>ollective rituals and prescribed ideological contexts provide an occasion at least for calibrating evolutionarily bequeathed cognitive precautionary mechanisms and</a:t>
            </a:r>
            <a:endParaRPr lang="en-US" sz="3200" dirty="0" smtClean="0">
              <a:solidFill>
                <a:srgbClr val="FFFFFF"/>
              </a:solidFill>
              <a:latin typeface="Calibri"/>
              <a:ea typeface="Calibri"/>
              <a:cs typeface="Calibri"/>
              <a:sym typeface="Calibri"/>
            </a:endParaRPr>
          </a:p>
          <a:p>
            <a:endParaRPr lang="en-US" sz="3200" dirty="0" smtClean="0">
              <a:solidFill>
                <a:srgbClr val="FFFFFF"/>
              </a:solidFill>
              <a:latin typeface="Calibri"/>
              <a:ea typeface="Calibri"/>
              <a:cs typeface="Calibri"/>
              <a:sym typeface="Calibri"/>
            </a:endParaRPr>
          </a:p>
          <a:p>
            <a:r>
              <a:rPr lang="en" sz="3200" dirty="0" smtClean="0">
                <a:solidFill>
                  <a:srgbClr val="FFFFFF"/>
                </a:solidFill>
                <a:latin typeface="Calibri"/>
                <a:ea typeface="Calibri"/>
                <a:cs typeface="Calibri"/>
                <a:sym typeface="Calibri"/>
              </a:rPr>
              <a:t> the eliciting of particular precautionary themes.   </a:t>
            </a:r>
            <a:r>
              <a:rPr lang="en-US" sz="3200" dirty="0" smtClean="0">
                <a:solidFill>
                  <a:srgbClr val="FFFFFF"/>
                </a:solidFill>
                <a:latin typeface="Calibri"/>
                <a:ea typeface="Calibri"/>
                <a:cs typeface="Calibri"/>
                <a:sym typeface="Calibri"/>
              </a:rPr>
              <a:t>(</a:t>
            </a:r>
            <a:r>
              <a:rPr lang="en" sz="3200" dirty="0" smtClean="0">
                <a:solidFill>
                  <a:srgbClr val="FFFFFF"/>
                </a:solidFill>
                <a:latin typeface="Calibri"/>
                <a:ea typeface="Calibri"/>
                <a:cs typeface="Calibri"/>
                <a:sym typeface="Calibri"/>
              </a:rPr>
              <a:t>We have addressed these in subsequent studies.</a:t>
            </a:r>
            <a:r>
              <a:rPr lang="en-US" sz="3200" dirty="0" smtClean="0">
                <a:solidFill>
                  <a:srgbClr val="FFFFFF"/>
                </a:solidFill>
                <a:latin typeface="Calibri"/>
                <a:ea typeface="Calibri"/>
                <a:cs typeface="Calibri"/>
                <a:sym typeface="Calibri"/>
              </a:rPr>
              <a:t>)</a:t>
            </a:r>
            <a:r>
              <a:rPr lang="en" sz="3200" b="1" dirty="0" smtClean="0">
                <a:solidFill>
                  <a:srgbClr val="FF9900"/>
                </a:solidFill>
                <a:latin typeface="Calibri"/>
                <a:ea typeface="Calibri"/>
                <a:cs typeface="Calibri"/>
                <a:sym typeface="Calibri"/>
              </a:rPr>
              <a:t> </a:t>
            </a:r>
            <a:endParaRPr lang="en-US" sz="3200" b="1" dirty="0" smtClean="0">
              <a:solidFill>
                <a:srgbClr val="FF9900"/>
              </a:solidFill>
              <a:latin typeface="Calibri"/>
              <a:ea typeface="Calibri"/>
              <a:cs typeface="Calibri"/>
              <a:sym typeface="Calibri"/>
            </a:endParaRPr>
          </a:p>
          <a:p>
            <a:pPr lvl="0"/>
            <a:endParaRPr lang="en" sz="3200" dirty="0" smtClean="0">
              <a:solidFill>
                <a:srgbClr val="FFFFFF"/>
              </a:solidFill>
              <a:latin typeface="Calibri"/>
              <a:ea typeface="Calibri"/>
              <a:cs typeface="Calibri"/>
              <a:sym typeface="Calibri"/>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1319650"/>
            <a:ext cx="8229600" cy="4967700"/>
          </a:xfrm>
          <a:prstGeom prst="rect">
            <a:avLst/>
          </a:prstGeom>
        </p:spPr>
        <p:txBody>
          <a:bodyPr lIns="91425" tIns="91425" rIns="91425" bIns="91425" anchor="t" anchorCtr="0">
            <a:noAutofit/>
          </a:bodyPr>
          <a:lstStyle/>
          <a:p>
            <a:pPr marL="457200" lvl="0" indent="-419100" rtl="0">
              <a:lnSpc>
                <a:spcPct val="115000"/>
              </a:lnSpc>
              <a:buClr>
                <a:srgbClr val="FFFFFF"/>
              </a:buClr>
              <a:buSzPct val="100000"/>
              <a:buFont typeface="Calibri"/>
              <a:buChar char="●"/>
            </a:pPr>
            <a:r>
              <a:rPr lang="en">
                <a:solidFill>
                  <a:srgbClr val="FFFFFF"/>
                </a:solidFill>
                <a:latin typeface="Calibri"/>
                <a:ea typeface="Calibri"/>
                <a:cs typeface="Calibri"/>
                <a:sym typeface="Calibri"/>
              </a:rPr>
              <a:t>What is CW and why is it puzzling?</a:t>
            </a:r>
          </a:p>
          <a:p>
            <a:pPr marL="457200" lvl="0" indent="-419100" rtl="0">
              <a:lnSpc>
                <a:spcPct val="115000"/>
              </a:lnSpc>
              <a:buClr>
                <a:srgbClr val="FFFFFF"/>
              </a:buClr>
              <a:buSzPct val="100000"/>
              <a:buFont typeface="Calibri"/>
              <a:buChar char="●"/>
            </a:pPr>
            <a:r>
              <a:rPr lang="en">
                <a:solidFill>
                  <a:srgbClr val="FFFFFF"/>
                </a:solidFill>
                <a:latin typeface="Calibri"/>
                <a:ea typeface="Calibri"/>
                <a:cs typeface="Calibri"/>
                <a:sym typeface="Calibri"/>
              </a:rPr>
              <a:t>Questions About and Importance of Precaution</a:t>
            </a:r>
          </a:p>
          <a:p>
            <a:pPr marL="457200" lvl="0" indent="-419100" rtl="0">
              <a:lnSpc>
                <a:spcPct val="115000"/>
              </a:lnSpc>
              <a:spcBef>
                <a:spcPts val="480"/>
              </a:spcBef>
              <a:buClr>
                <a:srgbClr val="FFFFFF"/>
              </a:buClr>
              <a:buSzPct val="100000"/>
              <a:buFont typeface="Calibri"/>
              <a:buChar char="●"/>
            </a:pPr>
            <a:r>
              <a:rPr lang="en">
                <a:solidFill>
                  <a:srgbClr val="FFFFFF"/>
                </a:solidFill>
                <a:latin typeface="Calibri"/>
                <a:ea typeface="Calibri"/>
                <a:cs typeface="Calibri"/>
                <a:sym typeface="Calibri"/>
              </a:rPr>
              <a:t>Our Project Aims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Overview of All Studies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Study One - Likert Scale Instrument</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Analysis and Results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Discussion</a:t>
            </a:r>
          </a:p>
        </p:txBody>
      </p:sp>
      <p:sp>
        <p:nvSpPr>
          <p:cNvPr id="37" name="Shape 37"/>
          <p:cNvSpPr txBox="1">
            <a:spLocks noGrp="1"/>
          </p:cNvSpPr>
          <p:nvPr>
            <p:ph type="title"/>
          </p:nvPr>
        </p:nvSpPr>
        <p:spPr>
          <a:xfrm>
            <a:off x="457200" y="418870"/>
            <a:ext cx="8229600" cy="7439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Summary</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417637"/>
            <a:ext cx="8229600" cy="1143000"/>
          </a:xfrm>
          <a:prstGeom prst="rect">
            <a:avLst/>
          </a:prstGeom>
        </p:spPr>
        <p:txBody>
          <a:bodyPr lIns="91425" tIns="91425" rIns="91425" bIns="91425" anchor="b" anchorCtr="0">
            <a:noAutofit/>
          </a:bodyPr>
          <a:lstStyle/>
          <a:p>
            <a:pPr lvl="0" rtl="0">
              <a:buNone/>
            </a:pPr>
            <a:r>
              <a:rPr lang="en" dirty="0">
                <a:solidFill>
                  <a:srgbClr val="FF9900"/>
                </a:solidFill>
                <a:latin typeface="Calibri"/>
                <a:ea typeface="Calibri"/>
                <a:cs typeface="Calibri"/>
                <a:sym typeface="Calibri"/>
              </a:rPr>
              <a:t>What do we mean by</a:t>
            </a:r>
          </a:p>
          <a:p>
            <a:pPr lvl="0" algn="ctr" rtl="0">
              <a:buNone/>
            </a:pPr>
            <a:r>
              <a:rPr lang="en" sz="4800" dirty="0" smtClean="0">
                <a:solidFill>
                  <a:srgbClr val="FF9900"/>
                </a:solidFill>
                <a:latin typeface="Calibri"/>
                <a:ea typeface="Calibri"/>
                <a:cs typeface="Calibri"/>
                <a:sym typeface="Calibri"/>
              </a:rPr>
              <a:t>Conventional </a:t>
            </a:r>
            <a:r>
              <a:rPr lang="en" sz="4800" dirty="0">
                <a:solidFill>
                  <a:srgbClr val="FF9900"/>
                </a:solidFill>
                <a:latin typeface="Calibri"/>
                <a:ea typeface="Calibri"/>
                <a:cs typeface="Calibri"/>
                <a:sym typeface="Calibri"/>
              </a:rPr>
              <a:t>Wisdom?</a:t>
            </a:r>
          </a:p>
        </p:txBody>
      </p:sp>
      <p:sp>
        <p:nvSpPr>
          <p:cNvPr id="43" name="Shape 43"/>
          <p:cNvSpPr txBox="1">
            <a:spLocks noGrp="1"/>
          </p:cNvSpPr>
          <p:nvPr>
            <p:ph type="body" idx="1"/>
          </p:nvPr>
        </p:nvSpPr>
        <p:spPr>
          <a:xfrm>
            <a:off x="766650" y="2560638"/>
            <a:ext cx="7610700" cy="1182512"/>
          </a:xfrm>
          <a:prstGeom prst="rect">
            <a:avLst/>
          </a:prstGeom>
        </p:spPr>
        <p:txBody>
          <a:bodyPr lIns="91425" tIns="91425" rIns="91425" bIns="91425" anchor="t" anchorCtr="0">
            <a:noAutofit/>
          </a:bodyPr>
          <a:lstStyle/>
          <a:p>
            <a:pPr lvl="0" rtl="0">
              <a:buNone/>
            </a:pPr>
            <a:r>
              <a:rPr lang="en" dirty="0">
                <a:latin typeface="Calibri"/>
                <a:ea typeface="Calibri"/>
                <a:cs typeface="Calibri"/>
                <a:sym typeface="Calibri"/>
              </a:rPr>
              <a:t>...and w</a:t>
            </a:r>
            <a:r>
              <a:rPr lang="en" dirty="0">
                <a:solidFill>
                  <a:srgbClr val="FFFFFF"/>
                </a:solidFill>
                <a:latin typeface="Calibri"/>
                <a:ea typeface="Calibri"/>
                <a:cs typeface="Calibri"/>
                <a:sym typeface="Calibri"/>
              </a:rPr>
              <a:t>hy SHOULD it matter?</a:t>
            </a:r>
          </a:p>
        </p:txBody>
      </p:sp>
      <p:sp>
        <p:nvSpPr>
          <p:cNvPr id="44" name="Shape 44"/>
          <p:cNvSpPr txBox="1"/>
          <p:nvPr/>
        </p:nvSpPr>
        <p:spPr>
          <a:xfrm>
            <a:off x="766650" y="3743150"/>
            <a:ext cx="7721400" cy="2519930"/>
          </a:xfrm>
          <a:prstGeom prst="rect">
            <a:avLst/>
          </a:prstGeom>
          <a:ln w="19050" cap="flat">
            <a:solidFill>
              <a:srgbClr val="FF0000"/>
            </a:solidFill>
            <a:prstDash val="solid"/>
            <a:round/>
            <a:headEnd type="none" w="med" len="med"/>
            <a:tailEnd type="none" w="med" len="med"/>
          </a:ln>
        </p:spPr>
        <p:txBody>
          <a:bodyPr lIns="91425" tIns="91425" rIns="91425" bIns="91425" anchor="t" anchorCtr="0">
            <a:noAutofit/>
          </a:bodyPr>
          <a:lstStyle/>
          <a:p>
            <a:pPr>
              <a:buNone/>
            </a:pPr>
            <a:r>
              <a:rPr lang="en" sz="3000" dirty="0">
                <a:solidFill>
                  <a:srgbClr val="FFFFFF"/>
                </a:solidFill>
                <a:latin typeface="Calibri"/>
                <a:ea typeface="Calibri"/>
                <a:cs typeface="Calibri"/>
                <a:sym typeface="Calibri"/>
              </a:rPr>
              <a:t>CW is constantly in the spotlight in the form of significant and generally accepted claims that directly (or indirectly) result in </a:t>
            </a:r>
            <a:r>
              <a:rPr lang="en-US" sz="3000" dirty="0" smtClean="0">
                <a:solidFill>
                  <a:srgbClr val="FFFFFF"/>
                </a:solidFill>
                <a:latin typeface="Calibri"/>
                <a:ea typeface="Calibri"/>
                <a:cs typeface="Calibri"/>
                <a:sym typeface="Calibri"/>
              </a:rPr>
              <a:t>business communication, </a:t>
            </a:r>
            <a:r>
              <a:rPr lang="en" sz="3000" dirty="0" smtClean="0">
                <a:solidFill>
                  <a:srgbClr val="FFFFFF"/>
                </a:solidFill>
                <a:latin typeface="Calibri"/>
                <a:ea typeface="Calibri"/>
                <a:cs typeface="Calibri"/>
                <a:sym typeface="Calibri"/>
              </a:rPr>
              <a:t>policy-making</a:t>
            </a:r>
            <a:r>
              <a:rPr lang="en" sz="3000" dirty="0">
                <a:solidFill>
                  <a:srgbClr val="FFFFFF"/>
                </a:solidFill>
                <a:latin typeface="Calibri"/>
                <a:ea typeface="Calibri"/>
                <a:cs typeface="Calibri"/>
                <a:sym typeface="Calibri"/>
              </a:rPr>
              <a:t>, </a:t>
            </a:r>
            <a:r>
              <a:rPr lang="en-US" sz="3000" dirty="0" smtClean="0">
                <a:solidFill>
                  <a:srgbClr val="FFFFFF"/>
                </a:solidFill>
                <a:latin typeface="Calibri"/>
                <a:ea typeface="Calibri"/>
                <a:cs typeface="Calibri"/>
                <a:sym typeface="Calibri"/>
              </a:rPr>
              <a:t> naïve </a:t>
            </a:r>
            <a:r>
              <a:rPr lang="en" sz="3000" dirty="0" smtClean="0">
                <a:solidFill>
                  <a:srgbClr val="FFFFFF"/>
                </a:solidFill>
                <a:latin typeface="Calibri"/>
                <a:ea typeface="Calibri"/>
                <a:cs typeface="Calibri"/>
                <a:sym typeface="Calibri"/>
              </a:rPr>
              <a:t>explanations</a:t>
            </a:r>
            <a:r>
              <a:rPr lang="en" sz="3000" dirty="0">
                <a:solidFill>
                  <a:srgbClr val="FFFFFF"/>
                </a:solidFill>
                <a:latin typeface="Calibri"/>
                <a:ea typeface="Calibri"/>
                <a:cs typeface="Calibri"/>
                <a:sym typeface="Calibri"/>
              </a:rPr>
              <a:t>, and world descriptors.</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
        <p:cNvGrpSpPr/>
        <p:nvPr/>
      </p:nvGrpSpPr>
      <p:grpSpPr>
        <a:xfrm>
          <a:off x="0" y="0"/>
          <a:ext cx="0" cy="0"/>
          <a:chOff x="0" y="0"/>
          <a:chExt cx="0" cy="0"/>
        </a:xfrm>
      </p:grpSpPr>
      <p:sp>
        <p:nvSpPr>
          <p:cNvPr id="49" name="Shape 49"/>
          <p:cNvSpPr/>
          <p:nvPr/>
        </p:nvSpPr>
        <p:spPr>
          <a:xfrm>
            <a:off x="457200" y="1417650"/>
            <a:ext cx="8229599" cy="5149974"/>
          </a:xfrm>
          <a:prstGeom prst="rect">
            <a:avLst/>
          </a:prstGeom>
          <a:blipFill>
            <a:blip r:embed="rId3"/>
            <a:stretch>
              <a:fillRect/>
            </a:stretch>
          </a:blipFill>
          <a:ln>
            <a:noFill/>
          </a:ln>
        </p:spPr>
      </p:sp>
      <p:sp>
        <p:nvSpPr>
          <p:cNvPr id="50" name="Shape 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1</a:t>
            </a:r>
          </a:p>
        </p:txBody>
      </p:sp>
      <p:sp>
        <p:nvSpPr>
          <p:cNvPr id="51" name="Shape 51"/>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dirty="0">
                <a:solidFill>
                  <a:srgbClr val="FFFFFF"/>
                </a:solidFill>
                <a:latin typeface="Calibri"/>
                <a:ea typeface="Calibri"/>
                <a:cs typeface="Calibri"/>
                <a:sym typeface="Calibri"/>
              </a:rPr>
              <a:t>Eye Contact CW:</a:t>
            </a:r>
          </a:p>
          <a:p>
            <a:pPr lvl="0">
              <a:buNone/>
            </a:pPr>
            <a:r>
              <a:rPr lang="en" sz="2400" i="1" dirty="0">
                <a:solidFill>
                  <a:srgbClr val="FFFFFF"/>
                </a:solidFill>
                <a:latin typeface="Calibri"/>
                <a:ea typeface="Calibri"/>
                <a:cs typeface="Calibri"/>
                <a:sym typeface="Calibri"/>
              </a:rPr>
              <a:t>In </a:t>
            </a:r>
            <a:r>
              <a:rPr lang="en-US" sz="2400" i="1" dirty="0" smtClean="0">
                <a:solidFill>
                  <a:srgbClr val="FFFFFF"/>
                </a:solidFill>
                <a:latin typeface="Calibri"/>
                <a:ea typeface="Calibri"/>
                <a:cs typeface="Calibri"/>
                <a:sym typeface="Calibri"/>
              </a:rPr>
              <a:t> </a:t>
            </a:r>
            <a:r>
              <a:rPr lang="en-US" sz="2400" i="1" u="sng" dirty="0" smtClean="0">
                <a:solidFill>
                  <a:srgbClr val="FFFF00"/>
                </a:solidFill>
                <a:latin typeface="Calibri"/>
                <a:ea typeface="Calibri"/>
                <a:cs typeface="Calibri"/>
                <a:sym typeface="Calibri"/>
              </a:rPr>
              <a:t>human beings</a:t>
            </a:r>
            <a:r>
              <a:rPr lang="en" sz="2400" i="1" dirty="0" smtClean="0">
                <a:solidFill>
                  <a:srgbClr val="FFFFFF"/>
                </a:solidFill>
                <a:latin typeface="Calibri"/>
                <a:ea typeface="Calibri"/>
                <a:cs typeface="Calibri"/>
                <a:sym typeface="Calibri"/>
              </a:rPr>
              <a:t>, </a:t>
            </a:r>
            <a:r>
              <a:rPr lang="en" sz="2400" i="1" dirty="0">
                <a:solidFill>
                  <a:srgbClr val="FFFFFF"/>
                </a:solidFill>
                <a:latin typeface="Calibri"/>
                <a:ea typeface="Calibri"/>
                <a:cs typeface="Calibri"/>
                <a:sym typeface="Calibri"/>
              </a:rPr>
              <a:t>eye contact is a form of </a:t>
            </a:r>
            <a:r>
              <a:rPr lang="en" sz="2400" i="1" u="sng" dirty="0">
                <a:solidFill>
                  <a:srgbClr val="FFFF00"/>
                </a:solidFill>
                <a:latin typeface="Calibri"/>
                <a:ea typeface="Calibri"/>
                <a:cs typeface="Calibri"/>
                <a:sym typeface="Calibri"/>
                <a:hlinkClick r:id="rId4"/>
              </a:rPr>
              <a:t>nonverbal communication</a:t>
            </a:r>
            <a:r>
              <a:rPr lang="en" sz="2400" i="1" u="sng" dirty="0">
                <a:solidFill>
                  <a:srgbClr val="FFFF00"/>
                </a:solidFill>
                <a:latin typeface="Calibri"/>
                <a:ea typeface="Calibri"/>
                <a:cs typeface="Calibri"/>
                <a:sym typeface="Calibri"/>
              </a:rPr>
              <a:t> </a:t>
            </a:r>
            <a:r>
              <a:rPr lang="en" sz="2400" i="1" dirty="0">
                <a:solidFill>
                  <a:srgbClr val="FFFFFF"/>
                </a:solidFill>
                <a:latin typeface="Calibri"/>
                <a:ea typeface="Calibri"/>
                <a:cs typeface="Calibri"/>
                <a:sym typeface="Calibri"/>
              </a:rPr>
              <a:t>and is thought to have a large influence on </a:t>
            </a:r>
            <a:r>
              <a:rPr lang="en" sz="2400" i="1" dirty="0">
                <a:solidFill>
                  <a:srgbClr val="FFFF00"/>
                </a:solidFill>
                <a:latin typeface="Calibri"/>
                <a:ea typeface="Calibri"/>
                <a:cs typeface="Calibri"/>
                <a:sym typeface="Calibri"/>
                <a:hlinkClick r:id="rId5"/>
              </a:rPr>
              <a:t>social behavior</a:t>
            </a:r>
            <a:r>
              <a:rPr lang="en" sz="2400" i="1" dirty="0">
                <a:solidFill>
                  <a:srgbClr val="FFFFFF"/>
                </a:solidFill>
                <a:latin typeface="Calibri"/>
                <a:ea typeface="Calibri"/>
                <a:cs typeface="Calibri"/>
                <a:sym typeface="Calibri"/>
              </a:rPr>
              <a:t>. Coined in the early to mid-1960s, the term has come </a:t>
            </a:r>
            <a:r>
              <a:rPr lang="en" sz="2400" i="1" u="sng" dirty="0">
                <a:solidFill>
                  <a:srgbClr val="FFFF00"/>
                </a:solidFill>
                <a:latin typeface="Calibri"/>
                <a:ea typeface="Calibri"/>
                <a:cs typeface="Calibri"/>
                <a:sym typeface="Calibri"/>
              </a:rPr>
              <a:t>in the </a:t>
            </a:r>
            <a:r>
              <a:rPr lang="en" sz="2400" i="1" u="sng" dirty="0" smtClean="0">
                <a:solidFill>
                  <a:srgbClr val="FFFF00"/>
                </a:solidFill>
                <a:latin typeface="Calibri"/>
                <a:ea typeface="Calibri"/>
                <a:cs typeface="Calibri"/>
                <a:sym typeface="Calibri"/>
              </a:rPr>
              <a:t>We</a:t>
            </a:r>
            <a:r>
              <a:rPr lang="en-US" sz="2400" i="1" u="sng" dirty="0" smtClean="0">
                <a:solidFill>
                  <a:srgbClr val="FFFF00"/>
                </a:solidFill>
                <a:latin typeface="Calibri"/>
                <a:ea typeface="Calibri"/>
                <a:cs typeface="Calibri"/>
                <a:sym typeface="Calibri"/>
              </a:rPr>
              <a:t>st</a:t>
            </a:r>
            <a:r>
              <a:rPr lang="en" sz="2400" i="1" u="sng" dirty="0" smtClean="0">
                <a:solidFill>
                  <a:srgbClr val="FFFF00"/>
                </a:solidFill>
                <a:latin typeface="Calibri"/>
                <a:ea typeface="Calibri"/>
                <a:cs typeface="Calibri"/>
                <a:sym typeface="Calibri"/>
              </a:rPr>
              <a:t> </a:t>
            </a:r>
            <a:r>
              <a:rPr lang="en" sz="2400" i="1" dirty="0">
                <a:solidFill>
                  <a:srgbClr val="FFFFFF"/>
                </a:solidFill>
                <a:latin typeface="Calibri"/>
                <a:ea typeface="Calibri"/>
                <a:cs typeface="Calibri"/>
                <a:sym typeface="Calibri"/>
              </a:rPr>
              <a:t>to often define the act as a meaningful and important sign of confidence and social communication.</a:t>
            </a:r>
          </a:p>
        </p:txBody>
      </p:sp>
      <p:sp>
        <p:nvSpPr>
          <p:cNvPr id="52" name="Shape 52"/>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F. S. Chen:</a:t>
            </a:r>
          </a:p>
          <a:p>
            <a:pPr lvl="0" rtl="0">
              <a:buNone/>
            </a:pPr>
            <a:r>
              <a:rPr lang="en" sz="2400" i="1">
                <a:solidFill>
                  <a:srgbClr val="FFFFFF"/>
                </a:solidFill>
                <a:latin typeface="Calibri"/>
                <a:ea typeface="Calibri"/>
                <a:cs typeface="Calibri"/>
                <a:sym typeface="Calibri"/>
              </a:rPr>
              <a:t>There is a lot of cultural lore about the power of eye contact as an influence tool but our findings show that direct eye contact makes skeptical listeners less likely to change their minds, not more, as previously believed. (2013)</a:t>
            </a:r>
          </a:p>
        </p:txBody>
      </p:sp>
      <p:cxnSp>
        <p:nvCxnSpPr>
          <p:cNvPr id="53" name="Shape 53"/>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
        <p:cNvGrpSpPr/>
        <p:nvPr/>
      </p:nvGrpSpPr>
      <p:grpSpPr>
        <a:xfrm>
          <a:off x="0" y="0"/>
          <a:ext cx="0" cy="0"/>
          <a:chOff x="0" y="0"/>
          <a:chExt cx="0" cy="0"/>
        </a:xfrm>
      </p:grpSpPr>
      <p:sp>
        <p:nvSpPr>
          <p:cNvPr id="58" name="Shape 58"/>
          <p:cNvSpPr/>
          <p:nvPr/>
        </p:nvSpPr>
        <p:spPr>
          <a:xfrm>
            <a:off x="457200" y="1600200"/>
            <a:ext cx="8229600" cy="4805774"/>
          </a:xfrm>
          <a:prstGeom prst="rect">
            <a:avLst/>
          </a:prstGeom>
          <a:blipFill>
            <a:blip r:embed="rId3"/>
            <a:stretch>
              <a:fillRect/>
            </a:stretch>
          </a:blipFill>
          <a:ln>
            <a:noFill/>
          </a:ln>
        </p:spPr>
      </p:sp>
      <p:sp>
        <p:nvSpPr>
          <p:cNvPr id="59" name="Shape 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2</a:t>
            </a:r>
          </a:p>
        </p:txBody>
      </p:sp>
      <p:sp>
        <p:nvSpPr>
          <p:cNvPr id="60" name="Shape 60"/>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Gov Rick Perry:</a:t>
            </a:r>
          </a:p>
          <a:p>
            <a:pPr lvl="0" rtl="0">
              <a:buNone/>
            </a:pPr>
            <a:r>
              <a:rPr lang="en" sz="2400" i="1">
                <a:solidFill>
                  <a:srgbClr val="FFFFFF"/>
                </a:solidFill>
                <a:latin typeface="Calibri"/>
                <a:ea typeface="Calibri"/>
                <a:cs typeface="Calibri"/>
                <a:sym typeface="Calibri"/>
              </a:rPr>
              <a:t>...I know this — the world has never been as dangerous as it is today…</a:t>
            </a:r>
          </a:p>
          <a:p>
            <a:endParaRPr/>
          </a:p>
          <a:p>
            <a:pPr lvl="0" rtl="0">
              <a:buNone/>
            </a:pPr>
            <a:r>
              <a:rPr lang="en">
                <a:solidFill>
                  <a:srgbClr val="FFFFFF"/>
                </a:solidFill>
                <a:latin typeface="Calibri"/>
                <a:ea typeface="Calibri"/>
                <a:cs typeface="Calibri"/>
                <a:sym typeface="Calibri"/>
              </a:rPr>
              <a:t>Gen Martin Dempsey:</a:t>
            </a:r>
          </a:p>
          <a:p>
            <a:pPr lvl="0" rtl="0">
              <a:buNone/>
            </a:pPr>
            <a:r>
              <a:rPr lang="en" sz="2400" i="1">
                <a:solidFill>
                  <a:srgbClr val="FFFFFF"/>
                </a:solidFill>
                <a:latin typeface="Calibri"/>
                <a:ea typeface="Calibri"/>
                <a:cs typeface="Calibri"/>
                <a:sym typeface="Calibri"/>
              </a:rPr>
              <a:t>I will personally attest to the fact that [the world is] more dangerous than it has ever been.</a:t>
            </a:r>
          </a:p>
        </p:txBody>
      </p:sp>
      <p:sp>
        <p:nvSpPr>
          <p:cNvPr id="61" name="Shape 61"/>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Steven Pinker:</a:t>
            </a:r>
          </a:p>
          <a:p>
            <a:pPr lvl="0" rtl="0">
              <a:buNone/>
            </a:pPr>
            <a:r>
              <a:rPr lang="en" sz="2400" i="1">
                <a:solidFill>
                  <a:srgbClr val="FFFFFF"/>
                </a:solidFill>
                <a:latin typeface="Calibri"/>
                <a:ea typeface="Calibri"/>
                <a:cs typeface="Calibri"/>
                <a:sym typeface="Calibri"/>
              </a:rPr>
              <a:t>Ours is the most peaceful time in history.</a:t>
            </a:r>
          </a:p>
          <a:p>
            <a:endParaRPr/>
          </a:p>
          <a:p>
            <a:pPr lvl="0" rtl="0">
              <a:buNone/>
            </a:pPr>
            <a:r>
              <a:rPr lang="en">
                <a:solidFill>
                  <a:srgbClr val="FFFFFF"/>
                </a:solidFill>
                <a:latin typeface="Calibri"/>
                <a:ea typeface="Calibri"/>
                <a:cs typeface="Calibri"/>
                <a:sym typeface="Calibri"/>
              </a:rPr>
              <a:t>Mueller and Stewart:</a:t>
            </a:r>
          </a:p>
          <a:p>
            <a:pPr lvl="0" rtl="0">
              <a:buNone/>
            </a:pPr>
            <a:r>
              <a:rPr lang="en" sz="2400" i="1">
                <a:solidFill>
                  <a:srgbClr val="FFFFFF"/>
                </a:solidFill>
                <a:latin typeface="Calibri"/>
                <a:ea typeface="Calibri"/>
                <a:cs typeface="Calibri"/>
                <a:sym typeface="Calibri"/>
              </a:rPr>
              <a:t>The chances of an American dying in a bathtub are much higher than dying in a terror attack.</a:t>
            </a:r>
          </a:p>
        </p:txBody>
      </p:sp>
      <p:cxnSp>
        <p:nvCxnSpPr>
          <p:cNvPr id="62" name="Shape 62"/>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6"/>
        <p:cNvGrpSpPr/>
        <p:nvPr/>
      </p:nvGrpSpPr>
      <p:grpSpPr>
        <a:xfrm>
          <a:off x="0" y="0"/>
          <a:ext cx="0" cy="0"/>
          <a:chOff x="0" y="0"/>
          <a:chExt cx="0" cy="0"/>
        </a:xfrm>
      </p:grpSpPr>
      <p:sp>
        <p:nvSpPr>
          <p:cNvPr id="67" name="Shape 67"/>
          <p:cNvSpPr/>
          <p:nvPr/>
        </p:nvSpPr>
        <p:spPr>
          <a:xfrm>
            <a:off x="430025" y="1524000"/>
            <a:ext cx="8229600" cy="4788300"/>
          </a:xfrm>
          <a:prstGeom prst="rect">
            <a:avLst/>
          </a:prstGeom>
          <a:blipFill>
            <a:blip r:embed="rId3"/>
            <a:stretch>
              <a:fillRect/>
            </a:stretch>
          </a:blipFill>
          <a:ln>
            <a:noFill/>
          </a:ln>
        </p:spPr>
      </p:sp>
      <p:sp>
        <p:nvSpPr>
          <p:cNvPr id="68" name="Shape 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3</a:t>
            </a:r>
          </a:p>
        </p:txBody>
      </p:sp>
      <p:sp>
        <p:nvSpPr>
          <p:cNvPr id="69" name="Shape 69"/>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
</a:t>
            </a:r>
            <a:r>
              <a:rPr lang="en">
                <a:solidFill>
                  <a:srgbClr val="FFFFFF"/>
                </a:solidFill>
                <a:latin typeface="Calibri"/>
                <a:ea typeface="Calibri"/>
                <a:cs typeface="Calibri"/>
                <a:sym typeface="Calibri"/>
              </a:rPr>
              <a:t>PM Benjamin Netanyahu:</a:t>
            </a:r>
          </a:p>
          <a:p>
            <a:pPr lvl="0" rtl="0">
              <a:buNone/>
            </a:pPr>
            <a:r>
              <a:rPr lang="en" sz="2400" i="1">
                <a:solidFill>
                  <a:srgbClr val="FFFFFF"/>
                </a:solidFill>
                <a:latin typeface="Calibri"/>
                <a:ea typeface="Calibri"/>
                <a:cs typeface="Calibri"/>
                <a:sym typeface="Calibri"/>
              </a:rPr>
              <a:t>...[Iran] poses the biggest threat to Israel since the war of independence.</a:t>
            </a:r>
          </a:p>
        </p:txBody>
      </p:sp>
      <p:sp>
        <p:nvSpPr>
          <p:cNvPr id="70" name="Shape 70"/>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National Resilience Survey (Israel):</a:t>
            </a:r>
          </a:p>
          <a:p>
            <a:pPr lvl="0" rtl="0">
              <a:buNone/>
            </a:pPr>
            <a:r>
              <a:rPr lang="en" sz="2400" i="1">
                <a:solidFill>
                  <a:srgbClr val="FFFFFF"/>
                </a:solidFill>
                <a:latin typeface="Calibri"/>
                <a:ea typeface="Calibri"/>
                <a:cs typeface="Calibri"/>
                <a:sym typeface="Calibri"/>
              </a:rPr>
              <a:t>Israel's Jewish population...is more calm than ever about the possibility of an attack by an enemy country... reporting an all-time low on its..."fear index." </a:t>
            </a:r>
          </a:p>
        </p:txBody>
      </p:sp>
      <p:cxnSp>
        <p:nvCxnSpPr>
          <p:cNvPr id="71" name="Shape 71"/>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sp>
        <p:nvSpPr>
          <p:cNvPr id="76" name="Shape 76"/>
          <p:cNvSpPr/>
          <p:nvPr/>
        </p:nvSpPr>
        <p:spPr>
          <a:xfrm>
            <a:off x="430000" y="1447800"/>
            <a:ext cx="8115775" cy="5084975"/>
          </a:xfrm>
          <a:prstGeom prst="rect">
            <a:avLst/>
          </a:prstGeom>
          <a:blipFill>
            <a:blip r:embed="rId3"/>
            <a:stretch>
              <a:fillRect/>
            </a:stretch>
          </a:blipFill>
          <a:ln>
            <a:noFill/>
          </a:ln>
        </p:spPr>
      </p:sp>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4</a:t>
            </a:r>
          </a:p>
        </p:txBody>
      </p:sp>
      <p:sp>
        <p:nvSpPr>
          <p:cNvPr id="78" name="Shape 78"/>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
Independent Online:</a:t>
            </a:r>
          </a:p>
          <a:p>
            <a:pPr lvl="0" rtl="0">
              <a:buNone/>
            </a:pPr>
            <a:r>
              <a:rPr lang="en" sz="2400" i="1">
                <a:solidFill>
                  <a:srgbClr val="FFFFFF"/>
                </a:solidFill>
                <a:latin typeface="Calibri"/>
                <a:ea typeface="Calibri"/>
                <a:cs typeface="Calibri"/>
                <a:sym typeface="Calibri"/>
              </a:rPr>
              <a:t>SA Whites Fear Mayhem After Mandela’s Death</a:t>
            </a:r>
          </a:p>
          <a:p>
            <a:endParaRPr/>
          </a:p>
          <a:p>
            <a:pPr lvl="0" rtl="0">
              <a:buNone/>
            </a:pPr>
            <a:r>
              <a:rPr lang="en">
                <a:solidFill>
                  <a:srgbClr val="FFFFFF"/>
                </a:solidFill>
                <a:latin typeface="Calibri"/>
                <a:ea typeface="Calibri"/>
                <a:cs typeface="Calibri"/>
                <a:sym typeface="Calibri"/>
              </a:rPr>
              <a:t>Steve Hofmeyer:</a:t>
            </a:r>
          </a:p>
          <a:p>
            <a:pPr lvl="0" rtl="0">
              <a:buNone/>
            </a:pPr>
            <a:r>
              <a:rPr lang="en" sz="2400" i="1">
                <a:solidFill>
                  <a:srgbClr val="FFFFFF"/>
                </a:solidFill>
                <a:latin typeface="Calibri"/>
                <a:ea typeface="Calibri"/>
                <a:cs typeface="Calibri"/>
                <a:sym typeface="Calibri"/>
              </a:rPr>
              <a:t>A white farmer is being murdered every five days</a:t>
            </a:r>
          </a:p>
        </p:txBody>
      </p:sp>
      <p:sp>
        <p:nvSpPr>
          <p:cNvPr id="79" name="Shape 79"/>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Lizette Lancaster:</a:t>
            </a:r>
          </a:p>
          <a:p>
            <a:pPr lvl="0" rtl="0">
              <a:buNone/>
            </a:pPr>
            <a:r>
              <a:rPr lang="en" sz="2400" i="1">
                <a:latin typeface="Calibri"/>
                <a:ea typeface="Calibri"/>
                <a:cs typeface="Calibri"/>
                <a:sym typeface="Calibri"/>
              </a:rPr>
              <a:t>Whites are far less likely to be murdered than their black or coloured counterparts</a:t>
            </a:r>
          </a:p>
          <a:p>
            <a:endParaRPr/>
          </a:p>
          <a:p>
            <a:pPr lvl="0" rtl="0">
              <a:buNone/>
            </a:pPr>
            <a:r>
              <a:rPr lang="en">
                <a:latin typeface="Calibri"/>
                <a:ea typeface="Calibri"/>
                <a:cs typeface="Calibri"/>
                <a:sym typeface="Calibri"/>
              </a:rPr>
              <a:t>Africa Check:</a:t>
            </a:r>
          </a:p>
          <a:p>
            <a:pPr lvl="0" rtl="0">
              <a:buNone/>
            </a:pPr>
            <a:r>
              <a:rPr lang="en" sz="2400" i="1">
                <a:latin typeface="Calibri"/>
                <a:ea typeface="Calibri"/>
                <a:cs typeface="Calibri"/>
                <a:sym typeface="Calibri"/>
              </a:rPr>
              <a:t>1.8% of SA murders are white victims</a:t>
            </a:r>
          </a:p>
        </p:txBody>
      </p:sp>
      <p:cxnSp>
        <p:nvCxnSpPr>
          <p:cNvPr id="80" name="Shape 80"/>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“Culture” anyway?</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So, what, upon reflection, do we normally mean by “culture”?</a:t>
            </a:r>
          </a:p>
          <a:p>
            <a:r>
              <a:rPr lang="en-US" dirty="0" smtClean="0">
                <a:solidFill>
                  <a:srgbClr val="FF0000"/>
                </a:solidFill>
              </a:rPr>
              <a:t>OED definition:  “The </a:t>
            </a:r>
            <a:r>
              <a:rPr lang="en-US" dirty="0">
                <a:solidFill>
                  <a:srgbClr val="FF0000"/>
                </a:solidFill>
              </a:rPr>
              <a:t>ideas, customs, and social </a:t>
            </a:r>
            <a:r>
              <a:rPr lang="en-US" dirty="0" smtClean="0">
                <a:solidFill>
                  <a:srgbClr val="FF0000"/>
                </a:solidFill>
              </a:rPr>
              <a:t>behavior </a:t>
            </a:r>
            <a:r>
              <a:rPr lang="en-US" dirty="0">
                <a:solidFill>
                  <a:srgbClr val="FF0000"/>
                </a:solidFill>
              </a:rPr>
              <a:t>of a particular people or </a:t>
            </a:r>
            <a:r>
              <a:rPr lang="en-US" dirty="0" smtClean="0">
                <a:solidFill>
                  <a:srgbClr val="FF0000"/>
                </a:solidFill>
              </a:rPr>
              <a:t>society”</a:t>
            </a:r>
          </a:p>
          <a:p>
            <a:r>
              <a:rPr lang="en-US" dirty="0" smtClean="0">
                <a:solidFill>
                  <a:srgbClr val="FF0000"/>
                </a:solidFill>
              </a:rPr>
              <a:t>Notice: three different kinds of things in this definition</a:t>
            </a:r>
          </a:p>
          <a:p>
            <a:pPr lvl="1"/>
            <a:r>
              <a:rPr lang="en-US" dirty="0" smtClean="0">
                <a:solidFill>
                  <a:srgbClr val="FF0000"/>
                </a:solidFill>
              </a:rPr>
              <a:t>Ideas (mental things)</a:t>
            </a:r>
          </a:p>
          <a:p>
            <a:pPr lvl="1"/>
            <a:r>
              <a:rPr lang="en-US" dirty="0" smtClean="0">
                <a:solidFill>
                  <a:srgbClr val="FF0000"/>
                </a:solidFill>
              </a:rPr>
              <a:t>Customs (social things)</a:t>
            </a:r>
          </a:p>
          <a:p>
            <a:pPr lvl="1"/>
            <a:r>
              <a:rPr lang="en-US" dirty="0" smtClean="0">
                <a:solidFill>
                  <a:srgbClr val="FF0000"/>
                </a:solidFill>
              </a:rPr>
              <a:t>Behavior (physical and biological things)</a:t>
            </a:r>
          </a:p>
          <a:p>
            <a:pPr>
              <a:buNone/>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57200" y="838200"/>
            <a:ext cx="8229600" cy="2548800"/>
          </a:xfrm>
          <a:prstGeom prst="rect">
            <a:avLst/>
          </a:prstGeom>
        </p:spPr>
        <p:txBody>
          <a:bodyPr lIns="91425" tIns="91425" rIns="91425" bIns="91425" anchor="t" anchorCtr="0">
            <a:noAutofit/>
          </a:bodyPr>
          <a:lstStyle/>
          <a:p>
            <a:pPr lvl="0" rtl="0">
              <a:buNone/>
            </a:pPr>
            <a:r>
              <a:rPr lang="en" sz="3600" i="1">
                <a:solidFill>
                  <a:srgbClr val="FF9900"/>
                </a:solidFill>
                <a:latin typeface="Calibri"/>
                <a:ea typeface="Calibri"/>
                <a:cs typeface="Calibri"/>
                <a:sym typeface="Calibri"/>
              </a:rPr>
              <a:t>Nothing in all the world is more dangerous than sincere ignorance and conscientious stupidity.</a:t>
            </a:r>
            <a:r>
              <a:rPr lang="en" sz="3600">
                <a:solidFill>
                  <a:srgbClr val="FF9900"/>
                </a:solidFill>
                <a:latin typeface="Calibri"/>
                <a:ea typeface="Calibri"/>
                <a:cs typeface="Calibri"/>
                <a:sym typeface="Calibri"/>
              </a:rPr>
              <a:t> </a:t>
            </a:r>
          </a:p>
          <a:p>
            <a:pPr marL="4114800" lvl="0" indent="0" rtl="0">
              <a:buNone/>
            </a:pPr>
            <a:r>
              <a:rPr lang="en">
                <a:solidFill>
                  <a:srgbClr val="FF9900"/>
                </a:solidFill>
                <a:latin typeface="Calibri"/>
                <a:ea typeface="Calibri"/>
                <a:cs typeface="Calibri"/>
                <a:sym typeface="Calibri"/>
              </a:rPr>
              <a:t>- Martin Luther King Jr.</a:t>
            </a:r>
          </a:p>
        </p:txBody>
      </p:sp>
      <p:sp>
        <p:nvSpPr>
          <p:cNvPr id="86" name="Shape 86"/>
          <p:cNvSpPr txBox="1"/>
          <p:nvPr/>
        </p:nvSpPr>
        <p:spPr>
          <a:xfrm>
            <a:off x="1384625" y="4381950"/>
            <a:ext cx="6760799" cy="1395600"/>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a:buNone/>
            </a:pPr>
            <a:r>
              <a:rPr lang="en" sz="2400">
                <a:solidFill>
                  <a:srgbClr val="FFFFFF"/>
                </a:solidFill>
                <a:latin typeface="Calibri"/>
                <a:ea typeface="Calibri"/>
                <a:cs typeface="Calibri"/>
                <a:sym typeface="Calibri"/>
              </a:rPr>
              <a:t>We aimed to provide some clarity, or at least more information, about the actual worries people around the world have about potential danger.</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solidFill>
                  <a:srgbClr val="FF9900"/>
                </a:solidFill>
                <a:latin typeface="Calibri"/>
                <a:ea typeface="Calibri"/>
                <a:cs typeface="Calibri"/>
                <a:sym typeface="Calibri"/>
              </a:rPr>
              <a:t>Main Question of Interest</a:t>
            </a:r>
          </a:p>
        </p:txBody>
      </p:sp>
      <p:sp>
        <p:nvSpPr>
          <p:cNvPr id="92" name="Shape 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latin typeface="Calibri"/>
                <a:ea typeface="Calibri"/>
                <a:cs typeface="Calibri"/>
                <a:sym typeface="Calibri"/>
              </a:rPr>
              <a:t>
</a:t>
            </a:r>
          </a:p>
          <a:p>
            <a:pPr>
              <a:buNone/>
            </a:pPr>
            <a:r>
              <a:rPr lang="en" dirty="0">
                <a:latin typeface="Calibri"/>
                <a:ea typeface="Calibri"/>
                <a:cs typeface="Calibri"/>
                <a:sym typeface="Calibri"/>
              </a:rPr>
              <a:t>What is the nature of </a:t>
            </a:r>
            <a:r>
              <a:rPr lang="en" dirty="0">
                <a:solidFill>
                  <a:srgbClr val="FF9900"/>
                </a:solidFill>
                <a:latin typeface="Calibri"/>
                <a:ea typeface="Calibri"/>
                <a:cs typeface="Calibri"/>
                <a:sym typeface="Calibri"/>
              </a:rPr>
              <a:t>potential danger </a:t>
            </a:r>
            <a:r>
              <a:rPr lang="en" dirty="0">
                <a:latin typeface="Calibri"/>
                <a:ea typeface="Calibri"/>
                <a:cs typeface="Calibri"/>
                <a:sym typeface="Calibri"/>
              </a:rPr>
              <a:t>preoccupation and what role does it play in generating human </a:t>
            </a:r>
            <a:r>
              <a:rPr lang="en" dirty="0" smtClean="0">
                <a:latin typeface="Calibri"/>
                <a:ea typeface="Calibri"/>
                <a:cs typeface="Calibri"/>
                <a:sym typeface="Calibri"/>
              </a:rPr>
              <a:t>behavior</a:t>
            </a:r>
            <a:r>
              <a:rPr lang="en-US" dirty="0" smtClean="0">
                <a:latin typeface="Calibri"/>
                <a:ea typeface="Calibri"/>
                <a:cs typeface="Calibri"/>
                <a:sym typeface="Calibri"/>
              </a:rPr>
              <a:t>, particularly ritualized behavior and probably cultural ritual behavior</a:t>
            </a:r>
            <a:r>
              <a:rPr lang="en" dirty="0" smtClean="0">
                <a:latin typeface="Calibri"/>
                <a:ea typeface="Calibri"/>
                <a:cs typeface="Calibri"/>
                <a:sym typeface="Calibri"/>
              </a:rPr>
              <a:t>?</a:t>
            </a:r>
            <a:endParaRPr lang="en"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First a Distinction…</a:t>
            </a:r>
          </a:p>
        </p:txBody>
      </p:sp>
      <p:graphicFrame>
        <p:nvGraphicFramePr>
          <p:cNvPr id="98" name="Shape 98"/>
          <p:cNvGraphicFramePr/>
          <p:nvPr/>
        </p:nvGraphicFramePr>
        <p:xfrm>
          <a:off x="873475" y="1417650"/>
          <a:ext cx="7239000" cy="5215775"/>
        </p:xfrm>
        <a:graphic>
          <a:graphicData uri="http://schemas.openxmlformats.org/drawingml/2006/table">
            <a:tbl>
              <a:tblPr>
                <a:noFill/>
                <a:tableStyleId>{FDE80E3F-98CE-4316-AD6F-9BAE0A1DF034}</a:tableStyleId>
              </a:tblPr>
              <a:tblGrid>
                <a:gridCol w="3619500"/>
                <a:gridCol w="3619500"/>
              </a:tblGrid>
              <a:tr h="661975">
                <a:tc>
                  <a:txBody>
                    <a:bodyPr/>
                    <a:lstStyle/>
                    <a:p>
                      <a:pPr>
                        <a:buNone/>
                      </a:pPr>
                      <a:r>
                        <a:rPr lang="en" sz="3000">
                          <a:solidFill>
                            <a:srgbClr val="FFFFFF"/>
                          </a:solidFill>
                          <a:latin typeface="Calibri"/>
                          <a:ea typeface="Calibri"/>
                          <a:cs typeface="Calibri"/>
                          <a:sym typeface="Calibri"/>
                        </a:rPr>
                        <a:t>POTENTIAL DANGER</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45818E"/>
                      </a:solidFill>
                      <a:prstDash val="solid"/>
                      <a:round/>
                      <a:headEnd type="none" w="med" len="med"/>
                      <a:tailEnd type="none" w="med" len="med"/>
                    </a:lnB>
                  </a:tcPr>
                </a:tc>
                <a:tc>
                  <a:txBody>
                    <a:bodyPr/>
                    <a:lstStyle/>
                    <a:p>
                      <a:pPr>
                        <a:buNone/>
                      </a:pPr>
                      <a:r>
                        <a:rPr lang="en" sz="3000">
                          <a:solidFill>
                            <a:srgbClr val="FFFFFF"/>
                          </a:solidFill>
                          <a:latin typeface="Calibri"/>
                          <a:ea typeface="Calibri"/>
                          <a:cs typeface="Calibri"/>
                          <a:sym typeface="Calibri"/>
                        </a:rPr>
                        <a:t>IMMINENT DANGER</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45818E"/>
                      </a:solidFill>
                      <a:prstDash val="solid"/>
                      <a:round/>
                      <a:headEnd type="none" w="med" len="med"/>
                      <a:tailEnd type="none" w="med" len="med"/>
                    </a:lnB>
                  </a:tcPr>
                </a:tc>
              </a:tr>
              <a:tr h="661975">
                <a:tc>
                  <a:txBody>
                    <a:bodyPr/>
                    <a:lstStyle/>
                    <a:p>
                      <a:pPr rtl="0">
                        <a:buNone/>
                      </a:pPr>
                      <a:r>
                        <a:rPr lang="en" sz="1800">
                          <a:solidFill>
                            <a:srgbClr val="FFFFFF"/>
                          </a:solidFill>
                          <a:latin typeface="Calibri"/>
                          <a:ea typeface="Calibri"/>
                          <a:cs typeface="Calibri"/>
                          <a:sym typeface="Calibri"/>
                        </a:rPr>
                        <a:t>Inferred Threats</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45818E"/>
                      </a:solidFill>
                      <a:prstDash val="solid"/>
                      <a:round/>
                      <a:headEnd type="none" w="med" len="med"/>
                      <a:tailEnd type="none" w="med" len="med"/>
                    </a:lnT>
                    <a:lnB w="9525" cap="flat">
                      <a:solidFill>
                        <a:srgbClr val="666666"/>
                      </a:solidFill>
                      <a:prstDash val="solid"/>
                      <a:round/>
                      <a:headEnd type="none" w="med" len="med"/>
                      <a:tailEnd type="none" w="med" len="med"/>
                    </a:lnB>
                  </a:tcPr>
                </a:tc>
                <a:tc>
                  <a:txBody>
                    <a:bodyPr/>
                    <a:lstStyle/>
                    <a:p>
                      <a:pPr rtl="0">
                        <a:buNone/>
                      </a:pPr>
                      <a:r>
                        <a:rPr lang="en" sz="1800">
                          <a:solidFill>
                            <a:srgbClr val="FFFFFF"/>
                          </a:solidFill>
                          <a:latin typeface="Calibri"/>
                          <a:ea typeface="Calibri"/>
                          <a:cs typeface="Calibri"/>
                          <a:sym typeface="Calibri"/>
                        </a:rPr>
                        <a:t>Manifest Threats</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45818E"/>
                      </a:solidFill>
                      <a:prstDash val="solid"/>
                      <a:round/>
                      <a:headEnd type="none" w="med" len="med"/>
                      <a:tailEnd type="none" w="med" len="med"/>
                    </a:lnT>
                    <a:lnB w="9525" cap="flat">
                      <a:solidFill>
                        <a:srgbClr val="666666">
                          <a:alpha val="0"/>
                        </a:srgbClr>
                      </a:solidFill>
                      <a:prstDash val="solid"/>
                      <a:round/>
                      <a:headEnd type="none" w="med" len="med"/>
                      <a:tailEnd type="none" w="med" len="med"/>
                    </a:lnB>
                  </a:tcPr>
                </a:tc>
              </a:tr>
              <a:tr h="1297275">
                <a:tc>
                  <a:txBody>
                    <a:bodyPr/>
                    <a:lstStyle/>
                    <a:p>
                      <a:pPr>
                        <a:buNone/>
                      </a:pPr>
                      <a:r>
                        <a:rPr lang="en" sz="2400">
                          <a:latin typeface="Calibri"/>
                          <a:ea typeface="Calibri"/>
                          <a:cs typeface="Calibri"/>
                          <a:sym typeface="Calibri"/>
                        </a:rPr>
                        <a:t>Require behavioral adjustments that may take time</a:t>
                      </a:r>
                    </a:p>
                  </a:txBody>
                  <a:tcPr marL="91425" marR="91425" marT="91425" marB="91425">
                    <a:lnL w="9525" cap="flat">
                      <a:solidFill>
                        <a:srgbClr val="666666"/>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A2C4C9"/>
                    </a:solidFill>
                  </a:tcPr>
                </a:tc>
                <a:tc>
                  <a:txBody>
                    <a:bodyPr/>
                    <a:lstStyle/>
                    <a:p>
                      <a:pPr>
                        <a:buNone/>
                      </a:pPr>
                      <a:r>
                        <a:rPr lang="en" sz="2400">
                          <a:latin typeface="Calibri"/>
                          <a:ea typeface="Calibri"/>
                          <a:cs typeface="Calibri"/>
                          <a:sym typeface="Calibri"/>
                        </a:rPr>
                        <a:t>Require a prompt response, the faster the better</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76A5AF"/>
                    </a:solidFill>
                  </a:tcPr>
                </a:tc>
              </a:tr>
              <a:tr h="1297275">
                <a:tc>
                  <a:txBody>
                    <a:bodyPr/>
                    <a:lstStyle/>
                    <a:p>
                      <a:pPr>
                        <a:buNone/>
                      </a:pPr>
                      <a:r>
                        <a:rPr lang="en" sz="2400">
                          <a:latin typeface="Calibri"/>
                          <a:ea typeface="Calibri"/>
                          <a:cs typeface="Calibri"/>
                          <a:sym typeface="Calibri"/>
                        </a:rPr>
                        <a:t>May be countered by indirect measures like avoidance or probing</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FFD966"/>
                    </a:solidFill>
                  </a:tcPr>
                </a:tc>
                <a:tc>
                  <a:txBody>
                    <a:bodyPr/>
                    <a:lstStyle/>
                    <a:p>
                      <a:pPr>
                        <a:buNone/>
                      </a:pPr>
                      <a:r>
                        <a:rPr lang="en" sz="2400">
                          <a:latin typeface="Calibri"/>
                          <a:ea typeface="Calibri"/>
                          <a:cs typeface="Calibri"/>
                          <a:sym typeface="Calibri"/>
                        </a:rPr>
                        <a:t>Reactions involve immediate interaction with source of danger</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F1C232"/>
                    </a:solidFill>
                  </a:tcPr>
                </a:tc>
              </a:tr>
              <a:tr h="1297275">
                <a:tc>
                  <a:txBody>
                    <a:bodyPr/>
                    <a:lstStyle/>
                    <a:p>
                      <a:pPr>
                        <a:buNone/>
                      </a:pPr>
                      <a:r>
                        <a:rPr lang="en" sz="2400">
                          <a:latin typeface="Calibri"/>
                          <a:ea typeface="Calibri"/>
                          <a:cs typeface="Calibri"/>
                          <a:sym typeface="Calibri"/>
                        </a:rPr>
                        <a:t>Information regarding presence and elimination of threats is asymmetrical</a:t>
                      </a:r>
                    </a:p>
                  </a:txBody>
                  <a:tcPr marL="91425" marR="91425" marT="91425" marB="91425">
                    <a:lnL w="9525" cap="flat">
                      <a:solidFill>
                        <a:srgbClr val="666666"/>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solidFill>
                      <a:prstDash val="solid"/>
                      <a:round/>
                      <a:headEnd type="none" w="med" len="med"/>
                      <a:tailEnd type="none" w="med" len="med"/>
                    </a:lnB>
                    <a:solidFill>
                      <a:srgbClr val="EA9999"/>
                    </a:solidFill>
                  </a:tcPr>
                </a:tc>
                <a:tc>
                  <a:txBody>
                    <a:bodyPr/>
                    <a:lstStyle/>
                    <a:p>
                      <a:pPr>
                        <a:buNone/>
                      </a:pPr>
                      <a:r>
                        <a:rPr lang="en" sz="2400">
                          <a:latin typeface="Calibri"/>
                          <a:ea typeface="Calibri"/>
                          <a:cs typeface="Calibri"/>
                          <a:sym typeface="Calibri"/>
                        </a:rPr>
                        <a:t>Information of presence and elimination of threats gained externally</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E06666"/>
                    </a:solidFill>
                  </a:tcPr>
                </a:tc>
              </a:tr>
            </a:tbl>
          </a:graphicData>
        </a:graphic>
      </p:graphicFrame>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Focus on Precaution?</a:t>
            </a:r>
          </a:p>
        </p:txBody>
      </p:sp>
      <p:sp>
        <p:nvSpPr>
          <p:cNvPr id="104" name="Shape 10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u="sng" dirty="0">
                <a:latin typeface="Calibri"/>
                <a:ea typeface="Calibri"/>
                <a:cs typeface="Calibri"/>
                <a:sym typeface="Calibri"/>
              </a:rPr>
              <a:t>Relevant Domains Are Broad</a:t>
            </a:r>
          </a:p>
          <a:p>
            <a:endParaRPr dirty="0"/>
          </a:p>
          <a:p>
            <a:pPr lvl="0" rtl="0">
              <a:buNone/>
            </a:pPr>
            <a:r>
              <a:rPr lang="en" dirty="0">
                <a:latin typeface="Calibri"/>
                <a:ea typeface="Calibri"/>
                <a:cs typeface="Calibri"/>
                <a:sym typeface="Calibri"/>
              </a:rPr>
              <a:t>Psychological development, kin protection, disease avoidance, ritual performance, psychopathology, security motivation, trust and cooperation, violent terrorist motivation, coalitional identification, mate guarding, religious ideologies, </a:t>
            </a:r>
            <a:r>
              <a:rPr lang="en" dirty="0" smtClean="0">
                <a:latin typeface="Calibri"/>
                <a:ea typeface="Calibri"/>
                <a:cs typeface="Calibri"/>
                <a:sym typeface="Calibri"/>
              </a:rPr>
              <a:t>etc</a:t>
            </a:r>
            <a:endParaRPr lang="en-US" dirty="0" smtClean="0">
              <a:latin typeface="Calibri"/>
              <a:ea typeface="Calibri"/>
              <a:cs typeface="Calibri"/>
              <a:sym typeface="Calibri"/>
            </a:endParaRPr>
          </a:p>
          <a:p>
            <a:pPr lvl="0" rtl="0">
              <a:buNone/>
            </a:pPr>
            <a:r>
              <a:rPr lang="en-US" dirty="0" smtClean="0">
                <a:latin typeface="Calibri"/>
                <a:ea typeface="Calibri"/>
                <a:cs typeface="Calibri"/>
                <a:sym typeface="Calibri"/>
              </a:rPr>
              <a:t>“Domain” = Socio-cultural and environmental context to which the mechanisms are sensitive</a:t>
            </a:r>
            <a:endParaRPr lang="en"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Aims</a:t>
            </a:r>
          </a:p>
        </p:txBody>
      </p:sp>
      <p:sp>
        <p:nvSpPr>
          <p:cNvPr id="110" name="Shape 110"/>
          <p:cNvSpPr txBox="1">
            <a:spLocks noGrp="1"/>
          </p:cNvSpPr>
          <p:nvPr>
            <p:ph type="body" idx="1"/>
          </p:nvPr>
        </p:nvSpPr>
        <p:spPr>
          <a:xfrm>
            <a:off x="457200" y="1600200"/>
            <a:ext cx="4235100" cy="4967700"/>
          </a:xfrm>
          <a:prstGeom prst="rect">
            <a:avLst/>
          </a:prstGeom>
        </p:spPr>
        <p:txBody>
          <a:bodyPr lIns="91425" tIns="91425" rIns="91425" bIns="91425" anchor="t" anchorCtr="0">
            <a:noAutofit/>
          </a:bodyPr>
          <a:lstStyle/>
          <a:p>
            <a:pPr lvl="0" rtl="0">
              <a:spcBef>
                <a:spcPts val="480"/>
              </a:spcBef>
              <a:buNone/>
            </a:pPr>
            <a:r>
              <a:rPr lang="en" sz="2400">
                <a:solidFill>
                  <a:srgbClr val="FFFFFF"/>
                </a:solidFill>
                <a:latin typeface="Calibri"/>
                <a:ea typeface="Calibri"/>
                <a:cs typeface="Calibri"/>
                <a:sym typeface="Calibri"/>
              </a:rPr>
              <a:t>Cross-cultural data</a:t>
            </a:r>
          </a:p>
          <a:p>
            <a:endParaRPr/>
          </a:p>
          <a:p>
            <a:pPr lvl="0" rtl="0">
              <a:spcBef>
                <a:spcPts val="480"/>
              </a:spcBef>
              <a:buNone/>
            </a:pPr>
            <a:r>
              <a:rPr lang="en" sz="2400">
                <a:solidFill>
                  <a:srgbClr val="FFFFFF"/>
                </a:solidFill>
                <a:latin typeface="Calibri"/>
                <a:ea typeface="Calibri"/>
                <a:cs typeface="Calibri"/>
                <a:sym typeface="Calibri"/>
              </a:rPr>
              <a:t>Account for variations </a:t>
            </a:r>
            <a:r>
              <a:rPr lang="en" sz="2400" i="1">
                <a:solidFill>
                  <a:srgbClr val="FFFFFF"/>
                </a:solidFill>
                <a:latin typeface="Calibri"/>
                <a:ea typeface="Calibri"/>
                <a:cs typeface="Calibri"/>
                <a:sym typeface="Calibri"/>
              </a:rPr>
              <a:t>and </a:t>
            </a:r>
            <a:r>
              <a:rPr lang="en" sz="2400">
                <a:solidFill>
                  <a:srgbClr val="FFFFFF"/>
                </a:solidFill>
                <a:latin typeface="Calibri"/>
                <a:ea typeface="Calibri"/>
                <a:cs typeface="Calibri"/>
                <a:sym typeface="Calibri"/>
              </a:rPr>
              <a:t>similarities</a:t>
            </a:r>
          </a:p>
          <a:p>
            <a:endParaRPr/>
          </a:p>
          <a:p>
            <a:pPr lvl="0" rtl="0">
              <a:spcBef>
                <a:spcPts val="480"/>
              </a:spcBef>
              <a:buNone/>
            </a:pPr>
            <a:r>
              <a:rPr lang="en" sz="2400">
                <a:solidFill>
                  <a:srgbClr val="FFFFFF"/>
                </a:solidFill>
                <a:latin typeface="Calibri"/>
                <a:ea typeface="Calibri"/>
                <a:cs typeface="Calibri"/>
                <a:sym typeface="Calibri"/>
              </a:rPr>
              <a:t>Employ multiple, interdisciplinary methodologies grounded in evolutionary science</a:t>
            </a:r>
          </a:p>
          <a:p>
            <a:endParaRPr/>
          </a:p>
          <a:p>
            <a:pPr lvl="0" rtl="0">
              <a:spcBef>
                <a:spcPts val="480"/>
              </a:spcBef>
              <a:buNone/>
            </a:pPr>
            <a:r>
              <a:rPr lang="en" sz="2400">
                <a:solidFill>
                  <a:srgbClr val="FFFFFF"/>
                </a:solidFill>
                <a:latin typeface="Calibri"/>
                <a:ea typeface="Calibri"/>
                <a:cs typeface="Calibri"/>
                <a:sym typeface="Calibri"/>
              </a:rPr>
              <a:t>Compare results with CW</a:t>
            </a:r>
          </a:p>
        </p:txBody>
      </p:sp>
      <p:sp>
        <p:nvSpPr>
          <p:cNvPr id="111" name="Shape 111"/>
          <p:cNvSpPr txBox="1">
            <a:spLocks noGrp="1"/>
          </p:cNvSpPr>
          <p:nvPr>
            <p:ph type="body" idx="2"/>
          </p:nvPr>
        </p:nvSpPr>
        <p:spPr>
          <a:xfrm>
            <a:off x="4692275" y="439050"/>
            <a:ext cx="3994500" cy="6128700"/>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lvl="0" rtl="0">
              <a:buNone/>
            </a:pPr>
            <a:r>
              <a:rPr lang="en" dirty="0">
                <a:latin typeface="Calibri"/>
                <a:ea typeface="Calibri"/>
                <a:cs typeface="Calibri"/>
                <a:sym typeface="Calibri"/>
              </a:rPr>
              <a:t>Seminal Literature:</a:t>
            </a:r>
          </a:p>
          <a:p>
            <a:pPr lvl="0" rtl="0">
              <a:buNone/>
            </a:pPr>
            <a:r>
              <a:rPr lang="en" sz="1800" dirty="0" smtClean="0">
                <a:latin typeface="Calibri"/>
                <a:ea typeface="Calibri"/>
                <a:cs typeface="Calibri"/>
                <a:sym typeface="Calibri"/>
              </a:rPr>
              <a:t>Boyer</a:t>
            </a:r>
            <a:r>
              <a:rPr lang="en" sz="1800" dirty="0">
                <a:latin typeface="Calibri"/>
                <a:ea typeface="Calibri"/>
                <a:cs typeface="Calibri"/>
                <a:sym typeface="Calibri"/>
              </a:rPr>
              <a:t>, P. P., Liénard. (2006). Why ritualized behavior? Precaution systems and action parsing in developmental, pathological and cultural rituals. </a:t>
            </a:r>
            <a:r>
              <a:rPr lang="en" sz="1800" i="1" dirty="0">
                <a:latin typeface="Calibri"/>
                <a:ea typeface="Calibri"/>
                <a:cs typeface="Calibri"/>
                <a:sym typeface="Calibri"/>
              </a:rPr>
              <a:t>Behavioral and Brain Sciences</a:t>
            </a:r>
            <a:r>
              <a:rPr lang="en" sz="1800" dirty="0">
                <a:latin typeface="Calibri"/>
                <a:ea typeface="Calibri"/>
                <a:cs typeface="Calibri"/>
                <a:sym typeface="Calibri"/>
              </a:rPr>
              <a:t>, </a:t>
            </a:r>
            <a:r>
              <a:rPr lang="en" sz="1800" i="1" dirty="0">
                <a:latin typeface="Calibri"/>
                <a:ea typeface="Calibri"/>
                <a:cs typeface="Calibri"/>
                <a:sym typeface="Calibri"/>
              </a:rPr>
              <a:t>29</a:t>
            </a:r>
            <a:r>
              <a:rPr lang="en" sz="1800" dirty="0">
                <a:latin typeface="Calibri"/>
                <a:ea typeface="Calibri"/>
                <a:cs typeface="Calibri"/>
                <a:sym typeface="Calibri"/>
              </a:rPr>
              <a:t>, 1-56.</a:t>
            </a:r>
          </a:p>
          <a:p>
            <a:endParaRPr dirty="0"/>
          </a:p>
          <a:p>
            <a:pPr lvl="0" rtl="0">
              <a:buNone/>
            </a:pPr>
            <a:r>
              <a:rPr lang="en" sz="1800" dirty="0">
                <a:latin typeface="Calibri"/>
                <a:ea typeface="Calibri"/>
                <a:cs typeface="Calibri"/>
                <a:sym typeface="Calibri"/>
              </a:rPr>
              <a:t>Szechtman, H., &amp; Woody, E. (2004). Obsessive-compulsive disorder as a disturbance of security motivation. </a:t>
            </a:r>
            <a:r>
              <a:rPr lang="en" sz="1800" i="1" dirty="0">
                <a:latin typeface="Calibri"/>
                <a:ea typeface="Calibri"/>
                <a:cs typeface="Calibri"/>
                <a:sym typeface="Calibri"/>
              </a:rPr>
              <a:t>Psychological Review</a:t>
            </a:r>
            <a:r>
              <a:rPr lang="en" sz="1800" dirty="0">
                <a:latin typeface="Calibri"/>
                <a:ea typeface="Calibri"/>
                <a:cs typeface="Calibri"/>
                <a:sym typeface="Calibri"/>
              </a:rPr>
              <a:t>, </a:t>
            </a:r>
            <a:r>
              <a:rPr lang="en" sz="1800" i="1" dirty="0">
                <a:latin typeface="Calibri"/>
                <a:ea typeface="Calibri"/>
                <a:cs typeface="Calibri"/>
                <a:sym typeface="Calibri"/>
              </a:rPr>
              <a:t>111</a:t>
            </a:r>
            <a:r>
              <a:rPr lang="en" sz="1800" dirty="0">
                <a:latin typeface="Calibri"/>
                <a:ea typeface="Calibri"/>
                <a:cs typeface="Calibri"/>
                <a:sym typeface="Calibri"/>
              </a:rPr>
              <a:t>(1), 111-127.</a:t>
            </a:r>
          </a:p>
          <a:p>
            <a:endParaRPr dirty="0"/>
          </a:p>
          <a:p>
            <a:pPr lvl="0" rtl="0">
              <a:buNone/>
            </a:pPr>
            <a:r>
              <a:rPr lang="en" sz="1800" dirty="0">
                <a:latin typeface="Calibri"/>
                <a:ea typeface="Calibri"/>
                <a:cs typeface="Calibri"/>
                <a:sym typeface="Calibri"/>
              </a:rPr>
              <a:t>Special Issue:  “Threat-Detection and Precaution: Neuro-physiological, Behavioral, Cognitive and Psychiatric Aspects.”  </a:t>
            </a:r>
            <a:r>
              <a:rPr lang="en" sz="1800" i="1" dirty="0">
                <a:latin typeface="Calibri"/>
                <a:ea typeface="Calibri"/>
                <a:cs typeface="Calibri"/>
                <a:sym typeface="Calibri"/>
              </a:rPr>
              <a:t>Neuro &amp; BioBeh Rev</a:t>
            </a:r>
            <a:r>
              <a:rPr lang="en" sz="1800" dirty="0">
                <a:latin typeface="Calibri"/>
                <a:ea typeface="Calibri"/>
                <a:cs typeface="Calibri"/>
                <a:sym typeface="Calibri"/>
              </a:rPr>
              <a:t>.  2011</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Systems</a:t>
            </a:r>
            <a:endParaRPr lang="en-US" dirty="0"/>
          </a:p>
        </p:txBody>
      </p:sp>
      <p:sp>
        <p:nvSpPr>
          <p:cNvPr id="7" name="Content Placeholder 6"/>
          <p:cNvSpPr>
            <a:spLocks noGrp="1"/>
          </p:cNvSpPr>
          <p:nvPr>
            <p:ph idx="1"/>
          </p:nvPr>
        </p:nvSpPr>
        <p:spPr/>
        <p:txBody>
          <a:bodyPr/>
          <a:lstStyle/>
          <a:p>
            <a:r>
              <a:rPr lang="en-US" dirty="0" smtClean="0"/>
              <a:t>Some of the mechanisms jointly operate to form systems such as:</a:t>
            </a:r>
          </a:p>
          <a:p>
            <a:pPr lvl="1"/>
            <a:r>
              <a:rPr lang="en-US" dirty="0" smtClean="0"/>
              <a:t>Security Motivation System</a:t>
            </a:r>
          </a:p>
          <a:p>
            <a:pPr lvl="2"/>
            <a:r>
              <a:rPr lang="en-US" dirty="0" smtClean="0"/>
              <a:t>Henry Szechtman, Professor of Psychiatry, McGill University, Canada</a:t>
            </a:r>
          </a:p>
          <a:p>
            <a:endParaRPr lang="en-US" dirty="0" smtClean="0"/>
          </a:p>
          <a:p>
            <a:pPr lvl="1"/>
            <a:r>
              <a:rPr lang="en-US" dirty="0" smtClean="0"/>
              <a:t>Hazard Precaution System</a:t>
            </a:r>
          </a:p>
          <a:p>
            <a:pPr lvl="2"/>
            <a:r>
              <a:rPr lang="en-US" dirty="0" smtClean="0"/>
              <a:t>Pascal Boyer, Henry Luce Professor of Psychology and Anthropology, Washington University, St. Louis, USA and  Dr. Pierre Lienard, Anthropology, University of Las Vegas, Nevada, USA</a:t>
            </a:r>
          </a:p>
          <a:p>
            <a:pPr lvl="2"/>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p:nvPr/>
        </p:nvSpPr>
        <p:spPr>
          <a:xfrm>
            <a:off x="2005013" y="393700"/>
            <a:ext cx="5133975" cy="6070600"/>
          </a:xfrm>
          <a:prstGeom prst="rect">
            <a:avLst/>
          </a:prstGeom>
          <a:blipFill>
            <a:blip r:embed="rId3"/>
            <a:stretch>
              <a:fillRect/>
            </a:stretch>
          </a:blipFill>
          <a:ln>
            <a:noFill/>
          </a:ln>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Overview</a:t>
            </a:r>
          </a:p>
        </p:txBody>
      </p:sp>
      <p:sp>
        <p:nvSpPr>
          <p:cNvPr id="117" name="Shape 117"/>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dirty="0">
                <a:latin typeface="Calibri"/>
                <a:ea typeface="Calibri"/>
                <a:cs typeface="Calibri"/>
                <a:sym typeface="Calibri"/>
              </a:rPr>
              <a:t>Populations:  UK, South Africa</a:t>
            </a:r>
          </a:p>
          <a:p>
            <a:endParaRPr dirty="0"/>
          </a:p>
          <a:p>
            <a:endParaRPr dirty="0"/>
          </a:p>
          <a:p>
            <a:pPr lvl="0" rtl="0">
              <a:spcBef>
                <a:spcPts val="480"/>
              </a:spcBef>
              <a:buNone/>
            </a:pPr>
            <a:r>
              <a:rPr lang="en" sz="2400" u="sng" dirty="0">
                <a:latin typeface="Calibri"/>
                <a:ea typeface="Calibri"/>
                <a:cs typeface="Calibri"/>
                <a:sym typeface="Calibri"/>
              </a:rPr>
              <a:t>Individual </a:t>
            </a:r>
            <a:r>
              <a:rPr lang="en" sz="2400" u="sng" dirty="0" smtClean="0">
                <a:latin typeface="Calibri"/>
                <a:ea typeface="Calibri"/>
                <a:cs typeface="Calibri"/>
                <a:sym typeface="Calibri"/>
              </a:rPr>
              <a:t>protocols</a:t>
            </a:r>
            <a:endParaRPr dirty="0" smtClean="0"/>
          </a:p>
          <a:p>
            <a:pPr marL="457200" lvl="0" indent="-381000" rtl="0">
              <a:spcBef>
                <a:spcPts val="480"/>
              </a:spcBef>
              <a:buClr>
                <a:srgbClr val="FF9900"/>
              </a:buClr>
              <a:buSzPct val="100000"/>
              <a:buFont typeface="Calibri"/>
              <a:buChar char="●"/>
            </a:pPr>
            <a:r>
              <a:rPr lang="en" sz="2400" b="1" dirty="0">
                <a:solidFill>
                  <a:srgbClr val="FF9900"/>
                </a:solidFill>
                <a:latin typeface="Calibri"/>
                <a:ea typeface="Calibri"/>
                <a:cs typeface="Calibri"/>
                <a:sym typeface="Calibri"/>
              </a:rPr>
              <a:t>Likert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Thurstone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Ranking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Vignette Study</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Budget Allocation Protocol</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Video analysis</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Questionnaires</a:t>
            </a:r>
          </a:p>
        </p:txBody>
      </p:sp>
      <p:sp>
        <p:nvSpPr>
          <p:cNvPr id="118" name="Shape 118"/>
          <p:cNvSpPr txBox="1">
            <a:spLocks noGrp="1"/>
          </p:cNvSpPr>
          <p:nvPr>
            <p:ph type="body" idx="2"/>
          </p:nvPr>
        </p:nvSpPr>
        <p:spPr>
          <a:xfrm>
            <a:off x="4692275" y="1509475"/>
            <a:ext cx="4243199" cy="3643200"/>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lvl="0" algn="ctr" rtl="0">
              <a:buNone/>
            </a:pPr>
            <a:r>
              <a:rPr lang="en" sz="2400" u="sng" dirty="0">
                <a:solidFill>
                  <a:srgbClr val="CCCCCC"/>
                </a:solidFill>
                <a:latin typeface="Calibri"/>
                <a:ea typeface="Calibri"/>
                <a:cs typeface="Calibri"/>
                <a:sym typeface="Calibri"/>
              </a:rPr>
              <a:t>Foci</a:t>
            </a:r>
          </a:p>
          <a:p>
            <a:pPr lvl="0" rtl="0">
              <a:buNone/>
            </a:pPr>
            <a:r>
              <a:rPr lang="en" sz="2400" dirty="0" smtClean="0">
                <a:solidFill>
                  <a:srgbClr val="CCCCCC"/>
                </a:solidFill>
                <a:latin typeface="Calibri"/>
                <a:ea typeface="Calibri"/>
                <a:cs typeface="Calibri"/>
                <a:sym typeface="Calibri"/>
              </a:rPr>
              <a:t>Potential </a:t>
            </a:r>
            <a:r>
              <a:rPr lang="en" sz="2400" dirty="0">
                <a:solidFill>
                  <a:srgbClr val="CCCCCC"/>
                </a:solidFill>
                <a:latin typeface="Calibri"/>
                <a:ea typeface="Calibri"/>
                <a:cs typeface="Calibri"/>
                <a:sym typeface="Calibri"/>
              </a:rPr>
              <a:t>danger Preoccupations</a:t>
            </a:r>
          </a:p>
          <a:p>
            <a:pPr lvl="0" rtl="0">
              <a:buNone/>
            </a:pPr>
            <a:endParaRPr lang="en-US" sz="2400" dirty="0" smtClean="0">
              <a:solidFill>
                <a:srgbClr val="CCCCCC"/>
              </a:solidFill>
              <a:latin typeface="Calibri"/>
              <a:ea typeface="Calibri"/>
              <a:cs typeface="Calibri"/>
              <a:sym typeface="Calibri"/>
            </a:endParaRPr>
          </a:p>
          <a:p>
            <a:pPr lvl="0" rtl="0">
              <a:buNone/>
            </a:pPr>
            <a:r>
              <a:rPr lang="en" sz="2400" dirty="0" smtClean="0">
                <a:solidFill>
                  <a:srgbClr val="CCCCCC"/>
                </a:solidFill>
                <a:latin typeface="Calibri"/>
                <a:ea typeface="Calibri"/>
                <a:cs typeface="Calibri"/>
                <a:sym typeface="Calibri"/>
              </a:rPr>
              <a:t>Salience </a:t>
            </a:r>
            <a:r>
              <a:rPr lang="en" sz="2400" dirty="0">
                <a:solidFill>
                  <a:srgbClr val="CCCCCC"/>
                </a:solidFill>
                <a:latin typeface="Calibri"/>
                <a:ea typeface="Calibri"/>
                <a:cs typeface="Calibri"/>
                <a:sym typeface="Calibri"/>
              </a:rPr>
              <a:t>in ritualized behavior</a:t>
            </a:r>
          </a:p>
          <a:p>
            <a:endParaRPr dirty="0"/>
          </a:p>
          <a:p>
            <a:pPr lvl="0" rtl="0">
              <a:buNone/>
            </a:pPr>
            <a:r>
              <a:rPr lang="en" sz="2400" dirty="0">
                <a:solidFill>
                  <a:srgbClr val="CCCCCC"/>
                </a:solidFill>
                <a:latin typeface="Calibri"/>
                <a:ea typeface="Calibri"/>
                <a:cs typeface="Calibri"/>
                <a:sym typeface="Calibri"/>
              </a:rPr>
              <a:t>Structure of ritual action sequences </a:t>
            </a:r>
          </a:p>
        </p:txBody>
      </p:sp>
      <p:sp>
        <p:nvSpPr>
          <p:cNvPr id="119" name="Shape 119"/>
          <p:cNvSpPr/>
          <p:nvPr/>
        </p:nvSpPr>
        <p:spPr>
          <a:xfrm>
            <a:off x="3043325" y="2243200"/>
            <a:ext cx="1023299" cy="562999"/>
          </a:xfrm>
          <a:prstGeom prst="rect">
            <a:avLst/>
          </a:prstGeom>
          <a:blipFill>
            <a:blip r:embed="rId3"/>
            <a:stretch>
              <a:fillRect/>
            </a:stretch>
          </a:blipFill>
          <a:ln>
            <a:noFill/>
          </a:ln>
        </p:spPr>
      </p:sp>
      <p:sp>
        <p:nvSpPr>
          <p:cNvPr id="120" name="Shape 120"/>
          <p:cNvSpPr/>
          <p:nvPr/>
        </p:nvSpPr>
        <p:spPr>
          <a:xfrm>
            <a:off x="1493996" y="2243200"/>
            <a:ext cx="1226450" cy="563000"/>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Study 1 - Likert Scale Instrument</a:t>
            </a:r>
          </a:p>
        </p:txBody>
      </p:sp>
      <p:sp>
        <p:nvSpPr>
          <p:cNvPr id="126" name="Shape 126"/>
          <p:cNvSpPr txBox="1">
            <a:spLocks noGrp="1"/>
          </p:cNvSpPr>
          <p:nvPr>
            <p:ph type="body" idx="1"/>
          </p:nvPr>
        </p:nvSpPr>
        <p:spPr>
          <a:xfrm>
            <a:off x="457200" y="4258125"/>
            <a:ext cx="4235700" cy="2309700"/>
          </a:xfrm>
          <a:prstGeom prst="rect">
            <a:avLst/>
          </a:prstGeom>
        </p:spPr>
        <p:txBody>
          <a:bodyPr lIns="91425" tIns="91425" rIns="91425" bIns="91425" anchor="t" anchorCtr="0">
            <a:noAutofit/>
          </a:bodyPr>
          <a:lstStyle/>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Likert Scale (1-7) Items </a:t>
            </a:r>
          </a:p>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20 Items (5 per domain)</a:t>
            </a:r>
          </a:p>
          <a:p>
            <a:pPr marL="457200" lvl="0" indent="-381000" rtl="0">
              <a:spcBef>
                <a:spcPts val="480"/>
              </a:spcBef>
              <a:buClr>
                <a:schemeClr val="lt1"/>
              </a:buClr>
              <a:buSzPct val="100000"/>
              <a:buFont typeface="Calibri"/>
              <a:buChar char="●"/>
            </a:pPr>
            <a:r>
              <a:rPr lang="en" sz="2400">
                <a:latin typeface="Calibri"/>
                <a:ea typeface="Calibri"/>
                <a:cs typeface="Calibri"/>
                <a:sym typeface="Calibri"/>
              </a:rPr>
              <a:t>Administered in random order</a:t>
            </a:r>
          </a:p>
        </p:txBody>
      </p:sp>
      <p:sp>
        <p:nvSpPr>
          <p:cNvPr id="127" name="Shape 127"/>
          <p:cNvSpPr/>
          <p:nvPr/>
        </p:nvSpPr>
        <p:spPr>
          <a:xfrm>
            <a:off x="457208" y="1371600"/>
            <a:ext cx="8490349" cy="2791275"/>
          </a:xfrm>
          <a:prstGeom prst="rect">
            <a:avLst/>
          </a:prstGeom>
          <a:blipFill>
            <a:blip r:embed="rId3"/>
            <a:stretch>
              <a:fillRect/>
            </a:stretch>
          </a:blipFill>
          <a:ln>
            <a:noFill/>
          </a:ln>
        </p:spPr>
      </p:sp>
      <p:sp>
        <p:nvSpPr>
          <p:cNvPr id="128" name="Shape 128"/>
          <p:cNvSpPr txBox="1">
            <a:spLocks noGrp="1"/>
          </p:cNvSpPr>
          <p:nvPr>
            <p:ph type="body" idx="2"/>
          </p:nvPr>
        </p:nvSpPr>
        <p:spPr>
          <a:xfrm>
            <a:off x="4724400" y="4258125"/>
            <a:ext cx="4235700" cy="2309700"/>
          </a:xfrm>
          <a:prstGeom prst="rect">
            <a:avLst/>
          </a:prstGeom>
        </p:spPr>
        <p:txBody>
          <a:bodyPr lIns="91425" tIns="91425" rIns="91425" bIns="91425" anchor="t" anchorCtr="0">
            <a:noAutofit/>
          </a:bodyPr>
          <a:lstStyle/>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No. of subjects</a:t>
            </a:r>
          </a:p>
          <a:p>
            <a:pPr marL="914400" lvl="1" indent="-381000" rtl="0">
              <a:spcBef>
                <a:spcPts val="480"/>
              </a:spcBef>
              <a:buClr>
                <a:schemeClr val="lt1"/>
              </a:buClr>
              <a:buSzPct val="100000"/>
              <a:buFont typeface="Calibri"/>
              <a:buChar char="○"/>
            </a:pPr>
            <a:r>
              <a:rPr lang="en" sz="2400">
                <a:latin typeface="Calibri"/>
                <a:ea typeface="Calibri"/>
                <a:cs typeface="Calibri"/>
                <a:sym typeface="Calibri"/>
              </a:rPr>
              <a:t>UK - </a:t>
            </a:r>
            <a:r>
              <a:rPr lang="en">
                <a:latin typeface="Calibri"/>
                <a:ea typeface="Calibri"/>
                <a:cs typeface="Calibri"/>
                <a:sym typeface="Calibri"/>
              </a:rPr>
              <a:t>98</a:t>
            </a:r>
          </a:p>
          <a:p>
            <a:pPr marL="914400" lvl="1" indent="-381000" rtl="0">
              <a:spcBef>
                <a:spcPts val="480"/>
              </a:spcBef>
              <a:buClr>
                <a:schemeClr val="lt1"/>
              </a:buClr>
              <a:buSzPct val="100000"/>
              <a:buFont typeface="Calibri"/>
              <a:buChar char="○"/>
            </a:pPr>
            <a:r>
              <a:rPr lang="en" sz="2400">
                <a:latin typeface="Calibri"/>
                <a:ea typeface="Calibri"/>
                <a:cs typeface="Calibri"/>
                <a:sym typeface="Calibri"/>
              </a:rPr>
              <a:t>SA - </a:t>
            </a:r>
            <a:r>
              <a:rPr lang="en">
                <a:latin typeface="Calibri"/>
                <a:ea typeface="Calibri"/>
                <a:cs typeface="Calibri"/>
                <a:sym typeface="Calibri"/>
              </a:rPr>
              <a:t>88</a:t>
            </a:r>
          </a:p>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Data collection: 2009-2012</a:t>
            </a:r>
          </a:p>
          <a:p>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(highlights)</a:t>
            </a:r>
          </a:p>
        </p:txBody>
      </p:sp>
      <p:sp>
        <p:nvSpPr>
          <p:cNvPr id="134" name="Shape 13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lt1"/>
              </a:buClr>
              <a:buSzPct val="100000"/>
              <a:buFont typeface="Calibri"/>
              <a:buChar char="●"/>
            </a:pPr>
            <a:r>
              <a:rPr lang="en" sz="2400">
                <a:latin typeface="Calibri"/>
                <a:ea typeface="Calibri"/>
                <a:cs typeface="Calibri"/>
                <a:sym typeface="Calibri"/>
              </a:rPr>
              <a:t>Participants from South Africa reported significantly higher scores for the Depletion of Resources (DR) and Predation/Assault (PA) domains compared with the UK participants</a:t>
            </a:r>
          </a:p>
          <a:p>
            <a:pPr marL="457200" lvl="0" indent="-381000" rtl="0">
              <a:buClr>
                <a:schemeClr val="lt1"/>
              </a:buClr>
              <a:buSzPct val="100000"/>
              <a:buFont typeface="Calibri"/>
              <a:buChar char="●"/>
            </a:pPr>
            <a:r>
              <a:rPr lang="en" sz="2400">
                <a:latin typeface="Calibri"/>
                <a:ea typeface="Calibri"/>
                <a:cs typeface="Calibri"/>
                <a:sym typeface="Calibri"/>
              </a:rPr>
              <a:t>Female participants scored significantly higher on the Predation/Assault (PA) domain both in the UK and SA populations</a:t>
            </a:r>
          </a:p>
          <a:p>
            <a:pPr marL="457200" lvl="0" indent="-381000" rtl="0">
              <a:buClr>
                <a:schemeClr val="lt1"/>
              </a:buClr>
              <a:buSzPct val="100000"/>
              <a:buFont typeface="Calibri"/>
              <a:buChar char="●"/>
            </a:pPr>
            <a:r>
              <a:rPr lang="en" sz="2400">
                <a:latin typeface="Calibri"/>
                <a:ea typeface="Calibri"/>
                <a:cs typeface="Calibri"/>
                <a:sym typeface="Calibri"/>
              </a:rPr>
              <a:t>In the SA population, non-whites scored significantly higher on ALL threat domains</a:t>
            </a:r>
          </a:p>
          <a:p>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WHAT TO DO</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Clearly, therefore, we need an explanation of how mental, social and physical/biological things do the job they are supposed to do</a:t>
            </a:r>
          </a:p>
          <a:p>
            <a:r>
              <a:rPr lang="en-US" dirty="0" smtClean="0">
                <a:solidFill>
                  <a:srgbClr val="FFFF00"/>
                </a:solidFill>
              </a:rPr>
              <a:t>In other words we need an account of the cognitive and emotional mechanisms involved</a:t>
            </a:r>
          </a:p>
          <a:p>
            <a:r>
              <a:rPr lang="en-US" dirty="0" smtClean="0">
                <a:solidFill>
                  <a:srgbClr val="FFFF00"/>
                </a:solidFill>
              </a:rPr>
              <a:t>This calls for a “big” </a:t>
            </a:r>
            <a:r>
              <a:rPr lang="en-US" dirty="0" smtClean="0">
                <a:solidFill>
                  <a:srgbClr val="FFFF00"/>
                </a:solidFill>
              </a:rPr>
              <a:t>decision</a:t>
            </a:r>
          </a:p>
          <a:p>
            <a:r>
              <a:rPr lang="en-US" dirty="0" smtClean="0">
                <a:solidFill>
                  <a:srgbClr val="FFFF00"/>
                </a:solidFill>
              </a:rPr>
              <a:t>Are cultural features </a:t>
            </a:r>
            <a:r>
              <a:rPr lang="en-US" dirty="0" smtClean="0">
                <a:solidFill>
                  <a:srgbClr val="FFFF00"/>
                </a:solidFill>
              </a:rPr>
              <a:t>a cause of these mental, social, and physical/</a:t>
            </a:r>
            <a:r>
              <a:rPr lang="en-US" dirty="0" smtClean="0">
                <a:solidFill>
                  <a:srgbClr val="FFFF00"/>
                </a:solidFill>
              </a:rPr>
              <a:t>biological factors?</a:t>
            </a:r>
            <a:endParaRPr lang="en-US" dirty="0" smtClean="0">
              <a:solidFill>
                <a:srgbClr val="FFFF00"/>
              </a:solidFill>
            </a:endParaRPr>
          </a:p>
          <a:p>
            <a:pPr lvl="1"/>
            <a:r>
              <a:rPr lang="en-US" dirty="0" smtClean="0">
                <a:solidFill>
                  <a:srgbClr val="FFFF00"/>
                </a:solidFill>
              </a:rPr>
              <a:t>Or is it an effect?</a:t>
            </a:r>
          </a:p>
          <a:p>
            <a:pPr lvl="1"/>
            <a:r>
              <a:rPr lang="en-US" dirty="0" smtClean="0">
                <a:solidFill>
                  <a:srgbClr val="FFFF00"/>
                </a:solidFill>
              </a:rPr>
              <a:t>Or is it an effect that then becomes a cause?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(overall)</a:t>
            </a:r>
          </a:p>
        </p:txBody>
      </p:sp>
      <p:sp>
        <p:nvSpPr>
          <p:cNvPr id="140" name="Shape 140"/>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SA vs UK overall</a:t>
            </a:r>
          </a:p>
          <a:p>
            <a:endParaRPr/>
          </a:p>
        </p:txBody>
      </p:sp>
      <p:sp>
        <p:nvSpPr>
          <p:cNvPr id="141" name="Shape 141"/>
          <p:cNvSpPr/>
          <p:nvPr/>
        </p:nvSpPr>
        <p:spPr>
          <a:xfrm>
            <a:off x="609600" y="1579774"/>
            <a:ext cx="8015199" cy="4967699"/>
          </a:xfrm>
          <a:prstGeom prst="rect">
            <a:avLst/>
          </a:prstGeom>
          <a:blipFill>
            <a:blip r:embed="rId3"/>
            <a:stretch>
              <a:fillRect/>
            </a:stretch>
          </a:blipFill>
        </p:spPr>
      </p:sp>
      <p:sp>
        <p:nvSpPr>
          <p:cNvPr id="142" name="Shape 142"/>
          <p:cNvSpPr txBox="1"/>
          <p:nvPr/>
        </p:nvSpPr>
        <p:spPr>
          <a:xfrm>
            <a:off x="1566400" y="6505141"/>
            <a:ext cx="5774100" cy="376799"/>
          </a:xfrm>
          <a:prstGeom prst="rect">
            <a:avLst/>
          </a:prstGeom>
        </p:spPr>
        <p:txBody>
          <a:bodyPr lIns="91425" tIns="91425" rIns="91425" bIns="91425" anchor="t" anchorCtr="0">
            <a:noAutofit/>
          </a:bodyPr>
          <a:lstStyle/>
          <a:p>
            <a:pPr algn="r">
              <a:buNone/>
            </a:pPr>
            <a:r>
              <a:rPr lang="en">
                <a:solidFill>
                  <a:srgbClr val="FFFFFF"/>
                </a:solidFill>
              </a:rPr>
              <a:t>+ Significance between populations, * Significance within population </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(overall)</a:t>
            </a:r>
          </a:p>
        </p:txBody>
      </p:sp>
      <p:sp>
        <p:nvSpPr>
          <p:cNvPr id="148" name="Shape 148"/>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SA vs UK overall</a:t>
            </a:r>
          </a:p>
          <a:p>
            <a:endParaRPr/>
          </a:p>
        </p:txBody>
      </p:sp>
      <p:sp>
        <p:nvSpPr>
          <p:cNvPr id="149" name="Shape 149"/>
          <p:cNvSpPr/>
          <p:nvPr/>
        </p:nvSpPr>
        <p:spPr>
          <a:xfrm>
            <a:off x="457200" y="1835150"/>
            <a:ext cx="8229600" cy="4127500"/>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(gender)</a:t>
            </a:r>
          </a:p>
        </p:txBody>
      </p:sp>
      <p:sp>
        <p:nvSpPr>
          <p:cNvPr id="155" name="Shape 155"/>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Gender (UK and SA overall)</a:t>
            </a:r>
          </a:p>
          <a:p>
            <a:endParaRPr/>
          </a:p>
        </p:txBody>
      </p:sp>
      <p:sp>
        <p:nvSpPr>
          <p:cNvPr id="156" name="Shape 156"/>
          <p:cNvSpPr/>
          <p:nvPr/>
        </p:nvSpPr>
        <p:spPr>
          <a:xfrm>
            <a:off x="457200" y="1570025"/>
            <a:ext cx="8352675" cy="5004049"/>
          </a:xfrm>
          <a:prstGeom prst="rect">
            <a:avLst/>
          </a:prstGeom>
          <a:blipFill>
            <a:blip r:embed="rId3"/>
            <a:stretch>
              <a:fillRect/>
            </a:stretch>
          </a:blipFill>
        </p:spPr>
      </p:sp>
      <p:sp>
        <p:nvSpPr>
          <p:cNvPr id="157" name="Shape 157"/>
          <p:cNvSpPr txBox="1"/>
          <p:nvPr/>
        </p:nvSpPr>
        <p:spPr>
          <a:xfrm>
            <a:off x="3098875" y="6516975"/>
            <a:ext cx="2819100" cy="376799"/>
          </a:xfrm>
          <a:prstGeom prst="rect">
            <a:avLst/>
          </a:prstGeom>
        </p:spPr>
        <p:txBody>
          <a:bodyPr lIns="91425" tIns="91425" rIns="91425" bIns="91425" anchor="t" anchorCtr="0">
            <a:noAutofit/>
          </a:bodyPr>
          <a:lstStyle/>
          <a:p>
            <a:pPr lvl="0" algn="r" rtl="0">
              <a:buNone/>
            </a:pPr>
            <a:r>
              <a:rPr lang="en">
                <a:solidFill>
                  <a:srgbClr val="FFFFFF"/>
                </a:solidFill>
              </a:rPr>
              <a:t>+ Significance between genders </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(gender)</a:t>
            </a:r>
          </a:p>
        </p:txBody>
      </p:sp>
      <p:sp>
        <p:nvSpPr>
          <p:cNvPr id="163" name="Shape 163"/>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Gender (UK and SA overall)</a:t>
            </a:r>
          </a:p>
          <a:p>
            <a:endParaRPr/>
          </a:p>
        </p:txBody>
      </p:sp>
      <p:sp>
        <p:nvSpPr>
          <p:cNvPr id="164" name="Shape 164"/>
          <p:cNvSpPr/>
          <p:nvPr/>
        </p:nvSpPr>
        <p:spPr>
          <a:xfrm>
            <a:off x="515137" y="2076149"/>
            <a:ext cx="8113725" cy="354097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(ethnicity)</a:t>
            </a:r>
          </a:p>
        </p:txBody>
      </p:sp>
      <p:sp>
        <p:nvSpPr>
          <p:cNvPr id="170" name="Shape 170"/>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White vs Non-white (SA only)</a:t>
            </a:r>
          </a:p>
          <a:p>
            <a:endParaRPr/>
          </a:p>
        </p:txBody>
      </p:sp>
      <p:sp>
        <p:nvSpPr>
          <p:cNvPr id="171" name="Shape 171"/>
          <p:cNvSpPr/>
          <p:nvPr/>
        </p:nvSpPr>
        <p:spPr>
          <a:xfrm>
            <a:off x="457200" y="1490700"/>
            <a:ext cx="8229600" cy="5077075"/>
          </a:xfrm>
          <a:prstGeom prst="rect">
            <a:avLst/>
          </a:prstGeom>
          <a:blipFill>
            <a:blip r:embed="rId3"/>
            <a:stretch>
              <a:fillRect/>
            </a:stretch>
          </a:blipFill>
        </p:spPr>
      </p:sp>
      <p:sp>
        <p:nvSpPr>
          <p:cNvPr id="172" name="Shape 172"/>
          <p:cNvSpPr txBox="1"/>
          <p:nvPr/>
        </p:nvSpPr>
        <p:spPr>
          <a:xfrm>
            <a:off x="2565475" y="6516975"/>
            <a:ext cx="3953699" cy="376799"/>
          </a:xfrm>
          <a:prstGeom prst="rect">
            <a:avLst/>
          </a:prstGeom>
        </p:spPr>
        <p:txBody>
          <a:bodyPr lIns="91425" tIns="91425" rIns="91425" bIns="91425" anchor="t" anchorCtr="0">
            <a:noAutofit/>
          </a:bodyPr>
          <a:lstStyle/>
          <a:p>
            <a:pPr lvl="0" algn="ctr" rtl="0">
              <a:buNone/>
            </a:pPr>
            <a:r>
              <a:rPr lang="en">
                <a:solidFill>
                  <a:srgbClr val="FFFFFF"/>
                </a:solidFill>
              </a:rPr>
              <a:t>+ Significance between white and non-white </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(ethnicity)</a:t>
            </a:r>
          </a:p>
        </p:txBody>
      </p:sp>
      <p:sp>
        <p:nvSpPr>
          <p:cNvPr id="178" name="Shape 178"/>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White vs Non-white (SA only)</a:t>
            </a:r>
          </a:p>
          <a:p>
            <a:endParaRPr/>
          </a:p>
        </p:txBody>
      </p:sp>
      <p:sp>
        <p:nvSpPr>
          <p:cNvPr id="179" name="Shape 179"/>
          <p:cNvSpPr/>
          <p:nvPr/>
        </p:nvSpPr>
        <p:spPr>
          <a:xfrm>
            <a:off x="457200" y="2197100"/>
            <a:ext cx="8229599" cy="347132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85" name="Shape 185"/>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[Compare with CW points]</a:t>
            </a:r>
          </a:p>
          <a:p>
            <a:endParaRPr/>
          </a:p>
        </p:txBody>
      </p:sp>
      <p:sp>
        <p:nvSpPr>
          <p:cNvPr id="186" name="Shape 186"/>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Like the Israeli National Resiliency Survey, our results do not match anecdotal and intuitive CW about actual potential danger preoccupations; in this case of white vs non-white South Africans.</a:t>
            </a: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92" name="Shape 192"/>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[Universality and Variability]</a:t>
            </a:r>
          </a:p>
        </p:txBody>
      </p:sp>
      <p:sp>
        <p:nvSpPr>
          <p:cNvPr id="193" name="Shape 193"/>
          <p:cNvSpPr txBox="1">
            <a:spLocks noGrp="1"/>
          </p:cNvSpPr>
          <p:nvPr>
            <p:ph type="body" idx="2"/>
          </p:nvPr>
        </p:nvSpPr>
        <p:spPr>
          <a:xfrm>
            <a:off x="4692273" y="11430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Our gender and ethnicity analyses support the notion that the outputs of precautions systems are both </a:t>
            </a:r>
            <a:r>
              <a:rPr lang="en">
                <a:solidFill>
                  <a:srgbClr val="FF9900"/>
                </a:solidFill>
                <a:latin typeface="Calibri"/>
                <a:ea typeface="Calibri"/>
                <a:cs typeface="Calibri"/>
                <a:sym typeface="Calibri"/>
              </a:rPr>
              <a:t>universal</a:t>
            </a:r>
            <a:r>
              <a:rPr lang="en">
                <a:latin typeface="Calibri"/>
                <a:ea typeface="Calibri"/>
                <a:cs typeface="Calibri"/>
                <a:sym typeface="Calibri"/>
              </a:rPr>
              <a:t> in some respects </a:t>
            </a:r>
            <a:r>
              <a:rPr lang="en" i="1">
                <a:latin typeface="Calibri"/>
                <a:ea typeface="Calibri"/>
                <a:cs typeface="Calibri"/>
                <a:sym typeface="Calibri"/>
              </a:rPr>
              <a:t>and </a:t>
            </a:r>
            <a:r>
              <a:rPr lang="en">
                <a:solidFill>
                  <a:srgbClr val="FF9900"/>
                </a:solidFill>
                <a:latin typeface="Calibri"/>
                <a:ea typeface="Calibri"/>
                <a:cs typeface="Calibri"/>
                <a:sym typeface="Calibri"/>
              </a:rPr>
              <a:t>variable</a:t>
            </a:r>
            <a:r>
              <a:rPr lang="en">
                <a:latin typeface="Calibri"/>
                <a:ea typeface="Calibri"/>
                <a:cs typeface="Calibri"/>
                <a:sym typeface="Calibri"/>
              </a:rPr>
              <a:t> as a result of developmental calibration or social learning.</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From Hazard Precaution system to Religious Rituals</a:t>
            </a:r>
            <a:endParaRPr lang="en-US" dirty="0"/>
          </a:p>
        </p:txBody>
      </p:sp>
      <p:sp>
        <p:nvSpPr>
          <p:cNvPr id="6" name="Text Placeholder 5"/>
          <p:cNvSpPr>
            <a:spLocks noGrp="1"/>
          </p:cNvSpPr>
          <p:nvPr>
            <p:ph type="body" idx="1"/>
          </p:nvPr>
        </p:nvSpPr>
        <p:spPr/>
        <p:txBody>
          <a:bodyPr/>
          <a:lstStyle/>
          <a:p>
            <a:endParaRPr lang="en-US" dirty="0" smtClean="0"/>
          </a:p>
          <a:p>
            <a:endParaRPr lang="en-US" dirty="0" smtClean="0"/>
          </a:p>
          <a:p>
            <a:r>
              <a:rPr lang="en-US" dirty="0" smtClean="0"/>
              <a:t>Cognitive capacities </a:t>
            </a:r>
            <a:r>
              <a:rPr lang="en-US" dirty="0" smtClean="0">
                <a:sym typeface="Wingdings"/>
              </a:rPr>
              <a:t> </a:t>
            </a:r>
            <a:r>
              <a:rPr lang="en-US" dirty="0" smtClean="0"/>
              <a:t>Hazard precaution system </a:t>
            </a:r>
            <a:r>
              <a:rPr lang="en-US" dirty="0" smtClean="0">
                <a:sym typeface="Wingdings"/>
              </a:rPr>
              <a:t> </a:t>
            </a:r>
            <a:r>
              <a:rPr lang="en-US" dirty="0" smtClean="0"/>
              <a:t>Ritualized behavior </a:t>
            </a:r>
            <a:r>
              <a:rPr lang="en-US" dirty="0" smtClean="0">
                <a:sym typeface="Wingdings"/>
              </a:rPr>
              <a:t> </a:t>
            </a:r>
            <a:r>
              <a:rPr lang="en-US" dirty="0" smtClean="0"/>
              <a:t>Cultural Rituals </a:t>
            </a:r>
            <a:r>
              <a:rPr lang="en-US" dirty="0" smtClean="0">
                <a:sym typeface="Wingdings"/>
              </a:rPr>
              <a:t> </a:t>
            </a:r>
            <a:r>
              <a:rPr lang="en-US" dirty="0" smtClean="0"/>
              <a:t>Religious </a:t>
            </a:r>
            <a:r>
              <a:rPr lang="en-US" dirty="0" smtClean="0"/>
              <a:t>Rituals</a:t>
            </a:r>
          </a:p>
          <a:p>
            <a:endParaRPr lang="en-US" dirty="0" smtClean="0"/>
          </a:p>
          <a:p>
            <a:r>
              <a:rPr lang="en-US" dirty="0" smtClean="0"/>
              <a:t>Reverse Engineering</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99" name="Shape 199"/>
          <p:cNvSpPr txBox="1">
            <a:spLocks noGrp="1"/>
          </p:cNvSpPr>
          <p:nvPr>
            <p:ph type="body" idx="1"/>
          </p:nvPr>
        </p:nvSpPr>
        <p:spPr>
          <a:xfrm>
            <a:off x="457200" y="1600200"/>
            <a:ext cx="77550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[Next Scale Data to be Analyzed: Thurstone]</a:t>
            </a:r>
          </a:p>
        </p:txBody>
      </p:sp>
      <p:sp>
        <p:nvSpPr>
          <p:cNvPr id="200" name="Shape 200"/>
          <p:cNvSpPr/>
          <p:nvPr/>
        </p:nvSpPr>
        <p:spPr>
          <a:xfrm>
            <a:off x="457200" y="2339250"/>
            <a:ext cx="8229600" cy="3364649"/>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If you choose the first alternative the problem is showing how three different kinds of</a:t>
            </a:r>
            <a:r>
              <a:rPr lang="en-US" dirty="0" smtClean="0">
                <a:solidFill>
                  <a:srgbClr val="FFFF00"/>
                </a:solidFill>
              </a:rPr>
              <a:t> features </a:t>
            </a:r>
            <a:r>
              <a:rPr lang="en-US" dirty="0" smtClean="0">
                <a:solidFill>
                  <a:srgbClr val="FFFF00"/>
                </a:solidFill>
              </a:rPr>
              <a:t>can do this!</a:t>
            </a:r>
          </a:p>
          <a:p>
            <a:r>
              <a:rPr lang="en-US" dirty="0" smtClean="0">
                <a:solidFill>
                  <a:srgbClr val="FFFF00"/>
                </a:solidFill>
              </a:rPr>
              <a:t>If you choose the second you are simply stating the obvious, namely, that ideas have consequences, that social arrangements provide</a:t>
            </a:r>
            <a:r>
              <a:rPr lang="en-US" dirty="0" smtClean="0">
                <a:solidFill>
                  <a:srgbClr val="FFFF00"/>
                </a:solidFill>
              </a:rPr>
              <a:t> context</a:t>
            </a:r>
            <a:r>
              <a:rPr lang="en-US" dirty="0" smtClean="0">
                <a:solidFill>
                  <a:srgbClr val="FFFF00"/>
                </a:solidFill>
              </a:rPr>
              <a:t>, and that behavior makes a difference in that context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206" name="Shape 206"/>
          <p:cNvSpPr txBox="1">
            <a:spLocks noGrp="1"/>
          </p:cNvSpPr>
          <p:nvPr>
            <p:ph type="body" idx="1"/>
          </p:nvPr>
        </p:nvSpPr>
        <p:spPr>
          <a:xfrm>
            <a:off x="457200" y="1600200"/>
            <a:ext cx="3994500" cy="7248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[Future Directions]</a:t>
            </a:r>
          </a:p>
        </p:txBody>
      </p:sp>
      <p:sp>
        <p:nvSpPr>
          <p:cNvPr id="207" name="Shape 207"/>
          <p:cNvSpPr txBox="1">
            <a:spLocks noGrp="1"/>
          </p:cNvSpPr>
          <p:nvPr>
            <p:ph type="body" idx="2"/>
          </p:nvPr>
        </p:nvSpPr>
        <p:spPr>
          <a:xfrm>
            <a:off x="4692273" y="1371600"/>
            <a:ext cx="3994500" cy="4967700"/>
          </a:xfrm>
          <a:prstGeom prst="rect">
            <a:avLst/>
          </a:prstGeom>
        </p:spPr>
        <p:txBody>
          <a:bodyPr lIns="91425" tIns="91425" rIns="91425" bIns="91425" anchor="t" anchorCtr="0">
            <a:noAutofit/>
          </a:bodyPr>
          <a:lstStyle/>
          <a:p>
            <a:pPr marL="457200" lvl="0" indent="-419100" rtl="0">
              <a:buClr>
                <a:schemeClr val="lt1"/>
              </a:buClr>
              <a:buSzPct val="100000"/>
              <a:buFont typeface="Calibri"/>
              <a:buChar char="●"/>
            </a:pPr>
            <a:r>
              <a:rPr lang="en">
                <a:latin typeface="Calibri"/>
                <a:ea typeface="Calibri"/>
                <a:cs typeface="Calibri"/>
                <a:sym typeface="Calibri"/>
              </a:rPr>
              <a:t>Delineate unambiguous precaution domains</a:t>
            </a:r>
          </a:p>
          <a:p>
            <a:pPr marL="457200" lvl="0" indent="-419100" rtl="0">
              <a:buClr>
                <a:schemeClr val="lt1"/>
              </a:buClr>
              <a:buSzPct val="100000"/>
              <a:buFont typeface="Calibri"/>
              <a:buChar char="●"/>
            </a:pPr>
            <a:r>
              <a:rPr lang="en">
                <a:latin typeface="Calibri"/>
                <a:ea typeface="Calibri"/>
                <a:cs typeface="Calibri"/>
                <a:sym typeface="Calibri"/>
              </a:rPr>
              <a:t>Biobehavioral protocols</a:t>
            </a:r>
          </a:p>
          <a:p>
            <a:pPr marL="457200" lvl="0" indent="-419100" rtl="0">
              <a:buClr>
                <a:schemeClr val="lt1"/>
              </a:buClr>
              <a:buSzPct val="100000"/>
              <a:buFont typeface="Calibri"/>
              <a:buChar char="●"/>
            </a:pPr>
            <a:r>
              <a:rPr lang="en">
                <a:latin typeface="Calibri"/>
                <a:ea typeface="Calibri"/>
                <a:cs typeface="Calibri"/>
                <a:sym typeface="Calibri"/>
              </a:rPr>
              <a:t>Clarify evolutionary framework</a:t>
            </a:r>
          </a:p>
          <a:p>
            <a:pPr marL="457200" lvl="0" indent="-419100" rtl="0">
              <a:buClr>
                <a:schemeClr val="lt1"/>
              </a:buClr>
              <a:buSzPct val="100000"/>
              <a:buFont typeface="Calibri"/>
              <a:buChar char="●"/>
            </a:pPr>
            <a:r>
              <a:rPr lang="en">
                <a:latin typeface="Calibri"/>
                <a:ea typeface="Calibri"/>
                <a:cs typeface="Calibri"/>
                <a:sym typeface="Calibri"/>
              </a:rPr>
              <a:t>Integrate evidence from other studies and disciplines (De Dreu 2010)</a:t>
            </a:r>
          </a:p>
        </p:txBody>
      </p:sp>
      <p:sp>
        <p:nvSpPr>
          <p:cNvPr id="208" name="Shape 208"/>
          <p:cNvSpPr txBox="1"/>
          <p:nvPr/>
        </p:nvSpPr>
        <p:spPr>
          <a:xfrm>
            <a:off x="457200" y="3966250"/>
            <a:ext cx="3994500" cy="724800"/>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a:buNone/>
            </a:pPr>
            <a:r>
              <a:rPr lang="en" sz="1800">
                <a:solidFill>
                  <a:srgbClr val="FFFFFF"/>
                </a:solidFill>
                <a:latin typeface="Calibri"/>
                <a:ea typeface="Calibri"/>
                <a:cs typeface="Calibri"/>
                <a:sym typeface="Calibri"/>
              </a:rPr>
              <a:t>Continue data analysis of economic and behavioral (video) protocols.</a:t>
            </a: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214" name="Shape 214"/>
          <p:cNvSpPr txBox="1">
            <a:spLocks noGrp="1"/>
          </p:cNvSpPr>
          <p:nvPr>
            <p:ph type="body" idx="1"/>
          </p:nvPr>
        </p:nvSpPr>
        <p:spPr>
          <a:xfrm>
            <a:off x="457200" y="1600200"/>
            <a:ext cx="3994500" cy="7248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[Conclusions]</a:t>
            </a:r>
          </a:p>
        </p:txBody>
      </p:sp>
      <p:sp>
        <p:nvSpPr>
          <p:cNvPr id="215" name="Shape 215"/>
          <p:cNvSpPr txBox="1">
            <a:spLocks noGrp="1"/>
          </p:cNvSpPr>
          <p:nvPr>
            <p:ph type="body" idx="2"/>
          </p:nvPr>
        </p:nvSpPr>
        <p:spPr>
          <a:xfrm>
            <a:off x="822600" y="2877025"/>
            <a:ext cx="7699499" cy="2734799"/>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lvl="0" rtl="0">
              <a:buNone/>
            </a:pPr>
            <a:r>
              <a:rPr lang="en">
                <a:latin typeface="Calibri"/>
                <a:ea typeface="Calibri"/>
                <a:cs typeface="Calibri"/>
                <a:sym typeface="Calibri"/>
              </a:rPr>
              <a:t>The tenets, theories, and interdisciplinary methods of evolutionary science (especially psychology) are crucial, and heretofore neglected, tools for understanding human behavior AND informing policy decision-making.</a:t>
            </a:r>
          </a:p>
        </p:txBody>
      </p:sp>
      <p:sp>
        <p:nvSpPr>
          <p:cNvPr id="216" name="Shape 216"/>
          <p:cNvSpPr txBox="1"/>
          <p:nvPr/>
        </p:nvSpPr>
        <p:spPr>
          <a:xfrm>
            <a:off x="3077725" y="2191225"/>
            <a:ext cx="3261899" cy="535199"/>
          </a:xfrm>
          <a:prstGeom prst="rect">
            <a:avLst/>
          </a:prstGeom>
        </p:spPr>
        <p:txBody>
          <a:bodyPr lIns="91425" tIns="91425" rIns="91425" bIns="91425" anchor="t" anchorCtr="0">
            <a:noAutofit/>
          </a:bodyPr>
          <a:lstStyle/>
          <a:p>
            <a:pPr>
              <a:buNone/>
            </a:pPr>
            <a:r>
              <a:rPr lang="en" sz="3000">
                <a:solidFill>
                  <a:srgbClr val="FFFFFF"/>
                </a:solidFill>
                <a:latin typeface="Calibri"/>
                <a:ea typeface="Calibri"/>
                <a:cs typeface="Calibri"/>
                <a:sym typeface="Calibri"/>
              </a:rPr>
              <a:t>One stands out:</a:t>
            </a: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End</a:t>
            </a:r>
          </a:p>
        </p:txBody>
      </p:sp>
      <p:sp>
        <p:nvSpPr>
          <p:cNvPr id="222" name="Shape 222"/>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algn="l" rtl="0">
              <a:buNone/>
            </a:pPr>
            <a:endParaRPr lang="en" i="1" dirty="0">
              <a:latin typeface="Calibri"/>
              <a:ea typeface="Calibri"/>
              <a:cs typeface="Calibri"/>
              <a:sym typeface="Calibri"/>
            </a:endParaRPr>
          </a:p>
          <a:p>
            <a:endParaRPr dirty="0"/>
          </a:p>
          <a:p>
            <a:endParaRPr dirty="0"/>
          </a:p>
          <a:p>
            <a:endParaRPr dirty="0"/>
          </a:p>
          <a:p>
            <a:endParaRPr dirty="0"/>
          </a:p>
          <a:p>
            <a:endParaRPr dirty="0"/>
          </a:p>
        </p:txBody>
      </p:sp>
      <p:sp>
        <p:nvSpPr>
          <p:cNvPr id="223" name="Shape 223"/>
          <p:cNvSpPr txBox="1">
            <a:spLocks noGrp="1"/>
          </p:cNvSpPr>
          <p:nvPr>
            <p:ph type="body" idx="2"/>
          </p:nvPr>
        </p:nvSpPr>
        <p:spPr>
          <a:xfrm>
            <a:off x="4325700" y="274650"/>
            <a:ext cx="4361099" cy="6466499"/>
          </a:xfrm>
          <a:prstGeom prst="rect">
            <a:avLst/>
          </a:prstGeom>
        </p:spPr>
        <p:txBody>
          <a:bodyPr lIns="91425" tIns="91425" rIns="91425" bIns="91425" anchor="t" anchorCtr="0">
            <a:noAutofit/>
          </a:bodyPr>
          <a:lstStyle/>
          <a:p>
            <a:pPr lvl="0" rtl="0">
              <a:buClr>
                <a:srgbClr val="000000"/>
              </a:buClr>
              <a:buSzPct val="45833"/>
              <a:buFont typeface="Arial"/>
              <a:buNone/>
            </a:pPr>
            <a:r>
              <a:rPr lang="en" sz="2400" dirty="0">
                <a:latin typeface="Calibri"/>
                <a:ea typeface="Calibri"/>
                <a:cs typeface="Calibri"/>
                <a:sym typeface="Calibri"/>
              </a:rPr>
              <a:t>Prof E. Thomas Lawson</a:t>
            </a:r>
          </a:p>
          <a:p>
            <a:pPr lvl="0" rtl="0">
              <a:buClr>
                <a:srgbClr val="000000"/>
              </a:buClr>
              <a:buSzPct val="45833"/>
              <a:buFont typeface="Arial"/>
              <a:buNone/>
            </a:pPr>
            <a:r>
              <a:rPr lang="en" sz="2400" dirty="0">
                <a:latin typeface="Calibri"/>
                <a:ea typeface="Calibri"/>
                <a:cs typeface="Calibri"/>
                <a:sym typeface="Calibri"/>
              </a:rPr>
              <a:t>Visiting Professor</a:t>
            </a:r>
          </a:p>
          <a:p>
            <a:pPr lvl="0" rtl="0">
              <a:buClr>
                <a:srgbClr val="000000"/>
              </a:buClr>
              <a:buSzPct val="45833"/>
              <a:buFont typeface="Arial"/>
              <a:buNone/>
            </a:pPr>
            <a:r>
              <a:rPr lang="en" sz="2400" dirty="0">
                <a:latin typeface="Calibri"/>
                <a:ea typeface="Calibri"/>
                <a:cs typeface="Calibri"/>
                <a:sym typeface="Calibri"/>
              </a:rPr>
              <a:t>Masaryk University</a:t>
            </a:r>
          </a:p>
          <a:p>
            <a:pPr lvl="0" rtl="0">
              <a:buNone/>
            </a:pPr>
            <a:r>
              <a:rPr lang="en" sz="2400" i="1" dirty="0">
                <a:solidFill>
                  <a:srgbClr val="0000FF"/>
                </a:solidFill>
                <a:latin typeface="Calibri"/>
                <a:ea typeface="Calibri"/>
                <a:cs typeface="Calibri"/>
                <a:sym typeface="Calibri"/>
              </a:rPr>
              <a:t>tomlawson1931@gmail.com</a:t>
            </a:r>
          </a:p>
          <a:p>
            <a:endParaRPr dirty="0"/>
          </a:p>
          <a:p>
            <a:pPr lvl="0" rtl="0">
              <a:buClr>
                <a:srgbClr val="000000"/>
              </a:buClr>
              <a:buSzPct val="45833"/>
              <a:buFont typeface="Arial"/>
              <a:buNone/>
            </a:pPr>
            <a:r>
              <a:rPr lang="en" sz="2400" dirty="0">
                <a:latin typeface="Calibri"/>
                <a:ea typeface="Calibri"/>
                <a:cs typeface="Calibri"/>
                <a:sym typeface="Calibri"/>
              </a:rPr>
              <a:t>Dr Joel Mort</a:t>
            </a:r>
          </a:p>
          <a:p>
            <a:pPr lvl="0" rtl="0">
              <a:buNone/>
            </a:pPr>
            <a:r>
              <a:rPr lang="en" sz="2400" dirty="0">
                <a:latin typeface="Calibri"/>
                <a:ea typeface="Calibri"/>
                <a:cs typeface="Calibri"/>
                <a:sym typeface="Calibri"/>
              </a:rPr>
              <a:t>Social Scientist</a:t>
            </a:r>
          </a:p>
          <a:p>
            <a:pPr lvl="0" rtl="0">
              <a:buNone/>
            </a:pPr>
            <a:r>
              <a:rPr lang="en-US" sz="2400" i="1" dirty="0" smtClean="0">
                <a:solidFill>
                  <a:srgbClr val="0000FF"/>
                </a:solidFill>
                <a:latin typeface="Calibri"/>
                <a:ea typeface="Calibri"/>
                <a:cs typeface="Calibri"/>
                <a:sym typeface="Calibri"/>
              </a:rPr>
              <a:t>Joel.Mort@gmail.com</a:t>
            </a:r>
            <a:endParaRPr lang="en" sz="2400" i="1" dirty="0">
              <a:solidFill>
                <a:srgbClr val="0000FF"/>
              </a:solidFill>
              <a:latin typeface="Calibri"/>
              <a:ea typeface="Calibri"/>
              <a:cs typeface="Calibri"/>
              <a:sym typeface="Calibri"/>
            </a:endParaRPr>
          </a:p>
          <a:p>
            <a:endParaRPr dirty="0"/>
          </a:p>
          <a:p>
            <a:pPr lvl="0" rtl="0">
              <a:buNone/>
            </a:pPr>
            <a:r>
              <a:rPr lang="en" sz="2400" dirty="0">
                <a:latin typeface="Calibri"/>
                <a:ea typeface="Calibri"/>
                <a:cs typeface="Calibri"/>
                <a:sym typeface="Calibri"/>
              </a:rPr>
              <a:t>Dr Michal Fux</a:t>
            </a:r>
          </a:p>
          <a:p>
            <a:pPr lvl="0" rtl="0">
              <a:buNone/>
            </a:pPr>
            <a:r>
              <a:rPr lang="en" sz="2400" dirty="0">
                <a:latin typeface="Calibri"/>
                <a:ea typeface="Calibri"/>
                <a:cs typeface="Calibri"/>
                <a:sym typeface="Calibri"/>
              </a:rPr>
              <a:t>Postdoctoral Fellow</a:t>
            </a:r>
          </a:p>
          <a:p>
            <a:pPr lvl="0" rtl="0">
              <a:buNone/>
            </a:pPr>
            <a:r>
              <a:rPr lang="en" sz="2400" dirty="0">
                <a:latin typeface="Calibri"/>
                <a:ea typeface="Calibri"/>
                <a:cs typeface="Calibri"/>
                <a:sym typeface="Calibri"/>
              </a:rPr>
              <a:t>University of South Africa</a:t>
            </a:r>
          </a:p>
          <a:p>
            <a:pPr lvl="0" rtl="0">
              <a:buNone/>
            </a:pPr>
            <a:r>
              <a:rPr lang="en" sz="2400" i="1" dirty="0">
                <a:solidFill>
                  <a:srgbClr val="0000FF"/>
                </a:solidFill>
                <a:latin typeface="Calibri"/>
                <a:ea typeface="Calibri"/>
                <a:cs typeface="Calibri"/>
                <a:sym typeface="Calibri"/>
              </a:rPr>
              <a:t>fux.michal@gmail.com</a:t>
            </a:r>
          </a:p>
          <a:p>
            <a:endParaRPr dirty="0"/>
          </a:p>
          <a:p>
            <a:endParaRPr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If you choose the third, you have available both cognitive and evolutionary explanations of how those</a:t>
            </a:r>
            <a:r>
              <a:rPr lang="en-US" dirty="0" smtClean="0">
                <a:solidFill>
                  <a:srgbClr val="FFFF00"/>
                </a:solidFill>
              </a:rPr>
              <a:t> </a:t>
            </a:r>
            <a:r>
              <a:rPr lang="en-US" dirty="0" smtClean="0">
                <a:solidFill>
                  <a:srgbClr val="FFFF00"/>
                </a:solidFill>
              </a:rPr>
              <a:t>features</a:t>
            </a:r>
            <a:r>
              <a:rPr lang="en-US" dirty="0" smtClean="0">
                <a:solidFill>
                  <a:srgbClr val="FFFF00"/>
                </a:solidFill>
              </a:rPr>
              <a:t> </a:t>
            </a:r>
            <a:r>
              <a:rPr lang="en-US" dirty="0" smtClean="0">
                <a:solidFill>
                  <a:srgbClr val="FFFF00"/>
                </a:solidFill>
              </a:rPr>
              <a:t>are structured in a particular way, how social facts inform the content of the</a:t>
            </a:r>
            <a:r>
              <a:rPr lang="en-US" dirty="0" smtClean="0">
                <a:solidFill>
                  <a:srgbClr val="FFFF00"/>
                </a:solidFill>
              </a:rPr>
              <a:t> </a:t>
            </a:r>
            <a:r>
              <a:rPr lang="en-US" dirty="0" smtClean="0">
                <a:solidFill>
                  <a:srgbClr val="FFFF00"/>
                </a:solidFill>
              </a:rPr>
              <a:t>various cultural features</a:t>
            </a:r>
            <a:r>
              <a:rPr lang="en-US" dirty="0" smtClean="0">
                <a:solidFill>
                  <a:srgbClr val="FFFF00"/>
                </a:solidFill>
              </a:rPr>
              <a:t>, </a:t>
            </a:r>
            <a:r>
              <a:rPr lang="en-US" dirty="0" smtClean="0">
                <a:solidFill>
                  <a:srgbClr val="FFFF00"/>
                </a:solidFill>
              </a:rPr>
              <a:t>and how the bodily behavior, informed by the brain in its present form, got to be that way and why its specific behavior can be accounted for in evolutionary terms.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236"/>
            <a:ext cx="8229600" cy="1143000"/>
          </a:xfrm>
        </p:spPr>
        <p:txBody>
          <a:bodyPr/>
          <a:lstStyle/>
          <a:p>
            <a:r>
              <a:rPr lang="en-US" dirty="0" smtClean="0">
                <a:solidFill>
                  <a:srgbClr val="FFFF00"/>
                </a:solidFill>
              </a:rPr>
              <a:t>Capacities</a:t>
            </a:r>
            <a:endParaRPr lang="en-US" dirty="0">
              <a:solidFill>
                <a:srgbClr val="FFFF00"/>
              </a:solidFill>
            </a:endParaRPr>
          </a:p>
        </p:txBody>
      </p:sp>
      <p:sp>
        <p:nvSpPr>
          <p:cNvPr id="3" name="Content Placeholder 2"/>
          <p:cNvSpPr>
            <a:spLocks noGrp="1"/>
          </p:cNvSpPr>
          <p:nvPr>
            <p:ph idx="1"/>
          </p:nvPr>
        </p:nvSpPr>
        <p:spPr>
          <a:xfrm>
            <a:off x="457200" y="1614799"/>
            <a:ext cx="8229600" cy="4967700"/>
          </a:xfrm>
        </p:spPr>
        <p:txBody>
          <a:bodyPr>
            <a:normAutofit/>
          </a:bodyPr>
          <a:lstStyle/>
          <a:p>
            <a:r>
              <a:rPr lang="en-US" dirty="0" smtClean="0">
                <a:solidFill>
                  <a:srgbClr val="FFFF00"/>
                </a:solidFill>
              </a:rPr>
              <a:t>Now you will remember that we have already developed the notion of capacities or dispositions</a:t>
            </a:r>
          </a:p>
          <a:p>
            <a:r>
              <a:rPr lang="en-US" dirty="0" smtClean="0">
                <a:solidFill>
                  <a:srgbClr val="FFFF00"/>
                </a:solidFill>
              </a:rPr>
              <a:t>The capacities of an organism need to be triggered in order to have an effect</a:t>
            </a:r>
          </a:p>
          <a:p>
            <a:r>
              <a:rPr lang="en-US" dirty="0" smtClean="0">
                <a:solidFill>
                  <a:srgbClr val="FFFF00"/>
                </a:solidFill>
              </a:rPr>
              <a:t>Triggers are specific features of our environment that activate these capacities</a:t>
            </a:r>
          </a:p>
          <a:p>
            <a:r>
              <a:rPr lang="en-US" dirty="0" smtClean="0">
                <a:solidFill>
                  <a:srgbClr val="FFFF00"/>
                </a:solidFill>
              </a:rPr>
              <a:t>This is where the specific context that activates the capacities makes a difference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AN EXAMPLE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Let’s take an example: an organism develops in a variable climate with extremes of heat and cold</a:t>
            </a:r>
          </a:p>
          <a:p>
            <a:r>
              <a:rPr lang="en-US" dirty="0" smtClean="0">
                <a:solidFill>
                  <a:srgbClr val="FFFF00"/>
                </a:solidFill>
              </a:rPr>
              <a:t>From the view point of natural selection, those members of the species involved that grow enough fur to keep them from the cold and not so much that they die of heatstroke have a selective advantage</a:t>
            </a:r>
          </a:p>
          <a:p>
            <a:r>
              <a:rPr lang="en-US" dirty="0" smtClean="0">
                <a:solidFill>
                  <a:srgbClr val="FFFF00"/>
                </a:solidFill>
              </a:rPr>
              <a:t>But some of the members of this species find a short cut: They use the skins of furred animals to protect them in the cold weather and go naked in the hot weather</a:t>
            </a:r>
          </a:p>
          <a:p>
            <a:r>
              <a:rPr lang="en-US" dirty="0" smtClean="0">
                <a:solidFill>
                  <a:srgbClr val="FFFF00"/>
                </a:solidFill>
              </a:rPr>
              <a:t>So the idea “let’s make clothing from skins”, is evoked by the environmental conditions but becomes a cultural feature that gets transmitted from one generation to another</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3417</Words>
  <Application>Microsoft Macintosh PowerPoint</Application>
  <PresentationFormat>On-screen Show (4:3)</PresentationFormat>
  <Paragraphs>335</Paragraphs>
  <Slides>62</Slides>
  <Notes>29</Notes>
  <HiddenSlides>0</HiddenSlides>
  <MMClips>0</MMClips>
  <ScaleCrop>false</ScaleCrop>
  <HeadingPairs>
    <vt:vector size="4" baseType="variant">
      <vt:variant>
        <vt:lpstr>Design Template</vt:lpstr>
      </vt:variant>
      <vt:variant>
        <vt:i4>1</vt:i4>
      </vt:variant>
      <vt:variant>
        <vt:lpstr>Slide Titles</vt:lpstr>
      </vt:variant>
      <vt:variant>
        <vt:i4>62</vt:i4>
      </vt:variant>
    </vt:vector>
  </HeadingPairs>
  <TitlesOfParts>
    <vt:vector size="63" baseType="lpstr">
      <vt:lpstr>Custom Theme</vt:lpstr>
      <vt:lpstr>Evoked Culture and  Rethinking Conventional Wisdom</vt:lpstr>
      <vt:lpstr>     Culture as a reified object</vt:lpstr>
      <vt:lpstr>Folk and scientific perspectives</vt:lpstr>
      <vt:lpstr>What is “Culture” anyway?</vt:lpstr>
      <vt:lpstr>WHAT TO DO</vt:lpstr>
      <vt:lpstr>Slide 6</vt:lpstr>
      <vt:lpstr>Slide 7</vt:lpstr>
      <vt:lpstr>Capacities</vt:lpstr>
      <vt:lpstr>AN EXAMPLE</vt:lpstr>
      <vt:lpstr>Fashion</vt:lpstr>
      <vt:lpstr>Fur Fashion</vt:lpstr>
      <vt:lpstr>Selective Advantage</vt:lpstr>
      <vt:lpstr>CALIBRATION</vt:lpstr>
      <vt:lpstr>Natural selection and local conditions</vt:lpstr>
      <vt:lpstr>Application to Problems</vt:lpstr>
      <vt:lpstr>Rethinking Conventional Wisdom</vt:lpstr>
      <vt:lpstr>THE TEAM</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Initial Study</vt:lpstr>
      <vt:lpstr>Slide 31</vt:lpstr>
      <vt:lpstr>Slide 32</vt:lpstr>
      <vt:lpstr>Calibrating the mechanisms</vt:lpstr>
      <vt:lpstr>Summary</vt:lpstr>
      <vt:lpstr>What do we mean by Conventional Wisdom?</vt:lpstr>
      <vt:lpstr>Why CW is puzzling &amp; deserves scrutiny 1</vt:lpstr>
      <vt:lpstr>Why CW is puzzling &amp; deserves scrutiny 2</vt:lpstr>
      <vt:lpstr>Why CW is puzzling &amp; deserves scrutiny 3</vt:lpstr>
      <vt:lpstr>Why CW is puzzling &amp; deserves scrutiny 4</vt:lpstr>
      <vt:lpstr>Slide 40</vt:lpstr>
      <vt:lpstr>Main Question of Interest</vt:lpstr>
      <vt:lpstr>First a Distinction…</vt:lpstr>
      <vt:lpstr>Why Focus on Precaution?</vt:lpstr>
      <vt:lpstr>Aims</vt:lpstr>
      <vt:lpstr>Systems</vt:lpstr>
      <vt:lpstr>Slide 46</vt:lpstr>
      <vt:lpstr>Overview</vt:lpstr>
      <vt:lpstr>Study 1 - Likert Scale Instrument</vt:lpstr>
      <vt:lpstr>Analyses and Results (highlights)</vt:lpstr>
      <vt:lpstr>Analyses and Results (overall)</vt:lpstr>
      <vt:lpstr>Analyses and Results (overall)</vt:lpstr>
      <vt:lpstr>Analyses and Results (gender)</vt:lpstr>
      <vt:lpstr>Analyses and Results (gender)</vt:lpstr>
      <vt:lpstr>Analyses and Results (ethnicity)</vt:lpstr>
      <vt:lpstr>Analyses and Results (ethnicity)</vt:lpstr>
      <vt:lpstr>Discussion</vt:lpstr>
      <vt:lpstr>Discussion</vt:lpstr>
      <vt:lpstr>From Hazard Precaution system to Religious Rituals</vt:lpstr>
      <vt:lpstr>Discussion</vt:lpstr>
      <vt:lpstr>Discussion</vt:lpstr>
      <vt:lpstr>Discussion</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Conventional Wisdom</dc:title>
  <cp:lastModifiedBy>Tom Lawson</cp:lastModifiedBy>
  <cp:revision>38</cp:revision>
  <dcterms:created xsi:type="dcterms:W3CDTF">2013-10-21T12:17:50Z</dcterms:created>
  <dcterms:modified xsi:type="dcterms:W3CDTF">2013-10-21T12:37:29Z</dcterms:modified>
</cp:coreProperties>
</file>