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s/slide20.xml" ContentType="application/vnd.openxmlformats-officedocument.presentationml.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407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72" r:id="rId14"/>
    <p:sldId id="273" r:id="rId15"/>
    <p:sldId id="274" r:id="rId16"/>
    <p:sldId id="275" r:id="rId17"/>
    <p:sldId id="276" r:id="rId18"/>
    <p:sldId id="277" r:id="rId19"/>
    <p:sldId id="278" r:id="rId20"/>
    <p:sldId id="279" r:id="rId21"/>
    <p:sldId id="268" r:id="rId22"/>
    <p:sldId id="269" r:id="rId23"/>
    <p:sldId id="270" r:id="rId24"/>
    <p:sldId id="271"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7" d="100"/>
          <a:sy n="87" d="100"/>
        </p:scale>
        <p:origin x="-12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US"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082244-5913-7E40-A3CD-5FB55A04ED6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ct val="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5D05413D-D88E-CA4D-82CD-4B670C80A971}" type="datetimeFigureOut">
              <a:rPr lang="en-US" smtClean="0"/>
              <a:pPr/>
              <a:t>11/22/13</a:t>
            </a:fld>
            <a:endParaRPr lang="en-US" dirty="0"/>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dirty="0"/>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58082244-5913-7E40-A3CD-5FB55A04ED61}" type="slidenum">
              <a:rPr lang="en-US" smtClean="0"/>
              <a:pPr/>
              <a:t>‹#›</a:t>
            </a:fld>
            <a:endParaRPr lang="en-US" dirty="0"/>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dirty="0" smtClean="0"/>
              <a:t>Click icon to add picture</a:t>
            </a:r>
            <a:endParaRPr dirty="0"/>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dirty="0" smtClean="0"/>
              <a:t>Click icon to add picture</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082244-5913-7E40-A3CD-5FB55A04ED61}"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082244-5913-7E40-A3CD-5FB55A04ED6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082244-5913-7E40-A3CD-5FB55A04ED6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en-US"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dirty="0" smtClean="0"/>
              <a:t>Click icon to add picture</a:t>
            </a:r>
            <a:endParaRP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082244-5913-7E40-A3CD-5FB55A04ED6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US"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082244-5913-7E40-A3CD-5FB55A04ED6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8082244-5913-7E40-A3CD-5FB55A04ED6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8082244-5913-7E40-A3CD-5FB55A04ED6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05413D-D88E-CA4D-82CD-4B670C80A971}" type="datetimeFigureOut">
              <a:rPr lang="en-US" smtClean="0"/>
              <a:pPr/>
              <a:t>11/22/13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8082244-5913-7E40-A3CD-5FB55A04ED6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ct val="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5D05413D-D88E-CA4D-82CD-4B670C80A971}" type="datetimeFigureOut">
              <a:rPr lang="en-US" smtClean="0"/>
              <a:pPr/>
              <a:t>11/22/13</a:t>
            </a:fld>
            <a:endParaRPr lang="en-US" dirty="0"/>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dirty="0"/>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91974DF9-AD47-4691-BA21-BBFCE3637A9A}"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5D05413D-D88E-CA4D-82CD-4B670C80A971}" type="datetimeFigureOut">
              <a:rPr lang="en-US" smtClean="0"/>
              <a:pPr/>
              <a:t>11/22/13</a:t>
            </a:fld>
            <a:endParaRPr lang="en-US" dirty="0"/>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58082244-5913-7E40-A3CD-5FB55A04ED6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79" r:id="rId1"/>
    <p:sldLayoutId id="2147484080" r:id="rId2"/>
    <p:sldLayoutId id="2147484081" r:id="rId3"/>
    <p:sldLayoutId id="2147484082" r:id="rId4"/>
    <p:sldLayoutId id="2147484083" r:id="rId5"/>
    <p:sldLayoutId id="2147484084" r:id="rId6"/>
    <p:sldLayoutId id="2147484085" r:id="rId7"/>
    <p:sldLayoutId id="2147484086" r:id="rId8"/>
    <p:sldLayoutId id="2147484087" r:id="rId9"/>
    <p:sldLayoutId id="2147484088" r:id="rId10"/>
    <p:sldLayoutId id="2147484089" r:id="rId11"/>
    <p:sldLayoutId id="2147484090" r:id="rId12"/>
    <p:sldLayoutId id="2147484091"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future of religion and the future of the scientific study of religion</a:t>
            </a:r>
            <a:endParaRPr lang="en-US" dirty="0"/>
          </a:p>
        </p:txBody>
      </p:sp>
      <p:sp>
        <p:nvSpPr>
          <p:cNvPr id="3" name="Subtitle 2"/>
          <p:cNvSpPr>
            <a:spLocks noGrp="1"/>
          </p:cNvSpPr>
          <p:nvPr>
            <p:ph type="subTitle" idx="1"/>
          </p:nvPr>
        </p:nvSpPr>
        <p:spPr/>
        <p:txBody>
          <a:bodyPr>
            <a:normAutofit/>
          </a:bodyPr>
          <a:lstStyle/>
          <a:p>
            <a:r>
              <a:rPr lang="en-US" dirty="0" smtClean="0"/>
              <a:t>Tom Lawson</a:t>
            </a:r>
          </a:p>
          <a:p>
            <a:r>
              <a:rPr lang="en-US" dirty="0" smtClean="0"/>
              <a:t>Levyna</a:t>
            </a:r>
          </a:p>
          <a:p>
            <a:r>
              <a:rPr lang="en-US" dirty="0" smtClean="0"/>
              <a:t>Masaryk University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where you come in</a:t>
            </a:r>
            <a:endParaRPr lang="en-US" dirty="0"/>
          </a:p>
        </p:txBody>
      </p:sp>
      <p:sp>
        <p:nvSpPr>
          <p:cNvPr id="3" name="Content Placeholder 2"/>
          <p:cNvSpPr>
            <a:spLocks noGrp="1"/>
          </p:cNvSpPr>
          <p:nvPr>
            <p:ph idx="1"/>
          </p:nvPr>
        </p:nvSpPr>
        <p:spPr/>
        <p:txBody>
          <a:bodyPr>
            <a:normAutofit lnSpcReduction="10000"/>
          </a:bodyPr>
          <a:lstStyle/>
          <a:p>
            <a:r>
              <a:rPr lang="en-US" dirty="0" smtClean="0"/>
              <a:t>There is much to learn and much to be done</a:t>
            </a:r>
          </a:p>
          <a:p>
            <a:r>
              <a:rPr lang="en-US" dirty="0" smtClean="0"/>
              <a:t>You are the next generation of theoreticians and experimentalists</a:t>
            </a:r>
          </a:p>
          <a:p>
            <a:r>
              <a:rPr lang="en-US" dirty="0" smtClean="0"/>
              <a:t>A few decades ago few scientists had even considered designing experiments that could provide new, interesting and intriguing insights into the cognitive and evolutionary foundations of religious ideas and practices</a:t>
            </a:r>
          </a:p>
          <a:p>
            <a:r>
              <a:rPr lang="en-US" dirty="0" smtClean="0"/>
              <a:t>Now there are a whole set of scientists exploring these foundations in very sophisticated ways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can do</a:t>
            </a:r>
            <a:endParaRPr lang="en-US" dirty="0"/>
          </a:p>
        </p:txBody>
      </p:sp>
      <p:sp>
        <p:nvSpPr>
          <p:cNvPr id="3" name="Content Placeholder 2"/>
          <p:cNvSpPr>
            <a:spLocks noGrp="1"/>
          </p:cNvSpPr>
          <p:nvPr>
            <p:ph idx="1"/>
          </p:nvPr>
        </p:nvSpPr>
        <p:spPr/>
        <p:txBody>
          <a:bodyPr/>
          <a:lstStyle/>
          <a:p>
            <a:r>
              <a:rPr lang="en-US" dirty="0" smtClean="0"/>
              <a:t>You can become proficient in cognitive science</a:t>
            </a:r>
          </a:p>
          <a:p>
            <a:r>
              <a:rPr lang="en-US" dirty="0" smtClean="0"/>
              <a:t>By learning</a:t>
            </a:r>
            <a:r>
              <a:rPr lang="en-US" dirty="0" smtClean="0"/>
              <a:t> </a:t>
            </a:r>
            <a:r>
              <a:rPr lang="en-US" dirty="0" smtClean="0"/>
              <a:t>cognitive</a:t>
            </a:r>
            <a:r>
              <a:rPr lang="en-US" dirty="0" smtClean="0"/>
              <a:t> </a:t>
            </a:r>
            <a:r>
              <a:rPr lang="en-US" dirty="0" smtClean="0"/>
              <a:t>methods</a:t>
            </a:r>
            <a:r>
              <a:rPr lang="en-US" dirty="0" smtClean="0"/>
              <a:t> </a:t>
            </a:r>
          </a:p>
          <a:p>
            <a:r>
              <a:rPr lang="en-US" dirty="0" smtClean="0"/>
              <a:t>By acquiring the technical vocabulary</a:t>
            </a:r>
          </a:p>
          <a:p>
            <a:r>
              <a:rPr lang="en-US" dirty="0" smtClean="0"/>
              <a:t>By learning experimental design</a:t>
            </a:r>
          </a:p>
          <a:p>
            <a:pPr lvl="2"/>
            <a:r>
              <a:rPr lang="en-US" dirty="0" smtClean="0"/>
              <a:t>(Study </a:t>
            </a:r>
            <a:r>
              <a:rPr lang="en-US" i="1" dirty="0" smtClean="0"/>
              <a:t>How to design and report experiments </a:t>
            </a:r>
            <a:r>
              <a:rPr lang="en-US" dirty="0" smtClean="0"/>
              <a:t>by Andy field and Graham </a:t>
            </a:r>
            <a:r>
              <a:rPr lang="en-US" dirty="0" smtClean="0"/>
              <a:t>Hole)</a:t>
            </a:r>
          </a:p>
          <a:p>
            <a:pPr lvl="2">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5" presetID="37" presetClass="entr" presetSubtype="0" fill="hold" grpId="0"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statistics</a:t>
            </a:r>
            <a:endParaRPr lang="en-US" dirty="0"/>
          </a:p>
        </p:txBody>
      </p:sp>
      <p:sp>
        <p:nvSpPr>
          <p:cNvPr id="3" name="Content Placeholder 2"/>
          <p:cNvSpPr>
            <a:spLocks noGrp="1"/>
          </p:cNvSpPr>
          <p:nvPr>
            <p:ph idx="1"/>
          </p:nvPr>
        </p:nvSpPr>
        <p:spPr/>
        <p:txBody>
          <a:bodyPr/>
          <a:lstStyle/>
          <a:p>
            <a:r>
              <a:rPr lang="en-US" dirty="0" smtClean="0"/>
              <a:t>B</a:t>
            </a:r>
            <a:r>
              <a:rPr lang="en-US" dirty="0" smtClean="0"/>
              <a:t>y </a:t>
            </a:r>
            <a:r>
              <a:rPr lang="en-US" dirty="0" smtClean="0"/>
              <a:t>learning </a:t>
            </a:r>
            <a:r>
              <a:rPr lang="en-US" dirty="0" smtClean="0"/>
              <a:t>statistics</a:t>
            </a:r>
            <a:endParaRPr lang="en-US" dirty="0" smtClean="0"/>
          </a:p>
          <a:p>
            <a:pPr lvl="1"/>
            <a:r>
              <a:rPr lang="en-US" dirty="0" smtClean="0"/>
              <a:t>Essential in any science</a:t>
            </a:r>
          </a:p>
          <a:p>
            <a:pPr lvl="1"/>
            <a:r>
              <a:rPr lang="en-US" dirty="0" smtClean="0"/>
              <a:t>Useful in everyday life</a:t>
            </a:r>
            <a:endParaRPr lang="en-US" dirty="0" smtClean="0"/>
          </a:p>
          <a:p>
            <a:r>
              <a:rPr lang="en-US" dirty="0" smtClean="0"/>
              <a:t>Learn how to counter </a:t>
            </a:r>
            <a:r>
              <a:rPr lang="en-US" dirty="0" smtClean="0"/>
              <a:t>wild </a:t>
            </a:r>
            <a:r>
              <a:rPr lang="en-US" dirty="0" smtClean="0"/>
              <a:t>and outrageous </a:t>
            </a:r>
            <a:r>
              <a:rPr lang="en-US" dirty="0" smtClean="0"/>
              <a:t>claims</a:t>
            </a:r>
          </a:p>
          <a:p>
            <a:pPr lvl="1"/>
            <a:r>
              <a:rPr lang="en-US" dirty="0" smtClean="0"/>
              <a:t>By politicians</a:t>
            </a:r>
          </a:p>
          <a:p>
            <a:pPr lvl="1"/>
            <a:r>
              <a:rPr lang="en-US" dirty="0" smtClean="0"/>
              <a:t>By Business</a:t>
            </a:r>
          </a:p>
          <a:p>
            <a:pPr lvl="1"/>
            <a:r>
              <a:rPr lang="en-US" dirty="0" smtClean="0"/>
              <a:t>By the media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par>
                                <p:cTn id="43" presetID="37"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The future of CSR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There is little question now that CSR has made the scientific study of religion “respectable”</a:t>
            </a:r>
          </a:p>
          <a:p>
            <a:r>
              <a:rPr lang="en-US" dirty="0" smtClean="0"/>
              <a:t>But we would have done it even if it were not!</a:t>
            </a:r>
          </a:p>
          <a:p>
            <a:r>
              <a:rPr lang="en-US" dirty="0" smtClean="0"/>
              <a:t>One of the marks of respectability is when the media discover it.  There certainly has been a lot of that</a:t>
            </a:r>
          </a:p>
          <a:p>
            <a:r>
              <a:rPr lang="en-US" dirty="0" smtClean="0"/>
              <a:t>More important is that established academic  institutions such as the cognitive science have made room for CSR</a:t>
            </a:r>
          </a:p>
          <a:p>
            <a:r>
              <a:rPr lang="en-US" dirty="0" smtClean="0"/>
              <a:t>Universities are beginning to advertise for positions in CSR specifically</a:t>
            </a:r>
          </a:p>
          <a:p>
            <a:r>
              <a:rPr lang="en-US" dirty="0" smtClean="0"/>
              <a:t>The journal  of cognition and culture frequently publishes papers on CSR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Interdisciplinarity</a:t>
            </a:r>
            <a:endParaRPr lang="en-US" dirty="0"/>
          </a:p>
        </p:txBody>
      </p:sp>
      <p:sp>
        <p:nvSpPr>
          <p:cNvPr id="3" name="Content Placeholder 2"/>
          <p:cNvSpPr>
            <a:spLocks noGrp="1"/>
          </p:cNvSpPr>
          <p:nvPr>
            <p:ph idx="1"/>
          </p:nvPr>
        </p:nvSpPr>
        <p:spPr/>
        <p:txBody>
          <a:bodyPr/>
          <a:lstStyle/>
          <a:p>
            <a:r>
              <a:rPr lang="en-US" dirty="0" smtClean="0"/>
              <a:t>CSR or SSSR will continue to follow a number of paths</a:t>
            </a:r>
          </a:p>
          <a:p>
            <a:r>
              <a:rPr lang="en-US" dirty="0" smtClean="0"/>
              <a:t>Increasing specialization focusing on specific themes and issues</a:t>
            </a:r>
          </a:p>
          <a:p>
            <a:r>
              <a:rPr lang="en-US" dirty="0" smtClean="0"/>
              <a:t>Increasing generalization focusing on relating discoveries of the specialists to the bigger picture</a:t>
            </a:r>
          </a:p>
          <a:p>
            <a:r>
              <a:rPr lang="en-US" dirty="0" smtClean="0"/>
              <a:t>Increasing cross-disciplinary cooperation on developing an explanatory understanding of religious ideas and practices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opportunities</a:t>
            </a:r>
            <a:endParaRPr lang="en-US" dirty="0"/>
          </a:p>
        </p:txBody>
      </p:sp>
      <p:sp>
        <p:nvSpPr>
          <p:cNvPr id="3" name="Content Placeholder 2"/>
          <p:cNvSpPr>
            <a:spLocks noGrp="1"/>
          </p:cNvSpPr>
          <p:nvPr>
            <p:ph idx="1"/>
          </p:nvPr>
        </p:nvSpPr>
        <p:spPr/>
        <p:txBody>
          <a:bodyPr/>
          <a:lstStyle/>
          <a:p>
            <a:r>
              <a:rPr lang="en-US" dirty="0" smtClean="0"/>
              <a:t>These appointments will be in departments for the study of religion, departments of psychology and departments of anthropology</a:t>
            </a:r>
          </a:p>
          <a:p>
            <a:r>
              <a:rPr lang="en-US" dirty="0" smtClean="0"/>
              <a:t>With the emergence of the cognitive historiography they will also take place in departments of history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and themes</a:t>
            </a:r>
            <a:endParaRPr lang="en-US" dirty="0"/>
          </a:p>
        </p:txBody>
      </p:sp>
      <p:sp>
        <p:nvSpPr>
          <p:cNvPr id="3" name="Content Placeholder 2"/>
          <p:cNvSpPr>
            <a:spLocks noGrp="1"/>
          </p:cNvSpPr>
          <p:nvPr>
            <p:ph idx="1"/>
          </p:nvPr>
        </p:nvSpPr>
        <p:spPr/>
        <p:txBody>
          <a:bodyPr/>
          <a:lstStyle/>
          <a:p>
            <a:r>
              <a:rPr lang="en-US" dirty="0" smtClean="0"/>
              <a:t>Ritualization, cultural rituals and religious rituals will become even more interesting as we apply theories of precautionary psychology to specific forms of human behavior</a:t>
            </a:r>
          </a:p>
          <a:p>
            <a:r>
              <a:rPr lang="en-US" dirty="0" smtClean="0"/>
              <a:t>The study of pathologies will not only aid us in the study of normal behavior, but the study of normal behavior will help in the study of pathologies</a:t>
            </a:r>
          </a:p>
          <a:p>
            <a:r>
              <a:rPr lang="en-US" dirty="0" smtClean="0"/>
              <a:t>This already happening as psychiatrists become interested in the cognitive and evolutionary sciences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Sciences</a:t>
            </a:r>
            <a:endParaRPr lang="en-US" dirty="0"/>
          </a:p>
        </p:txBody>
      </p:sp>
      <p:sp>
        <p:nvSpPr>
          <p:cNvPr id="3" name="Content Placeholder 2"/>
          <p:cNvSpPr>
            <a:spLocks noGrp="1"/>
          </p:cNvSpPr>
          <p:nvPr>
            <p:ph idx="1"/>
          </p:nvPr>
        </p:nvSpPr>
        <p:spPr/>
        <p:txBody>
          <a:bodyPr/>
          <a:lstStyle/>
          <a:p>
            <a:r>
              <a:rPr lang="en-US" dirty="0" smtClean="0"/>
              <a:t>The other health sciences are already searching for clues from outside the standard sciences for techniques and methods to improve human well-being</a:t>
            </a:r>
          </a:p>
          <a:p>
            <a:r>
              <a:rPr lang="en-US" dirty="0" smtClean="0"/>
              <a:t>The training of physicians is already casting a wider net to make the healing arts and sciences more successful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Capitalism and Socialism</a:t>
            </a:r>
            <a:endParaRPr lang="en-US" dirty="0"/>
          </a:p>
        </p:txBody>
      </p:sp>
      <p:sp>
        <p:nvSpPr>
          <p:cNvPr id="3" name="Content Placeholder 2"/>
          <p:cNvSpPr>
            <a:spLocks noGrp="1"/>
          </p:cNvSpPr>
          <p:nvPr>
            <p:ph idx="1"/>
          </p:nvPr>
        </p:nvSpPr>
        <p:spPr/>
        <p:txBody>
          <a:bodyPr/>
          <a:lstStyle/>
          <a:p>
            <a:r>
              <a:rPr lang="en-US" dirty="0" smtClean="0"/>
              <a:t>Communism might be moribund but socialism is not as governments begin to recognize that equal treatment of all makes for a more productive society</a:t>
            </a:r>
          </a:p>
          <a:p>
            <a:r>
              <a:rPr lang="en-US" dirty="0" smtClean="0"/>
              <a:t>Capitalism still favors the more well-off over those less so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clash of religions</a:t>
            </a:r>
            <a:endParaRPr lang="en-US" dirty="0"/>
          </a:p>
        </p:txBody>
      </p:sp>
      <p:sp>
        <p:nvSpPr>
          <p:cNvPr id="3" name="Content Placeholder 2"/>
          <p:cNvSpPr>
            <a:spLocks noGrp="1"/>
          </p:cNvSpPr>
          <p:nvPr>
            <p:ph idx="1"/>
          </p:nvPr>
        </p:nvSpPr>
        <p:spPr/>
        <p:txBody>
          <a:bodyPr/>
          <a:lstStyle/>
          <a:p>
            <a:r>
              <a:rPr lang="en-US" dirty="0" smtClean="0"/>
              <a:t>CSR and evolutionary psychology can have a great impact on the relationship between nation states</a:t>
            </a:r>
          </a:p>
          <a:p>
            <a:r>
              <a:rPr lang="en-US" dirty="0" smtClean="0"/>
              <a:t>Much work is being done right now on analyzing in-group solidarity and out-group hostility and developing techniques to over-ride by rigorous training the basic tendency of human beings to divide the world into insider and outsiders</a:t>
            </a:r>
          </a:p>
          <a:p>
            <a:r>
              <a:rPr lang="en-US" dirty="0" smtClean="0"/>
              <a:t>This is a tough job but scientific  knowledge can make a difference—if the politicians will  listen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future of religion is secure</a:t>
            </a:r>
          </a:p>
          <a:p>
            <a:r>
              <a:rPr lang="en-US" dirty="0" smtClean="0"/>
              <a:t>On the basis of what we now know, the capacities that humans possess almost inevitably invite an association between the activation of those capacities and attention-grabbing religious notions with counter-intuitive qualities</a:t>
            </a:r>
          </a:p>
          <a:p>
            <a:r>
              <a:rPr lang="en-US" dirty="0" smtClean="0"/>
              <a:t>It is simply a fact that the idea of counter-intuitiveness has a mnemonic advantage in the process of cultural transmission</a:t>
            </a:r>
          </a:p>
          <a:p>
            <a:r>
              <a:rPr lang="en-US" dirty="0" smtClean="0"/>
              <a:t>This claim is not only theoretically grounded but experimentally founded</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Interesting times</a:t>
            </a:r>
            <a:endParaRPr lang="en-US" dirty="0"/>
          </a:p>
        </p:txBody>
      </p:sp>
      <p:sp>
        <p:nvSpPr>
          <p:cNvPr id="3" name="Content Placeholder 2"/>
          <p:cNvSpPr>
            <a:spLocks noGrp="1"/>
          </p:cNvSpPr>
          <p:nvPr>
            <p:ph idx="1"/>
          </p:nvPr>
        </p:nvSpPr>
        <p:spPr/>
        <p:txBody>
          <a:bodyPr/>
          <a:lstStyle/>
          <a:p>
            <a:r>
              <a:rPr lang="en-US" dirty="0" smtClean="0"/>
              <a:t>Students, you face interesting times!</a:t>
            </a:r>
          </a:p>
          <a:p>
            <a:r>
              <a:rPr lang="en-US" dirty="0" smtClean="0"/>
              <a:t>Have a good and productive life</a:t>
            </a:r>
          </a:p>
          <a:p>
            <a:r>
              <a:rPr lang="en-US" dirty="0" smtClean="0"/>
              <a:t>Be optimistic and don’t let the bastards get you down!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is more</a:t>
            </a:r>
            <a:endParaRPr lang="en-US" dirty="0"/>
          </a:p>
        </p:txBody>
      </p:sp>
      <p:sp>
        <p:nvSpPr>
          <p:cNvPr id="3" name="Content Placeholder 2"/>
          <p:cNvSpPr>
            <a:spLocks noGrp="1"/>
          </p:cNvSpPr>
          <p:nvPr>
            <p:ph idx="1"/>
          </p:nvPr>
        </p:nvSpPr>
        <p:spPr>
          <a:xfrm>
            <a:off x="765173" y="2070846"/>
            <a:ext cx="7612064" cy="4182035"/>
          </a:xfrm>
        </p:spPr>
        <p:txBody>
          <a:bodyPr>
            <a:normAutofit fontScale="92500" lnSpcReduction="10000"/>
          </a:bodyPr>
          <a:lstStyle/>
          <a:p>
            <a:r>
              <a:rPr lang="en-US" dirty="0" smtClean="0"/>
              <a:t>You can also develop your understanding of evolution</a:t>
            </a:r>
          </a:p>
          <a:p>
            <a:pPr lvl="1"/>
            <a:r>
              <a:rPr lang="en-US" dirty="0" smtClean="0"/>
              <a:t>You don’t have to read Darwin.  Just read a good introductory text book.  You will be amazed at how much you already know even if you have only studied humanities subjects</a:t>
            </a:r>
          </a:p>
          <a:p>
            <a:r>
              <a:rPr lang="en-US" dirty="0" smtClean="0"/>
              <a:t>Evolutionary knowledge is very relevant to understand the behavior of both yourself and others</a:t>
            </a:r>
          </a:p>
          <a:p>
            <a:pPr lvl="1"/>
            <a:r>
              <a:rPr lang="en-US" dirty="0" smtClean="0"/>
              <a:t>It is good to know that that mind of yours has an optimal design and can do amazing things which you have just been taking for granted</a:t>
            </a:r>
          </a:p>
          <a:p>
            <a:pPr lvl="1"/>
            <a:r>
              <a:rPr lang="en-US" dirty="0" smtClean="0"/>
              <a:t>And if you ever have children this knowledge  will help you over the rough  spots</a:t>
            </a:r>
          </a:p>
          <a:p>
            <a:pPr lvl="1">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yet more</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And you can study neuroscience</a:t>
            </a:r>
          </a:p>
          <a:p>
            <a:r>
              <a:rPr lang="en-US" dirty="0" smtClean="0"/>
              <a:t>The brain is regarded by most scientists as the most complex system in the universe</a:t>
            </a:r>
          </a:p>
          <a:p>
            <a:r>
              <a:rPr lang="en-US" dirty="0" smtClean="0"/>
              <a:t>It consists of billions of neurons with even more billions of connections among them</a:t>
            </a:r>
          </a:p>
          <a:p>
            <a:r>
              <a:rPr lang="en-US" dirty="0" smtClean="0"/>
              <a:t>It is so complicated that it ultimately requires physical, chemical, biological, psychological and even social levels of analysis to even begin developing an explanatory understanding  of its operations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cultural studies</a:t>
            </a:r>
            <a:endParaRPr lang="en-US" dirty="0"/>
          </a:p>
        </p:txBody>
      </p:sp>
      <p:sp>
        <p:nvSpPr>
          <p:cNvPr id="3" name="Content Placeholder 2"/>
          <p:cNvSpPr>
            <a:spLocks noGrp="1"/>
          </p:cNvSpPr>
          <p:nvPr>
            <p:ph idx="1"/>
          </p:nvPr>
        </p:nvSpPr>
        <p:spPr/>
        <p:txBody>
          <a:bodyPr/>
          <a:lstStyle/>
          <a:p>
            <a:r>
              <a:rPr lang="en-US" dirty="0" smtClean="0"/>
              <a:t>You can also become an anthropologist and study other cultures in order to ensure that you do not make your own cultural ideas the standard for human thought and behavior</a:t>
            </a:r>
          </a:p>
          <a:p>
            <a:r>
              <a:rPr lang="en-US" dirty="0" smtClean="0"/>
              <a:t>But you need to do this not to become a cultural relativist but to understand what is universal and applicable to all humans and what is local.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the  philosophy of science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Or you could become a philosopher of science, while becoming proficient in any of the above scientific opportunities, because this will also give you something to philosophize about</a:t>
            </a:r>
          </a:p>
          <a:p>
            <a:r>
              <a:rPr lang="en-US" dirty="0" smtClean="0"/>
              <a:t>Philosophers of science have made an important contribution to cognitive and evolutionary science by, for example, evaluating the relationship among the sciences and pointing out how sometimes an upper level science contributes to a lower level science and how the reverse also happens</a:t>
            </a:r>
          </a:p>
          <a:p>
            <a:r>
              <a:rPr lang="en-US" dirty="0" smtClean="0"/>
              <a:t>Examples: How analysis of the cognitive processes involved in linguistic operations provides  clues to neuroscientists which part  of the brain  to study</a:t>
            </a:r>
          </a:p>
          <a:p>
            <a:r>
              <a:rPr lang="en-US" dirty="0" smtClean="0"/>
              <a:t>And how neuroscientists studying Broca’s area in the brain can suggest how linguistic processing may be affected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cause and story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Humans are a purpose seeking, </a:t>
            </a:r>
          </a:p>
          <a:p>
            <a:r>
              <a:rPr lang="en-US" dirty="0" smtClean="0"/>
              <a:t>causal inferring, </a:t>
            </a:r>
          </a:p>
          <a:p>
            <a:r>
              <a:rPr lang="en-US" dirty="0" smtClean="0"/>
              <a:t>story telling species</a:t>
            </a:r>
          </a:p>
          <a:p>
            <a:r>
              <a:rPr lang="en-US" dirty="0" smtClean="0"/>
              <a:t>and religious ideas provide those purposes, identify those ultimate causes, and suggest those attention-grabbing stories</a:t>
            </a:r>
          </a:p>
          <a:p>
            <a:r>
              <a:rPr lang="en-US" dirty="0" smtClean="0"/>
              <a:t>No other cultural set of ideas and the practices they inform has been as successful and for so long</a:t>
            </a:r>
          </a:p>
          <a:p>
            <a:r>
              <a:rPr lang="en-US" dirty="0" smtClean="0"/>
              <a:t>Particular religions come and go but new beliefs and practices quickly take their place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suite of capacities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fact there are a whole suite of capacities that religious ideas can exploit</a:t>
            </a:r>
          </a:p>
          <a:p>
            <a:r>
              <a:rPr lang="en-US" dirty="0" smtClean="0"/>
              <a:t>The tendency to teleological reasoning</a:t>
            </a:r>
          </a:p>
          <a:p>
            <a:r>
              <a:rPr lang="en-US" dirty="0" smtClean="0"/>
              <a:t>The tendency to indentify agents even when they are not there</a:t>
            </a:r>
          </a:p>
          <a:p>
            <a:r>
              <a:rPr lang="en-US" dirty="0" smtClean="0"/>
              <a:t>The capacity to decouple the presence of agents from their existence</a:t>
            </a:r>
          </a:p>
          <a:p>
            <a:r>
              <a:rPr lang="en-US" dirty="0" smtClean="0"/>
              <a:t>The tendency to engage in costly displays</a:t>
            </a:r>
          </a:p>
          <a:p>
            <a:r>
              <a:rPr lang="en-US" dirty="0" smtClean="0"/>
              <a:t>The tendency to form in-group solidarity and out-group hostility</a:t>
            </a:r>
          </a:p>
          <a:p>
            <a:r>
              <a:rPr lang="en-US" dirty="0" smtClean="0"/>
              <a:t>The tendency to form stories with counter-intuitive elements and be motivated  to transmit them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Attempts to eliminate religious beliefs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Attempts to eliminate religious beliefs either by physical force, social ostracism, or intellectual analysis and critique is doomed to fail</a:t>
            </a:r>
          </a:p>
          <a:p>
            <a:r>
              <a:rPr lang="en-US" dirty="0" smtClean="0"/>
              <a:t>Because to be successful </a:t>
            </a:r>
            <a:r>
              <a:rPr lang="en-US" i="1" dirty="0" smtClean="0"/>
              <a:t>you would have to eliminate the tendencies</a:t>
            </a:r>
            <a:r>
              <a:rPr lang="en-US" dirty="0" smtClean="0"/>
              <a:t> listed above</a:t>
            </a:r>
          </a:p>
          <a:p>
            <a:pPr lvl="1"/>
            <a:r>
              <a:rPr lang="en-US" dirty="0" smtClean="0"/>
              <a:t>Remember, you are still Paleolithic!</a:t>
            </a:r>
          </a:p>
          <a:p>
            <a:r>
              <a:rPr lang="en-US" dirty="0" smtClean="0"/>
              <a:t>You might be able to over-ride these tendencies to a limited extent but you will not get rid of them</a:t>
            </a:r>
          </a:p>
          <a:p>
            <a:r>
              <a:rPr lang="en-US" dirty="0" smtClean="0"/>
              <a:t>That is why scientific knowledge is so difficult to apply in every day life (See Robert McCauley,</a:t>
            </a:r>
            <a:r>
              <a:rPr lang="en-US" i="1" dirty="0" smtClean="0"/>
              <a:t> Why is religion natural and science is not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Difficulties with scientific concepts</a:t>
            </a:r>
            <a:endParaRPr lang="en-US" dirty="0"/>
          </a:p>
        </p:txBody>
      </p:sp>
      <p:sp>
        <p:nvSpPr>
          <p:cNvPr id="3" name="Content Placeholder 2"/>
          <p:cNvSpPr>
            <a:spLocks noGrp="1"/>
          </p:cNvSpPr>
          <p:nvPr>
            <p:ph idx="1"/>
          </p:nvPr>
        </p:nvSpPr>
        <p:spPr/>
        <p:txBody>
          <a:bodyPr>
            <a:normAutofit lnSpcReduction="10000"/>
          </a:bodyPr>
          <a:lstStyle/>
          <a:p>
            <a:r>
              <a:rPr lang="en-US" dirty="0" smtClean="0"/>
              <a:t>Take for example the well-established and massively confirmed theory of evolution which sees the intricate design of the human body as the product of a long and gradual process of natural selection</a:t>
            </a:r>
          </a:p>
          <a:p>
            <a:r>
              <a:rPr lang="en-US" dirty="0" smtClean="0"/>
              <a:t>Even scientists when they describe these natural processes often employ teleological language (e.g., “The purpose of the heart is to circulate blood”)</a:t>
            </a:r>
          </a:p>
          <a:p>
            <a:r>
              <a:rPr lang="en-US" dirty="0" smtClean="0"/>
              <a:t>This tendency in children and adults is pronounced and amply confirmed by experimental studies</a:t>
            </a:r>
          </a:p>
          <a:p>
            <a:pPr lvl="1"/>
            <a:r>
              <a:rPr lang="en-US" dirty="0" smtClean="0"/>
              <a:t>See the studies by Deb Keleman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Study of Religion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While the future of religion is assured, the future of the scientific study of religion is not as secure</a:t>
            </a:r>
          </a:p>
          <a:p>
            <a:r>
              <a:rPr lang="en-US" dirty="0" smtClean="0"/>
              <a:t>There are many obstacles to the scientific study of anything that has an important cultural impact</a:t>
            </a:r>
          </a:p>
          <a:p>
            <a:r>
              <a:rPr lang="en-US" dirty="0" smtClean="0"/>
              <a:t>Disciplinary resistance:  Many academic disciplines are unwilling to focus upon religious beliefs and practices</a:t>
            </a:r>
          </a:p>
          <a:p>
            <a:r>
              <a:rPr lang="en-US" dirty="0" smtClean="0"/>
              <a:t>Because they simply label these as superstitions and irrational behavior that should be eliminated rather than studied</a:t>
            </a:r>
          </a:p>
          <a:p>
            <a:r>
              <a:rPr lang="en-US" dirty="0" smtClean="0"/>
              <a:t>Or because it does not fall into a neatly describable subject matter developed in a traditional discipline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critiques</a:t>
            </a:r>
            <a:endParaRPr lang="en-US" dirty="0"/>
          </a:p>
        </p:txBody>
      </p:sp>
      <p:sp>
        <p:nvSpPr>
          <p:cNvPr id="3" name="Content Placeholder 2"/>
          <p:cNvSpPr>
            <a:spLocks noGrp="1"/>
          </p:cNvSpPr>
          <p:nvPr>
            <p:ph idx="1"/>
          </p:nvPr>
        </p:nvSpPr>
        <p:spPr>
          <a:xfrm>
            <a:off x="765173" y="2070846"/>
            <a:ext cx="7612064" cy="4182035"/>
          </a:xfrm>
        </p:spPr>
        <p:txBody>
          <a:bodyPr>
            <a:normAutofit fontScale="92500" lnSpcReduction="20000"/>
          </a:bodyPr>
          <a:lstStyle/>
          <a:p>
            <a:r>
              <a:rPr lang="en-US" dirty="0" smtClean="0"/>
              <a:t>Ideological critique</a:t>
            </a:r>
          </a:p>
          <a:p>
            <a:pPr lvl="1"/>
            <a:r>
              <a:rPr lang="en-US" dirty="0" smtClean="0"/>
              <a:t>Pro and con attitudes:  Religion is  something positive to be encouraged or religion is something negative to be regarded as an obstacle to human progress</a:t>
            </a:r>
          </a:p>
          <a:p>
            <a:r>
              <a:rPr lang="en-US" dirty="0" smtClean="0"/>
              <a:t>Political interference</a:t>
            </a:r>
          </a:p>
          <a:p>
            <a:pPr lvl="1"/>
            <a:r>
              <a:rPr lang="en-US" dirty="0" smtClean="0"/>
              <a:t>Religion is regarded either as a set of beliefs and practices that support certain political views or an impediment that stands in the way of policy implementation</a:t>
            </a:r>
          </a:p>
          <a:p>
            <a:r>
              <a:rPr lang="en-US" dirty="0" smtClean="0"/>
              <a:t>Religious resistance</a:t>
            </a:r>
          </a:p>
          <a:p>
            <a:pPr lvl="1"/>
            <a:r>
              <a:rPr lang="en-US" dirty="0" smtClean="0"/>
              <a:t>Interference can also come from religious hierarchies who see the scientific study  of their beliefs and practices as threats to their stability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Overcoming the threats</a:t>
            </a:r>
            <a:endParaRPr lang="en-US" dirty="0"/>
          </a:p>
        </p:txBody>
      </p:sp>
      <p:sp>
        <p:nvSpPr>
          <p:cNvPr id="3" name="Content Placeholder 2"/>
          <p:cNvSpPr>
            <a:spLocks noGrp="1"/>
          </p:cNvSpPr>
          <p:nvPr>
            <p:ph idx="1"/>
          </p:nvPr>
        </p:nvSpPr>
        <p:spPr/>
        <p:txBody>
          <a:bodyPr/>
          <a:lstStyle/>
          <a:p>
            <a:r>
              <a:rPr lang="en-US" dirty="0" smtClean="0"/>
              <a:t>Despite these multiple threats to the scientific study of religion by the development of theory and the design of experiments</a:t>
            </a:r>
          </a:p>
          <a:p>
            <a:r>
              <a:rPr lang="en-US" dirty="0" smtClean="0"/>
              <a:t>As I have tried to describe in my previous presentations the cognitive and evolutionary is a progressive research program that is rich in inferential potential</a:t>
            </a:r>
          </a:p>
          <a:p>
            <a:r>
              <a:rPr lang="en-US" dirty="0" smtClean="0"/>
              <a:t>One theoretical advance leads to another and on successful experiment suggests further experiments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majorFont>
      <a:minorFont>
        <a:latin typeface="Book Antiqua"/>
        <a:ea typeface=""/>
        <a:cs typeface=""/>
        <a:font script="Jpan" typeface="ＭＳ 明朝"/>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278</TotalTime>
  <Words>1588</Words>
  <Application>Microsoft Macintosh PowerPoint</Application>
  <PresentationFormat>On-screen Show (4:3)</PresentationFormat>
  <Paragraphs>123</Paragraphs>
  <Slides>24</Slides>
  <Notes>0</Notes>
  <HiddenSlides>0</HiddenSlides>
  <MMClips>0</MMClips>
  <ScaleCrop>false</ScaleCrop>
  <HeadingPairs>
    <vt:vector size="4" baseType="variant">
      <vt:variant>
        <vt:lpstr>Design Template</vt:lpstr>
      </vt:variant>
      <vt:variant>
        <vt:i4>1</vt:i4>
      </vt:variant>
      <vt:variant>
        <vt:lpstr>Slide Titles</vt:lpstr>
      </vt:variant>
      <vt:variant>
        <vt:i4>24</vt:i4>
      </vt:variant>
    </vt:vector>
  </HeadingPairs>
  <TitlesOfParts>
    <vt:vector size="25" baseType="lpstr">
      <vt:lpstr>Habitat</vt:lpstr>
      <vt:lpstr>The future of religion and the future of the scientific study of religion</vt:lpstr>
      <vt:lpstr>Slide 2</vt:lpstr>
      <vt:lpstr>Purpose, cause and story</vt:lpstr>
      <vt:lpstr>A suite of capacities</vt:lpstr>
      <vt:lpstr>Attempts to eliminate religious beliefs</vt:lpstr>
      <vt:lpstr>Difficulties with scientific concepts</vt:lpstr>
      <vt:lpstr>The Scientific Study of Religion</vt:lpstr>
      <vt:lpstr>Further critiques</vt:lpstr>
      <vt:lpstr>Overcoming the threats</vt:lpstr>
      <vt:lpstr>This is where you come in</vt:lpstr>
      <vt:lpstr>What you can do</vt:lpstr>
      <vt:lpstr>The importance of statistics</vt:lpstr>
      <vt:lpstr> The future of CSR</vt:lpstr>
      <vt:lpstr>Interdisciplinarity</vt:lpstr>
      <vt:lpstr>Emerging opportunities</vt:lpstr>
      <vt:lpstr>Topics and themes</vt:lpstr>
      <vt:lpstr>Health Sciences</vt:lpstr>
      <vt:lpstr>Capitalism and Socialism</vt:lpstr>
      <vt:lpstr>The clash of religions</vt:lpstr>
      <vt:lpstr>Interesting times</vt:lpstr>
      <vt:lpstr>There is more</vt:lpstr>
      <vt:lpstr>And yet more</vt:lpstr>
      <vt:lpstr>The importance of cultural studies</vt:lpstr>
      <vt:lpstr>The role of the  philosophy of science</vt:lpstr>
    </vt:vector>
  </TitlesOfParts>
  <Company>Queen's University - Belfast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religion and the future of the scientific study of religion</dc:title>
  <dc:creator>Tom Lawson</dc:creator>
  <cp:lastModifiedBy>Tom Lawson</cp:lastModifiedBy>
  <cp:revision>9</cp:revision>
  <dcterms:created xsi:type="dcterms:W3CDTF">2013-11-22T08:20:38Z</dcterms:created>
  <dcterms:modified xsi:type="dcterms:W3CDTF">2013-11-22T08:29:19Z</dcterms:modified>
</cp:coreProperties>
</file>