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3" d="100"/>
          <a:sy n="83" d="100"/>
        </p:scale>
        <p:origin x="-1360"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45F23A-4079-E94A-8F57-D90681791E41}" type="datetimeFigureOut">
              <a:rPr lang="en-US" smtClean="0"/>
              <a:pPr/>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5F23A-4079-E94A-8F57-D90681791E41}" type="datetimeFigureOut">
              <a:rPr lang="en-US" smtClean="0"/>
              <a:pPr/>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5F23A-4079-E94A-8F57-D90681791E41}" type="datetimeFigureOut">
              <a:rPr lang="en-US" smtClean="0"/>
              <a:pPr/>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5F23A-4079-E94A-8F57-D90681791E41}" type="datetimeFigureOut">
              <a:rPr lang="en-US" smtClean="0"/>
              <a:pPr/>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45F23A-4079-E94A-8F57-D90681791E41}" type="datetimeFigureOut">
              <a:rPr lang="en-US" smtClean="0"/>
              <a:pPr/>
              <a:t>9/18/13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45F23A-4079-E94A-8F57-D90681791E41}" type="datetimeFigureOut">
              <a:rPr lang="en-US" smtClean="0"/>
              <a:pPr/>
              <a:t>9/18/13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45F23A-4079-E94A-8F57-D90681791E41}" type="datetimeFigureOut">
              <a:rPr lang="en-US" smtClean="0"/>
              <a:pPr/>
              <a:t>9/18/13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45F23A-4079-E94A-8F57-D90681791E41}" type="datetimeFigureOut">
              <a:rPr lang="en-US" smtClean="0"/>
              <a:pPr/>
              <a:t>9/18/13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5F23A-4079-E94A-8F57-D90681791E41}" type="datetimeFigureOut">
              <a:rPr lang="en-US" smtClean="0"/>
              <a:pPr/>
              <a:t>9/18/13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45F23A-4079-E94A-8F57-D90681791E41}" type="datetimeFigureOut">
              <a:rPr lang="en-US" smtClean="0"/>
              <a:pPr/>
              <a:t>9/18/13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45F23A-4079-E94A-8F57-D90681791E41}" type="datetimeFigureOut">
              <a:rPr lang="en-US" smtClean="0"/>
              <a:pPr/>
              <a:t>9/18/13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076D2C-20C2-394A-8BDE-33CA5EF423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5F23A-4079-E94A-8F57-D90681791E41}" type="datetimeFigureOut">
              <a:rPr lang="en-US" smtClean="0"/>
              <a:pPr/>
              <a:t>9/18/13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76D2C-20C2-394A-8BDE-33CA5EF4236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INTRODUCTION TO THE COGNITIVE SCIENCE OF RELIGION</a:t>
            </a:r>
            <a:endParaRPr lang="en-US" dirty="0"/>
          </a:p>
        </p:txBody>
      </p:sp>
      <p:sp>
        <p:nvSpPr>
          <p:cNvPr id="3" name="Subtitle 2"/>
          <p:cNvSpPr>
            <a:spLocks noGrp="1"/>
          </p:cNvSpPr>
          <p:nvPr>
            <p:ph type="subTitle" idx="1"/>
          </p:nvPr>
        </p:nvSpPr>
        <p:spPr/>
        <p:txBody>
          <a:bodyPr/>
          <a:lstStyle/>
          <a:p>
            <a:r>
              <a:rPr lang="en-US" dirty="0" smtClean="0"/>
              <a:t>E. THOMAS LAWSON</a:t>
            </a:r>
          </a:p>
          <a:p>
            <a:r>
              <a:rPr lang="en-US" dirty="0" smtClean="0"/>
              <a:t>LEVYNA</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What attracts our attention is unusual (counter-intuitive) behavior</a:t>
            </a:r>
          </a:p>
          <a:p>
            <a:r>
              <a:rPr lang="en-US" dirty="0" smtClean="0"/>
              <a:t>Anthropologists with such behavior ask informants why the believe and do such unusual things</a:t>
            </a:r>
          </a:p>
          <a:p>
            <a:r>
              <a:rPr lang="en-US" dirty="0" smtClean="0"/>
              <a:t>Answers: We have always done it </a:t>
            </a:r>
          </a:p>
          <a:p>
            <a:pPr>
              <a:buNone/>
            </a:pPr>
            <a:r>
              <a:rPr lang="en-US" dirty="0" smtClean="0"/>
              <a:t>					  Don’t ask me as him </a:t>
            </a:r>
          </a:p>
          <a:p>
            <a:pPr>
              <a:buNone/>
            </a:pPr>
            <a:r>
              <a:rPr lang="en-US" dirty="0" smtClean="0"/>
              <a:t>					  How much time do you have?</a:t>
            </a:r>
          </a:p>
          <a:p>
            <a:pPr lvl="4">
              <a:buNone/>
            </a:pPr>
            <a:r>
              <a:rPr lang="en-US"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We derive some explanations by asking such questions but they are all examples of reflective thinking which only tells the conscious part of the story</a:t>
            </a:r>
          </a:p>
          <a:p>
            <a:r>
              <a:rPr lang="en-US" dirty="0" smtClean="0"/>
              <a:t>It does not explain why some forms of behavior are so widespread and so similar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Reflective behavior</a:t>
            </a:r>
            <a:endParaRPr lang="en-US" dirty="0"/>
          </a:p>
        </p:txBody>
      </p:sp>
      <p:sp>
        <p:nvSpPr>
          <p:cNvPr id="3" name="Content Placeholder 2"/>
          <p:cNvSpPr>
            <a:spLocks noGrp="1"/>
          </p:cNvSpPr>
          <p:nvPr>
            <p:ph idx="1"/>
          </p:nvPr>
        </p:nvSpPr>
        <p:spPr/>
        <p:txBody>
          <a:bodyPr/>
          <a:lstStyle/>
          <a:p>
            <a:r>
              <a:rPr lang="en-US" dirty="0" smtClean="0"/>
              <a:t>We need to distinguish between reflective and intuitive behavior</a:t>
            </a:r>
          </a:p>
          <a:p>
            <a:r>
              <a:rPr lang="en-US" dirty="0" smtClean="0"/>
              <a:t>Examples</a:t>
            </a:r>
          </a:p>
          <a:p>
            <a:r>
              <a:rPr lang="en-US" dirty="0" smtClean="0"/>
              <a:t>Reflective behavior requires conscious thought</a:t>
            </a:r>
          </a:p>
          <a:p>
            <a:pPr lvl="1"/>
            <a:r>
              <a:rPr lang="en-US" dirty="0" smtClean="0"/>
              <a:t>It is thought about the behavior</a:t>
            </a:r>
          </a:p>
          <a:p>
            <a:pPr lvl="1"/>
            <a:r>
              <a:rPr lang="en-US" dirty="0" smtClean="0"/>
              <a:t>Science is an example of reflective behavior</a:t>
            </a:r>
          </a:p>
          <a:p>
            <a:pPr lvl="1"/>
            <a:r>
              <a:rPr lang="en-US" dirty="0" smtClean="0"/>
              <a:t>Theorizing is an example of reflective behavior</a:t>
            </a:r>
          </a:p>
          <a:p>
            <a:pPr lvl="1">
              <a:buNone/>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Intuitive behavior</a:t>
            </a:r>
            <a:endParaRPr lang="en-US" dirty="0"/>
          </a:p>
        </p:txBody>
      </p:sp>
      <p:sp>
        <p:nvSpPr>
          <p:cNvPr id="3" name="Content Placeholder 2"/>
          <p:cNvSpPr>
            <a:spLocks noGrp="1"/>
          </p:cNvSpPr>
          <p:nvPr>
            <p:ph idx="1"/>
          </p:nvPr>
        </p:nvSpPr>
        <p:spPr/>
        <p:txBody>
          <a:bodyPr/>
          <a:lstStyle/>
          <a:p>
            <a:r>
              <a:rPr lang="en-US" dirty="0" smtClean="0"/>
              <a:t>Intuitive behavior is dispositional behavior</a:t>
            </a:r>
          </a:p>
          <a:p>
            <a:pPr lvl="1"/>
            <a:r>
              <a:rPr lang="en-US" dirty="0" smtClean="0"/>
              <a:t>It is the tendency of humans to almost automatically respond to the world in certain ways</a:t>
            </a:r>
          </a:p>
          <a:p>
            <a:pPr lvl="1"/>
            <a:r>
              <a:rPr lang="en-US" dirty="0" smtClean="0"/>
              <a:t>Examples from developmental psychology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Religious behavior combines both reflective and intuitive behavior</a:t>
            </a:r>
          </a:p>
          <a:p>
            <a:pPr lvl="1"/>
            <a:r>
              <a:rPr lang="en-US" dirty="0" smtClean="0"/>
              <a:t>Theology is an example of reflective behavior where agency is thought of in highly abstract terms</a:t>
            </a:r>
          </a:p>
          <a:p>
            <a:pPr lvl="1"/>
            <a:r>
              <a:rPr lang="en-US" dirty="0" smtClean="0"/>
              <a:t>Folk views of agency are agent oriented</a:t>
            </a:r>
          </a:p>
          <a:p>
            <a:pPr lvl="1"/>
            <a:r>
              <a:rPr lang="en-US" dirty="0" smtClean="0"/>
              <a:t>Experimental work about agency: the tendency to attribute agency to a wide range of events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ORDER TO TALK ABOUT THE COGNITIVE SCIENCE OF RELIGION WE NEED TO TALK ABOUT</a:t>
            </a:r>
          </a:p>
          <a:p>
            <a:pPr lvl="1"/>
            <a:r>
              <a:rPr lang="en-US" dirty="0" smtClean="0"/>
              <a:t>SCIENCE</a:t>
            </a:r>
          </a:p>
          <a:p>
            <a:pPr lvl="1"/>
            <a:r>
              <a:rPr lang="en-US" dirty="0" smtClean="0"/>
              <a:t>COGNITION</a:t>
            </a:r>
          </a:p>
          <a:p>
            <a:pPr lvl="1"/>
            <a:r>
              <a:rPr lang="en-US" dirty="0" smtClean="0"/>
              <a:t>RELIGION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Science?</a:t>
            </a:r>
            <a:endParaRPr lang="en-US" dirty="0"/>
          </a:p>
        </p:txBody>
      </p:sp>
      <p:sp>
        <p:nvSpPr>
          <p:cNvPr id="3" name="Content Placeholder 2"/>
          <p:cNvSpPr>
            <a:spLocks noGrp="1"/>
          </p:cNvSpPr>
          <p:nvPr>
            <p:ph idx="1"/>
          </p:nvPr>
        </p:nvSpPr>
        <p:spPr/>
        <p:txBody>
          <a:bodyPr/>
          <a:lstStyle/>
          <a:p>
            <a:r>
              <a:rPr lang="en-US" dirty="0" smtClean="0"/>
              <a:t>Science: Science seeks causal explanation rather than interpretations.</a:t>
            </a:r>
          </a:p>
          <a:p>
            <a:r>
              <a:rPr lang="en-US" dirty="0" smtClean="0"/>
              <a:t>Explanation </a:t>
            </a:r>
            <a:r>
              <a:rPr lang="en-US" dirty="0" err="1" smtClean="0">
                <a:sym typeface="Wingdings"/>
              </a:rPr>
              <a:t></a:t>
            </a:r>
            <a:r>
              <a:rPr lang="en-US" dirty="0" smtClean="0">
                <a:sym typeface="Wingdings"/>
              </a:rPr>
              <a:t> Causes</a:t>
            </a:r>
          </a:p>
          <a:p>
            <a:r>
              <a:rPr lang="en-US" dirty="0" err="1" smtClean="0">
                <a:sym typeface="Wingdings"/>
              </a:rPr>
              <a:t>Interpretation</a:t>
            </a:r>
            <a:r>
              <a:rPr lang="en-US" dirty="0" smtClean="0">
                <a:sym typeface="Wingdings"/>
              </a:rPr>
              <a:t> Meanings</a:t>
            </a:r>
          </a:p>
          <a:p>
            <a:pPr lvl="1"/>
            <a:r>
              <a:rPr lang="en-US" dirty="0" smtClean="0">
                <a:sym typeface="Wingdings"/>
              </a:rPr>
              <a:t>Example: Ritual behavior</a:t>
            </a:r>
          </a:p>
          <a:p>
            <a:pPr lvl="1"/>
            <a:r>
              <a:rPr lang="en-US" dirty="0" smtClean="0">
                <a:sym typeface="Wingdings"/>
              </a:rPr>
              <a:t>Scientists ask why and how does it occur? </a:t>
            </a:r>
          </a:p>
          <a:p>
            <a:pPr lvl="1"/>
            <a:r>
              <a:rPr lang="en-US" dirty="0" smtClean="0">
                <a:sym typeface="Wingdings"/>
              </a:rPr>
              <a:t>Interpreters ask what does it mean?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cognition?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Cognition:  The cognitive revolution and the revolt against behaviorism</a:t>
            </a:r>
          </a:p>
          <a:p>
            <a:pPr lvl="1"/>
            <a:r>
              <a:rPr lang="en-US" dirty="0" smtClean="0"/>
              <a:t>Behaviorists attempted to give causal explanations (for example of ritual behavior) without reference to mental processes</a:t>
            </a:r>
          </a:p>
          <a:p>
            <a:pPr lvl="1"/>
            <a:r>
              <a:rPr lang="en-US" dirty="0" err="1" smtClean="0"/>
              <a:t>Cognitivists</a:t>
            </a:r>
            <a:r>
              <a:rPr lang="en-US" dirty="0" smtClean="0"/>
              <a:t> showed by theory and experiment that mental terms were necessary to provide a causal explanation of some forms of behavior</a:t>
            </a:r>
          </a:p>
          <a:p>
            <a:pPr lvl="1"/>
            <a:r>
              <a:rPr lang="en-US" dirty="0" smtClean="0"/>
              <a:t>Not everything is just a response to a stimulus</a:t>
            </a:r>
          </a:p>
          <a:p>
            <a:pPr lvl="1"/>
            <a:r>
              <a:rPr lang="en-US" dirty="0" smtClean="0"/>
              <a:t>The case of linguistics which was one of the prime movers of the cognitive revolution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 what is cognition?</a:t>
            </a:r>
          </a:p>
          <a:p>
            <a:pPr lvl="1"/>
            <a:r>
              <a:rPr lang="en-US" dirty="0" smtClean="0"/>
              <a:t>Cognition is how we come to know the world, the brain at work</a:t>
            </a:r>
          </a:p>
          <a:p>
            <a:pPr lvl="1"/>
            <a:r>
              <a:rPr lang="en-US" dirty="0" smtClean="0"/>
              <a:t>Cognitive science is the theoretical and empirical study of these mental processes and brain which accounts for them</a:t>
            </a:r>
          </a:p>
          <a:p>
            <a:pPr lvl="1"/>
            <a:r>
              <a:rPr lang="en-US" dirty="0" smtClean="0"/>
              <a:t>Some of these processes are the result of natural selection, the most basic principle of evolution</a:t>
            </a:r>
          </a:p>
          <a:p>
            <a:pPr lvl="1"/>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 what is a mental process?</a:t>
            </a:r>
          </a:p>
          <a:p>
            <a:r>
              <a:rPr lang="en-US" dirty="0" smtClean="0"/>
              <a:t>A mental process is a function of the brain in action</a:t>
            </a:r>
          </a:p>
          <a:p>
            <a:r>
              <a:rPr lang="en-US" dirty="0" smtClean="0"/>
              <a:t>The mind is what the brain does with input from the environment and with its own internal resources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religion?</a:t>
            </a:r>
            <a:endParaRPr lang="en-US" dirty="0"/>
          </a:p>
        </p:txBody>
      </p:sp>
      <p:sp>
        <p:nvSpPr>
          <p:cNvPr id="3" name="Content Placeholder 2"/>
          <p:cNvSpPr>
            <a:spLocks noGrp="1"/>
          </p:cNvSpPr>
          <p:nvPr>
            <p:ph idx="1"/>
          </p:nvPr>
        </p:nvSpPr>
        <p:spPr/>
        <p:txBody>
          <a:bodyPr/>
          <a:lstStyle/>
          <a:p>
            <a:r>
              <a:rPr lang="en-US" dirty="0" smtClean="0"/>
              <a:t>The definitional problem:  too many and little agreement</a:t>
            </a:r>
          </a:p>
          <a:p>
            <a:r>
              <a:rPr lang="en-US" dirty="0" smtClean="0"/>
              <a:t>Definitions are little more than summaries of theory </a:t>
            </a:r>
          </a:p>
          <a:p>
            <a:r>
              <a:rPr lang="en-US" dirty="0" smtClean="0"/>
              <a:t>So it is more fruitful to start with a theory rather than a definition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theory?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theory is an informed conjecture of what might be able to account for any form of behavior especially unusual behavior</a:t>
            </a:r>
          </a:p>
          <a:p>
            <a:r>
              <a:rPr lang="en-US" dirty="0" smtClean="0"/>
              <a:t>A theory focuses on a set of facts and suggests one or more hypotheses to account for these forms of behavior for example shaping behavior</a:t>
            </a:r>
          </a:p>
          <a:p>
            <a:r>
              <a:rPr lang="en-US" dirty="0" smtClean="0"/>
              <a:t>The more specific the hypothesis the more fruitful the results</a:t>
            </a:r>
          </a:p>
          <a:p>
            <a:pPr lvl="1"/>
            <a:r>
              <a:rPr lang="en-US" dirty="0" smtClean="0"/>
              <a:t>For example a Zulu ritual</a:t>
            </a:r>
          </a:p>
          <a:p>
            <a:pPr lvl="1"/>
            <a:r>
              <a:rPr lang="en-US" dirty="0" smtClean="0"/>
              <a:t>For example a Zulu belief</a:t>
            </a:r>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Whereas an anthropologist might suggest the meaning of the ritual and the belief a cognitive scientist will hypothesize about the causal factors that generate the ritual and the belief</a:t>
            </a:r>
          </a:p>
          <a:p>
            <a:r>
              <a:rPr lang="en-US" dirty="0" smtClean="0"/>
              <a:t>In the field much of beliefs and behaviors are unproblematic</a:t>
            </a:r>
          </a:p>
          <a:p>
            <a:r>
              <a:rPr lang="en-US" dirty="0" smtClean="0"/>
              <a:t>People everywhere sleep, eat, talk, argue, make love, sing, dance, tell stories etc. No problem to explain there except if you need to explain the difference between humans and apes (then evolution must be taken account of)</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TotalTime>
  <Words>638</Words>
  <Application>Microsoft Macintosh PowerPoint</Application>
  <PresentationFormat>On-screen Show (4:3)</PresentationFormat>
  <Paragraphs>66</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Office Theme</vt:lpstr>
      <vt:lpstr>INTRODUCTION TO THE COGNITIVE SCIENCE OF RELIGION</vt:lpstr>
      <vt:lpstr>Slide 2</vt:lpstr>
      <vt:lpstr>What is  Science?</vt:lpstr>
      <vt:lpstr>What is cognition?</vt:lpstr>
      <vt:lpstr>Slide 5</vt:lpstr>
      <vt:lpstr>Slide 6</vt:lpstr>
      <vt:lpstr>What is religion?</vt:lpstr>
      <vt:lpstr>What is a theory?</vt:lpstr>
      <vt:lpstr>Slide 9</vt:lpstr>
      <vt:lpstr>Slide 10</vt:lpstr>
      <vt:lpstr>Slide 11</vt:lpstr>
      <vt:lpstr>Reflective behavior</vt:lpstr>
      <vt:lpstr>Intuitive behavior</vt:lpstr>
      <vt:lpstr>Slide 14</vt:lpstr>
      <vt:lpstr>Slide 15</vt:lpstr>
    </vt:vector>
  </TitlesOfParts>
  <Company>Queen's University - Belfast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COGNITIVE SCIENCE OF RELIGION</dc:title>
  <dc:creator>Tom Lawson</dc:creator>
  <cp:lastModifiedBy>Tom Lawson</cp:lastModifiedBy>
  <cp:revision>4</cp:revision>
  <dcterms:created xsi:type="dcterms:W3CDTF">2013-09-18T19:25:03Z</dcterms:created>
  <dcterms:modified xsi:type="dcterms:W3CDTF">2013-09-18T19:25:20Z</dcterms:modified>
</cp:coreProperties>
</file>