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9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1" r:id="rId28"/>
    <p:sldId id="282" r:id="rId29"/>
    <p:sldId id="283" r:id="rId30"/>
    <p:sldId id="286" r:id="rId31"/>
    <p:sldId id="284" r:id="rId32"/>
    <p:sldId id="285" r:id="rId33"/>
    <p:sldId id="288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EDD7B-A805-4281-ACCF-55433D153722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C2B19-74CF-4871-AA95-8DBF7304ADF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C2B19-74CF-4871-AA95-8DBF7304ADFA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3A674D-A0E8-4B84-ACF9-E20E530BE118}" type="datetimeFigureOut">
              <a:rPr lang="sk-SK" smtClean="0"/>
              <a:pPr/>
              <a:t>27.9.2013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lestine-studies.org/files/pdf/jps/1734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67164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Náboženské </a:t>
            </a:r>
            <a:r>
              <a:rPr lang="sk-SK" b="1" dirty="0"/>
              <a:t>a politické hnutia islamského aktivizmu</a:t>
            </a:r>
            <a:br>
              <a:rPr lang="sk-SK" b="1" dirty="0"/>
            </a:br>
            <a:r>
              <a:rPr lang="sk-SK" b="1" dirty="0" smtClean="0"/>
              <a:t> (RLB379) 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857496"/>
            <a:ext cx="4500594" cy="2571768"/>
          </a:xfrm>
        </p:spPr>
        <p:txBody>
          <a:bodyPr>
            <a:noAutofit/>
          </a:bodyPr>
          <a:lstStyle/>
          <a:p>
            <a:pPr algn="l"/>
            <a:r>
              <a:rPr lang="sk-SK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odbor: </a:t>
            </a:r>
            <a:r>
              <a:rPr lang="sk-SK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religionistika</a:t>
            </a:r>
          </a:p>
          <a:p>
            <a:pPr algn="l"/>
            <a:r>
              <a:rPr lang="sk-SK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ak</a:t>
            </a:r>
            <a:r>
              <a:rPr lang="sk-SK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r. </a:t>
            </a: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2013-2014</a:t>
            </a:r>
          </a:p>
          <a:p>
            <a:pPr algn="l"/>
            <a:r>
              <a:rPr lang="sk-SK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Čas: </a:t>
            </a: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piatok 15.50 </a:t>
            </a:r>
            <a:r>
              <a:rPr lang="sk-SK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17.25</a:t>
            </a:r>
            <a:endParaRPr lang="sk-SK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miestnosť: J 21</a:t>
            </a:r>
            <a:endParaRPr lang="sk-SK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k-SK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Ústav religionistiky </a:t>
            </a:r>
            <a:r>
              <a:rPr lang="sk-SK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FF MU</a:t>
            </a:r>
          </a:p>
          <a:p>
            <a:pPr algn="l"/>
            <a:endParaRPr lang="sk-SK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Maroš Petrík</a:t>
            </a:r>
            <a:endParaRPr lang="sk-SK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roš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040" y="2428868"/>
            <a:ext cx="4270802" cy="3386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r>
              <a:rPr lang="sk-SK" b="1" dirty="0" smtClean="0"/>
              <a:t>Rysy islamského fundamentalizmu</a:t>
            </a:r>
          </a:p>
          <a:p>
            <a:pPr marL="914400" lvl="1" indent="-457200">
              <a:buFont typeface="+mj-lt"/>
              <a:buAutoNum type="alphaLcParenR"/>
            </a:pPr>
            <a:r>
              <a:rPr lang="sk-SK" sz="2000" dirty="0" smtClean="0"/>
              <a:t>Sdružuje aktivistické skupiny, hnutia alebo politické strany v rámci nábožensky formulovaných akčných programov (Hamas, en-Nahda, Hizb at-Tahrír,atď).</a:t>
            </a:r>
          </a:p>
          <a:p>
            <a:pPr marL="914400" lvl="1" indent="-457200">
              <a:buFont typeface="+mj-lt"/>
              <a:buAutoNum type="alphaLcParenR"/>
            </a:pPr>
            <a:r>
              <a:rPr lang="sk-SK" sz="2000" dirty="0" smtClean="0"/>
              <a:t>Cieľom je mravná obroda zkazenej společnosti, ochrana pred despotickými režímami podporovanými zo strany západných nepriateľov islámu.</a:t>
            </a:r>
          </a:p>
          <a:p>
            <a:pPr marL="914400" lvl="1" indent="-457200">
              <a:buFont typeface="+mj-lt"/>
              <a:buAutoNum type="alphaLcParenR"/>
            </a:pPr>
            <a:r>
              <a:rPr lang="sk-SK" sz="2000" dirty="0" smtClean="0"/>
              <a:t>Náprava se objavuje v rôzných formách:</a:t>
            </a:r>
          </a:p>
          <a:p>
            <a:pPr marL="1371600" lvl="2" indent="-457200">
              <a:buFont typeface="+mj-lt"/>
              <a:buAutoNum type="arabicParenR"/>
            </a:pPr>
            <a:r>
              <a:rPr lang="sk-SK" sz="2000" dirty="0" smtClean="0"/>
              <a:t>dĺhodobá trpezlivá agitácia (Moslimské Bratstvo),</a:t>
            </a:r>
          </a:p>
          <a:p>
            <a:pPr marL="1371600" lvl="2" indent="-457200">
              <a:buFont typeface="+mj-lt"/>
              <a:buAutoNum type="arabicParenR"/>
            </a:pPr>
            <a:r>
              <a:rPr lang="sk-SK" sz="2000" dirty="0" smtClean="0"/>
              <a:t>pasivná rezistencia voči nemu, odchod do ústrania (hidžra) a následný džihád (at-Takfír wa</a:t>
            </a:r>
            <a:r>
              <a:rPr lang="en-GB" sz="2000" dirty="0" smtClean="0"/>
              <a:t>’</a:t>
            </a:r>
            <a:r>
              <a:rPr lang="sk-SK" sz="2000" dirty="0" smtClean="0"/>
              <a:t>l-džihád),</a:t>
            </a:r>
          </a:p>
          <a:p>
            <a:pPr marL="1371600" lvl="2" indent="-457200">
              <a:buFont typeface="+mj-lt"/>
              <a:buAutoNum type="arabicParenR"/>
            </a:pPr>
            <a:r>
              <a:rPr lang="sk-SK" sz="2000" dirty="0" smtClean="0"/>
              <a:t>hnutia radikálnej akcie (Egyptský islamský džihád, Hnutie islamského džihádu Palestíny) v rátane samovražedných atentátov (Hamás, al-Džihád al-islámí, al-Qáida), snaha o destabilizáciu režimu.</a:t>
            </a:r>
          </a:p>
          <a:p>
            <a:pPr marL="971550" lvl="1" indent="-457200">
              <a:buNone/>
            </a:pPr>
            <a:r>
              <a:rPr lang="sk-SK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d)</a:t>
            </a:r>
            <a:r>
              <a:rPr lang="sk-SK" sz="2000" dirty="0" smtClean="0"/>
              <a:t>	Hnutia sú reprezentované charizatickými laickými kazateľmi s vulgárnou interpretáciou vybraných islamských znakov. </a:t>
            </a:r>
          </a:p>
          <a:p>
            <a:endParaRPr lang="sk-SK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1">
              <a:buNone/>
            </a:pPr>
            <a:r>
              <a:rPr lang="sk-SK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e) </a:t>
            </a:r>
            <a:r>
              <a:rPr lang="sk-SK" sz="2000" dirty="0" smtClean="0"/>
              <a:t>	</a:t>
            </a:r>
            <a:r>
              <a:rPr lang="sk-SK" sz="2000" dirty="0" smtClean="0"/>
              <a:t>Hnutia </a:t>
            </a:r>
            <a:r>
              <a:rPr lang="sk-SK" sz="2000" dirty="0" smtClean="0"/>
              <a:t>nemajú systematickú väzbu na </a:t>
            </a:r>
            <a:r>
              <a:rPr lang="en-GB" sz="2000" dirty="0" smtClean="0"/>
              <a:t>‘</a:t>
            </a:r>
            <a:r>
              <a:rPr lang="sk-SK" sz="2000" dirty="0" smtClean="0"/>
              <a:t>ulamá konkrétneho </a:t>
            </a:r>
            <a:r>
              <a:rPr lang="sk-SK" sz="2000" dirty="0" smtClean="0"/>
              <a:t>	štátu</a:t>
            </a:r>
            <a:r>
              <a:rPr lang="sk-SK" sz="2000" dirty="0" smtClean="0"/>
              <a:t>, </a:t>
            </a:r>
            <a:r>
              <a:rPr lang="sk-SK" sz="2000" dirty="0" smtClean="0"/>
              <a:t>keďže </a:t>
            </a:r>
            <a:r>
              <a:rPr lang="sk-SK" sz="2000" dirty="0" smtClean="0"/>
              <a:t>kvalifikovaní učenci nie sú ochotní sa integrovať </a:t>
            </a:r>
            <a:r>
              <a:rPr lang="sk-SK" sz="2000" dirty="0" smtClean="0"/>
              <a:t>	do </a:t>
            </a:r>
            <a:r>
              <a:rPr lang="sk-SK" sz="2000" dirty="0" smtClean="0"/>
              <a:t>radikálnych </a:t>
            </a:r>
            <a:r>
              <a:rPr lang="sk-SK" sz="2000" dirty="0" smtClean="0"/>
              <a:t>skúpin</a:t>
            </a:r>
            <a:r>
              <a:rPr lang="sk-SK" sz="2000" dirty="0" smtClean="0"/>
              <a:t>, kt. Aj tak nepriamo podporujú.</a:t>
            </a:r>
          </a:p>
          <a:p>
            <a:pPr marL="914400" lvl="1" indent="-457200">
              <a:buAutoNum type="alphaLcParenR" startAt="6"/>
            </a:pPr>
            <a:r>
              <a:rPr lang="sk-SK" sz="2000" dirty="0" smtClean="0"/>
              <a:t>Ší</a:t>
            </a:r>
            <a:r>
              <a:rPr lang="en-GB" sz="2000" dirty="0" smtClean="0"/>
              <a:t>’</a:t>
            </a:r>
            <a:r>
              <a:rPr lang="sk-SK" sz="2000" dirty="0" smtClean="0"/>
              <a:t>itske hnutia a ich duchovní predstavujú iný typ aktivizmu, postavený na hierarchií v štátnom aparáte a priamej podpore hnutí zo strany vzdelaných nábožensko-právnych znalcov.</a:t>
            </a:r>
          </a:p>
          <a:p>
            <a:pPr marL="914400" lvl="1" indent="-457200">
              <a:buAutoNum type="alphaLcParenR" startAt="6"/>
            </a:pPr>
            <a:r>
              <a:rPr lang="sk-SK" sz="2000" dirty="0" smtClean="0"/>
              <a:t>Ľavicovo orientované (ne-fundamentálne) hnutia (Modžahedín-e islám).</a:t>
            </a:r>
          </a:p>
          <a:p>
            <a:pPr marL="914400" lvl="1" indent="-457200">
              <a:buAutoNum type="alphaLcParenR" startAt="6"/>
            </a:pPr>
            <a:endParaRPr lang="sk-SK" sz="2000" dirty="0" smtClean="0"/>
          </a:p>
          <a:p>
            <a:pPr marL="914400" lvl="1" indent="-457200">
              <a:buNone/>
            </a:pPr>
            <a:r>
              <a:rPr lang="sk-SK" sz="2000" b="1" dirty="0" smtClean="0"/>
              <a:t>Pioniéri islamizmu: </a:t>
            </a:r>
            <a:r>
              <a:rPr lang="sk-SK" sz="2000" dirty="0" smtClean="0"/>
              <a:t>Ibn Hanbal (z.855), Ibn Salamah (z. 1032), Ibn Hazm (z 1064), Qadi Musa </a:t>
            </a:r>
            <a:r>
              <a:rPr lang="sk-SK" sz="2000" baseline="30000" dirty="0" smtClean="0"/>
              <a:t>c</a:t>
            </a:r>
            <a:r>
              <a:rPr lang="sk-SK" sz="2000" dirty="0" smtClean="0"/>
              <a:t>Ijádh (z. 1149), Nawawí (z. 1277), Ibn Tajmíja (z. 1328), Ibn al-Qajím (z. 1350), Ibn Kathír (z. 1373) a Ibn Abd al- Wahab (z. 1792).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r>
              <a:rPr lang="sk-SK" b="1" dirty="0" smtClean="0"/>
              <a:t>Taqi ad-Dín Ahmad ibn Tajmíja </a:t>
            </a:r>
            <a:r>
              <a:rPr lang="sk-SK" dirty="0" smtClean="0"/>
              <a:t>(1263–1328)</a:t>
            </a:r>
          </a:p>
          <a:p>
            <a:pPr lvl="1"/>
            <a:r>
              <a:rPr lang="sk-SK" dirty="0" smtClean="0"/>
              <a:t>Návrat k praxi „vzešených predkov“ (as-salaf as-sálih).</a:t>
            </a:r>
          </a:p>
          <a:p>
            <a:pPr lvl="1"/>
            <a:r>
              <a:rPr lang="sk-SK" dirty="0" smtClean="0"/>
              <a:t>Kritika panovníka a štátnej moci.</a:t>
            </a:r>
          </a:p>
          <a:p>
            <a:pPr lvl="1"/>
            <a:r>
              <a:rPr lang="sk-SK" dirty="0" smtClean="0"/>
              <a:t>Vychádzal z prísneho madhabu ibn Hanbala.</a:t>
            </a:r>
          </a:p>
          <a:p>
            <a:pPr lvl="1"/>
            <a:r>
              <a:rPr lang="sk-SK" dirty="0" smtClean="0"/>
              <a:t>Odmietanie uctievania svätých, mystiky, nežiadúcich novôt (</a:t>
            </a:r>
            <a:r>
              <a:rPr lang="sk-SK" i="1" dirty="0" smtClean="0"/>
              <a:t>bid</a:t>
            </a:r>
            <a:r>
              <a:rPr lang="sk-SK" i="1" baseline="30000" dirty="0" smtClean="0"/>
              <a:t>c</a:t>
            </a:r>
            <a:r>
              <a:rPr lang="sk-SK" i="1" dirty="0" smtClean="0"/>
              <a:t>a</a:t>
            </a:r>
            <a:r>
              <a:rPr lang="sk-SK" dirty="0" smtClean="0"/>
              <a:t>), púťe k hrobom,</a:t>
            </a:r>
          </a:p>
          <a:p>
            <a:pPr lvl="1"/>
            <a:r>
              <a:rPr lang="sk-SK" dirty="0" smtClean="0"/>
              <a:t>Hlásal džihád so zbraňou v ruke proti: Mongolom, Isma</a:t>
            </a:r>
            <a:r>
              <a:rPr lang="en-GB" dirty="0" smtClean="0"/>
              <a:t>’</a:t>
            </a:r>
            <a:r>
              <a:rPr lang="sk-SK" dirty="0" smtClean="0"/>
              <a:t>ílítom, Alavitom, Drúzom.</a:t>
            </a:r>
          </a:p>
          <a:p>
            <a:pPr lvl="1"/>
            <a:r>
              <a:rPr lang="sk-SK" dirty="0" smtClean="0"/>
              <a:t>Presadzoval </a:t>
            </a:r>
            <a:r>
              <a:rPr lang="sk-SK" i="1" dirty="0" smtClean="0"/>
              <a:t>idžtihád</a:t>
            </a:r>
            <a:r>
              <a:rPr lang="sk-SK" dirty="0" smtClean="0"/>
              <a:t> namiesto </a:t>
            </a:r>
            <a:r>
              <a:rPr lang="sk-SK" i="1" dirty="0" smtClean="0"/>
              <a:t>taqlídu</a:t>
            </a:r>
            <a:r>
              <a:rPr lang="sk-SK" dirty="0" smtClean="0"/>
              <a:t> ako metódy islamského práva. </a:t>
            </a:r>
          </a:p>
          <a:p>
            <a:pPr lvl="1"/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/>
          <a:lstStyle/>
          <a:p>
            <a:pPr lvl="1"/>
            <a:r>
              <a:rPr lang="sk-SK" i="1" dirty="0" smtClean="0"/>
              <a:t>Tawhíd</a:t>
            </a:r>
            <a:r>
              <a:rPr lang="sk-SK" dirty="0" smtClean="0"/>
              <a:t> ako základ viery, džihád rovnocenný s 5 piliermi viery. </a:t>
            </a:r>
          </a:p>
          <a:p>
            <a:pPr lvl="1"/>
            <a:r>
              <a:rPr lang="sk-SK" dirty="0" smtClean="0"/>
              <a:t>Obvinenie moslima z odpadlíctva (takfír) až ako posledná možnosť.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Fulbské džihády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k-SK" dirty="0" smtClean="0"/>
              <a:t>Džihád 1725 vo Futa Jalon</a:t>
            </a:r>
          </a:p>
          <a:p>
            <a:pPr lvl="1"/>
            <a:r>
              <a:rPr lang="sk-SK" dirty="0" smtClean="0"/>
              <a:t>1775 - 76 bol ustanovený ďalší imamát vo Futa Toro. </a:t>
            </a:r>
          </a:p>
          <a:p>
            <a:pPr lvl="1"/>
            <a:r>
              <a:rPr lang="sk-SK" dirty="0" smtClean="0"/>
              <a:t>Ďalšie džihády nasledovali v 18.-19. st. :</a:t>
            </a:r>
          </a:p>
          <a:p>
            <a:pPr lvl="2"/>
            <a:r>
              <a:rPr lang="sk-SK" dirty="0" smtClean="0"/>
              <a:t> Uthmán dan Fodio v Hausalande (1804 - 1811),</a:t>
            </a:r>
          </a:p>
          <a:p>
            <a:pPr lvl="2"/>
            <a:r>
              <a:rPr lang="sk-SK" dirty="0" smtClean="0"/>
              <a:t>Šeku  Hamada v Masine (1815 - 1821), a </a:t>
            </a:r>
          </a:p>
          <a:p>
            <a:pPr lvl="2"/>
            <a:r>
              <a:rPr lang="sk-SK" dirty="0" smtClean="0"/>
              <a:t>Imamát al-Hadždž Umara v Bambarskom štáte Nyoro a Segu (1854 - 1821) 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sk-SK" dirty="0" smtClean="0"/>
              <a:t>Sokoto Kalifát (1804 – 1903)</a:t>
            </a:r>
          </a:p>
          <a:p>
            <a:pPr lvl="1"/>
            <a:r>
              <a:rPr lang="sk-SK" dirty="0" smtClean="0"/>
              <a:t>Zákaz obetovania, uctievania modiel, </a:t>
            </a:r>
          </a:p>
          <a:p>
            <a:pPr lvl="1"/>
            <a:r>
              <a:rPr lang="sk-SK" dirty="0" smtClean="0"/>
              <a:t>Stretnutie Fódia s Muhammadom v sne</a:t>
            </a:r>
          </a:p>
          <a:p>
            <a:pPr lvl="1"/>
            <a:r>
              <a:rPr lang="sk-SK" dirty="0" smtClean="0"/>
              <a:t>Džihád meča proti etniku Hausa, štátu Gobir</a:t>
            </a:r>
            <a:endParaRPr lang="sk-SK" dirty="0"/>
          </a:p>
        </p:txBody>
      </p:sp>
      <p:pic>
        <p:nvPicPr>
          <p:cNvPr id="1026" name="Picture 2" descr="C:\Users\Maroš\Desktop\Fula_jihad_states_map_general_c18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47331"/>
            <a:ext cx="6482954" cy="381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Wahhabizmus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Muhammad Ibn Abd al- Wahháb (1703/4 - 1792) </a:t>
            </a:r>
          </a:p>
          <a:p>
            <a:pPr lvl="1"/>
            <a:r>
              <a:rPr lang="sk-SK" sz="2000" b="1" dirty="0" smtClean="0"/>
              <a:t>DeLong Bas, Natana:</a:t>
            </a:r>
            <a:r>
              <a:rPr lang="sk-SK" sz="2000" dirty="0" smtClean="0"/>
              <a:t> </a:t>
            </a:r>
            <a:r>
              <a:rPr lang="sk-SK" sz="2000" i="1" dirty="0" smtClean="0"/>
              <a:t>Wahhabi Islam: From Revival and Reform to Global Jihad</a:t>
            </a:r>
            <a:r>
              <a:rPr lang="sk-SK" sz="2000" dirty="0" smtClean="0"/>
              <a:t>, Oxford Uiversity Press, Inc., New York, 2004.</a:t>
            </a:r>
            <a:endParaRPr lang="sk-SK" dirty="0" smtClean="0"/>
          </a:p>
          <a:p>
            <a:pPr lvl="1"/>
            <a:r>
              <a:rPr lang="sk-SK" dirty="0" smtClean="0"/>
              <a:t>Náboženský puritanizmus, vplyv Ahmad Ibn Hambal (z. 855), ibn Tajmíja (1268 - 1328).</a:t>
            </a:r>
          </a:p>
          <a:p>
            <a:pPr lvl="1"/>
            <a:r>
              <a:rPr lang="sk-SK" dirty="0" smtClean="0"/>
              <a:t>Zákaz uctievania svätých, ničenie ich hrobov, striktné dodržiavanie náboženskej práxe, odpor k neortodoxným vetvám islámu a mystike.</a:t>
            </a:r>
          </a:p>
          <a:p>
            <a:pPr lvl="1"/>
            <a:r>
              <a:rPr lang="sk-SK" i="1" dirty="0" smtClean="0"/>
              <a:t>Tawhíd</a:t>
            </a:r>
            <a:r>
              <a:rPr lang="sk-SK" dirty="0" smtClean="0"/>
              <a:t> a boj proti politeistom, militantný monoteizmus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sk-SK" dirty="0" smtClean="0"/>
              <a:t>Hnutie pôvodom z Nadždu</a:t>
            </a:r>
          </a:p>
          <a:p>
            <a:r>
              <a:rPr lang="sk-SK" dirty="0" smtClean="0"/>
              <a:t>1744: Dohoda medzi Abd al-Wahhábom a kmeňovým vodcom Muhammadom ibn Sa</a:t>
            </a:r>
            <a:r>
              <a:rPr lang="en-GB" dirty="0" smtClean="0"/>
              <a:t>’</a:t>
            </a:r>
            <a:r>
              <a:rPr lang="sk-SK" dirty="0" smtClean="0"/>
              <a:t>údom</a:t>
            </a:r>
          </a:p>
          <a:p>
            <a:r>
              <a:rPr lang="sk-SK" dirty="0" smtClean="0"/>
              <a:t>30 ročný džihád, 1773: dobitie Rijádu.</a:t>
            </a:r>
          </a:p>
          <a:p>
            <a:r>
              <a:rPr lang="sk-SK" dirty="0" smtClean="0"/>
              <a:t>Rozpor s ibn Tajmíjom: ahl al-kitáb, dhimmí, džizja, káfir.</a:t>
            </a:r>
          </a:p>
          <a:p>
            <a:r>
              <a:rPr lang="sk-SK" dirty="0" smtClean="0"/>
              <a:t>Okupácia Mekky (1803,1806)</a:t>
            </a:r>
          </a:p>
          <a:p>
            <a:r>
              <a:rPr lang="sk-SK" dirty="0" smtClean="0"/>
              <a:t>Koniec 1. Saudského štátu 1811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sk-SK" dirty="0" smtClean="0"/>
              <a:t>2. Saudský štát (1823 – 1887)</a:t>
            </a:r>
          </a:p>
          <a:p>
            <a:pPr lvl="1"/>
            <a:r>
              <a:rPr lang="sk-SK" dirty="0" smtClean="0"/>
              <a:t>Zameranie na vnútornú politiku a náboženskú prax</a:t>
            </a:r>
          </a:p>
          <a:p>
            <a:pPr lvl="1"/>
            <a:r>
              <a:rPr lang="sk-SK" dirty="0" smtClean="0"/>
              <a:t>Značne nestabilné zriadenie</a:t>
            </a:r>
          </a:p>
          <a:p>
            <a:pPr lvl="1"/>
            <a:r>
              <a:rPr lang="sk-SK" dirty="0" smtClean="0"/>
              <a:t>Náboženská polícia (mutawwi'ín)</a:t>
            </a:r>
          </a:p>
          <a:p>
            <a:r>
              <a:rPr lang="sk-SK" dirty="0" smtClean="0"/>
              <a:t>3. Saudský štát (1902 - )</a:t>
            </a:r>
          </a:p>
          <a:p>
            <a:pPr lvl="1"/>
            <a:r>
              <a:rPr lang="sk-SK" dirty="0" smtClean="0"/>
              <a:t>Abd al-Azíz ibn Sa'úd (1902 - 1952) obsadil Ryjád</a:t>
            </a:r>
          </a:p>
          <a:p>
            <a:pPr lvl="1"/>
            <a:r>
              <a:rPr lang="sk-SK" dirty="0" smtClean="0"/>
              <a:t>1924: Okupácia Mekky, Medíny a Džiddy</a:t>
            </a:r>
          </a:p>
          <a:p>
            <a:pPr lvl="1"/>
            <a:r>
              <a:rPr lang="sk-SK" dirty="0" smtClean="0"/>
              <a:t>Významný príjem: Púť do Mekky</a:t>
            </a:r>
          </a:p>
          <a:p>
            <a:pPr lvl="1"/>
            <a:r>
              <a:rPr lang="sk-SK" dirty="0" smtClean="0"/>
              <a:t>Ničenie hrobiek</a:t>
            </a:r>
          </a:p>
          <a:p>
            <a:pPr lvl="1"/>
            <a:r>
              <a:rPr lang="sk-SK" dirty="0" smtClean="0"/>
              <a:t>1926: zriadenie úradu na Určovanie správneho a zakazovanie nesprávneho</a:t>
            </a:r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404664"/>
            <a:ext cx="5328592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000" b="1" dirty="0" smtClean="0"/>
              <a:t>Ichwán</a:t>
            </a:r>
          </a:p>
        </p:txBody>
      </p:sp>
      <p:pic>
        <p:nvPicPr>
          <p:cNvPr id="10242" name="Picture 2" descr="C:\Users\Maroš\Desktop\Ikh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192688" cy="5159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628654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sk-SK" sz="8000" b="1" u="sng" dirty="0">
                <a:latin typeface="Arial" pitchFamily="34" charset="0"/>
                <a:cs typeface="Arial" pitchFamily="34" charset="0"/>
              </a:rPr>
              <a:t>Literatúra</a:t>
            </a:r>
          </a:p>
          <a:p>
            <a:pPr>
              <a:lnSpc>
                <a:spcPct val="120000"/>
              </a:lnSpc>
              <a:buNone/>
            </a:pPr>
            <a:r>
              <a:rPr lang="sk-SK" sz="6000" b="1" dirty="0">
                <a:latin typeface="Arial" pitchFamily="34" charset="0"/>
                <a:cs typeface="Arial" pitchFamily="34" charset="0"/>
              </a:rPr>
              <a:t>Odporúčaná</a:t>
            </a:r>
            <a:r>
              <a:rPr lang="sk-SK" sz="6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sk-SK" sz="5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b="1" dirty="0">
                <a:latin typeface="Arial" pitchFamily="34" charset="0"/>
                <a:cs typeface="Arial" pitchFamily="34" charset="0"/>
              </a:rPr>
              <a:t>	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6000" b="1" dirty="0" smtClean="0">
                <a:latin typeface="Arial" pitchFamily="34" charset="0"/>
                <a:cs typeface="Arial" pitchFamily="34" charset="0"/>
              </a:rPr>
              <a:t>Bonney</a:t>
            </a:r>
            <a:r>
              <a:rPr lang="sk-SK" sz="6000" b="1" dirty="0">
                <a:latin typeface="Arial" pitchFamily="34" charset="0"/>
                <a:cs typeface="Arial" pitchFamily="34" charset="0"/>
              </a:rPr>
              <a:t>, Richard: </a:t>
            </a:r>
            <a:r>
              <a:rPr lang="sk-SK" sz="6000" i="1" dirty="0">
                <a:latin typeface="Arial" pitchFamily="34" charset="0"/>
                <a:cs typeface="Arial" pitchFamily="34" charset="0"/>
              </a:rPr>
              <a:t>Jihād: From Qur’ān to bin Lāden</a:t>
            </a:r>
            <a:r>
              <a:rPr lang="sk-SK" sz="6000" dirty="0">
                <a:latin typeface="Arial" pitchFamily="34" charset="0"/>
                <a:cs typeface="Arial" pitchFamily="34" charset="0"/>
              </a:rPr>
              <a:t>, </a:t>
            </a:r>
            <a:r>
              <a:rPr lang="sk-SK" sz="6000" dirty="0" smtClean="0">
                <a:latin typeface="Arial" pitchFamily="34" charset="0"/>
                <a:cs typeface="Arial" pitchFamily="34" charset="0"/>
              </a:rPr>
              <a:t>Palgrave MacMillan</a:t>
            </a:r>
            <a:r>
              <a:rPr lang="sk-SK" sz="6000" dirty="0">
                <a:latin typeface="Arial" pitchFamily="34" charset="0"/>
                <a:cs typeface="Arial" pitchFamily="34" charset="0"/>
              </a:rPr>
              <a:t>, </a:t>
            </a:r>
            <a:r>
              <a:rPr lang="sk-SK" sz="6000" dirty="0" smtClean="0">
                <a:latin typeface="Arial" pitchFamily="34" charset="0"/>
                <a:cs typeface="Arial" pitchFamily="34" charset="0"/>
              </a:rPr>
              <a:t>USA a </a:t>
            </a:r>
            <a:r>
              <a:rPr lang="sk-SK" sz="6000" dirty="0">
                <a:latin typeface="Arial" pitchFamily="34" charset="0"/>
                <a:cs typeface="Arial" pitchFamily="34" charset="0"/>
              </a:rPr>
              <a:t>UK 2004.</a:t>
            </a:r>
          </a:p>
          <a:p>
            <a:pPr>
              <a:lnSpc>
                <a:spcPct val="120000"/>
              </a:lnSpc>
              <a:buNone/>
            </a:pPr>
            <a:r>
              <a:rPr lang="sk-SK" sz="6000" dirty="0">
                <a:latin typeface="Arial" pitchFamily="34" charset="0"/>
                <a:cs typeface="Arial" pitchFamily="34" charset="0"/>
              </a:rPr>
              <a:t>	</a:t>
            </a:r>
            <a:r>
              <a:rPr lang="sk-SK" sz="6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6000" b="1" dirty="0" smtClean="0">
                <a:latin typeface="Arial" pitchFamily="34" charset="0"/>
                <a:cs typeface="Arial" pitchFamily="34" charset="0"/>
              </a:rPr>
              <a:t>Bonner, Michael:</a:t>
            </a:r>
            <a:r>
              <a:rPr lang="sk-SK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6000" i="1" dirty="0" smtClean="0">
                <a:latin typeface="Arial" pitchFamily="34" charset="0"/>
                <a:cs typeface="Arial" pitchFamily="34" charset="0"/>
              </a:rPr>
              <a:t>Jihad in Islamic History</a:t>
            </a:r>
            <a:r>
              <a:rPr lang="sk-SK" sz="6000" i="1" dirty="0">
                <a:latin typeface="Arial" pitchFamily="34" charset="0"/>
                <a:cs typeface="Arial" pitchFamily="34" charset="0"/>
              </a:rPr>
              <a:t>:</a:t>
            </a:r>
            <a:r>
              <a:rPr lang="sk-SK" sz="6000" i="1" dirty="0" smtClean="0">
                <a:latin typeface="Arial" pitchFamily="34" charset="0"/>
                <a:cs typeface="Arial" pitchFamily="34" charset="0"/>
              </a:rPr>
              <a:t> Doctrine and Practice</a:t>
            </a:r>
            <a:r>
              <a:rPr lang="sk-SK" sz="6000" dirty="0" smtClean="0">
                <a:latin typeface="Arial" pitchFamily="34" charset="0"/>
                <a:cs typeface="Arial" pitchFamily="34" charset="0"/>
              </a:rPr>
              <a:t>, Priceston University Press, New Jersey, 2006.</a:t>
            </a:r>
          </a:p>
          <a:p>
            <a:pPr>
              <a:lnSpc>
                <a:spcPct val="120000"/>
              </a:lnSpc>
              <a:buNone/>
            </a:pPr>
            <a:r>
              <a:rPr lang="sk-SK" sz="6000" b="1" dirty="0">
                <a:latin typeface="Arial" pitchFamily="34" charset="0"/>
                <a:cs typeface="Arial" pitchFamily="34" charset="0"/>
              </a:rPr>
              <a:t>	</a:t>
            </a:r>
            <a:r>
              <a:rPr lang="sk-SK" sz="6000" b="1" dirty="0" smtClean="0">
                <a:latin typeface="Arial" pitchFamily="34" charset="0"/>
                <a:cs typeface="Arial" pitchFamily="34" charset="0"/>
              </a:rPr>
              <a:t>	Brachman</a:t>
            </a:r>
            <a:r>
              <a:rPr lang="sk-SK" sz="6000" b="1" dirty="0">
                <a:latin typeface="Arial" pitchFamily="34" charset="0"/>
                <a:cs typeface="Arial" pitchFamily="34" charset="0"/>
              </a:rPr>
              <a:t>, Jarret M.: </a:t>
            </a:r>
            <a:r>
              <a:rPr lang="sk-SK" sz="6000" i="1" dirty="0">
                <a:latin typeface="Arial" pitchFamily="34" charset="0"/>
                <a:cs typeface="Arial" pitchFamily="34" charset="0"/>
              </a:rPr>
              <a:t>Global jihadism : Theory and practice</a:t>
            </a:r>
            <a:r>
              <a:rPr lang="sk-SK" sz="6000" dirty="0">
                <a:latin typeface="Arial" pitchFamily="34" charset="0"/>
                <a:cs typeface="Arial" pitchFamily="34" charset="0"/>
              </a:rPr>
              <a:t>, Routledge: </a:t>
            </a:r>
            <a:r>
              <a:rPr lang="sk-SK" sz="6000" dirty="0" smtClean="0">
                <a:latin typeface="Arial" pitchFamily="34" charset="0"/>
                <a:cs typeface="Arial" pitchFamily="34" charset="0"/>
              </a:rPr>
              <a:t>Taylor &amp; </a:t>
            </a:r>
            <a:r>
              <a:rPr lang="sk-SK" sz="6000" dirty="0">
                <a:latin typeface="Arial" pitchFamily="34" charset="0"/>
                <a:cs typeface="Arial" pitchFamily="34" charset="0"/>
              </a:rPr>
              <a:t>Francis Group, Oxon 2009.</a:t>
            </a:r>
          </a:p>
          <a:p>
            <a:pPr>
              <a:lnSpc>
                <a:spcPct val="120000"/>
              </a:lnSpc>
              <a:buNone/>
            </a:pPr>
            <a:r>
              <a:rPr lang="sk-SK" sz="6000" b="1" dirty="0">
                <a:latin typeface="Arial" pitchFamily="34" charset="0"/>
                <a:cs typeface="Arial" pitchFamily="34" charset="0"/>
              </a:rPr>
              <a:t>	</a:t>
            </a:r>
            <a:r>
              <a:rPr lang="sk-SK" sz="6000" b="1" dirty="0" smtClean="0">
                <a:latin typeface="Arial" pitchFamily="34" charset="0"/>
                <a:cs typeface="Arial" pitchFamily="34" charset="0"/>
              </a:rPr>
              <a:t>	Dekmejian</a:t>
            </a:r>
            <a:r>
              <a:rPr lang="sk-SK" sz="6000" b="1" dirty="0">
                <a:latin typeface="Arial" pitchFamily="34" charset="0"/>
                <a:cs typeface="Arial" pitchFamily="34" charset="0"/>
              </a:rPr>
              <a:t>, R. Hriar: </a:t>
            </a:r>
            <a:r>
              <a:rPr lang="sk-SK" sz="6000" i="1" dirty="0">
                <a:latin typeface="Arial" pitchFamily="34" charset="0"/>
                <a:cs typeface="Arial" pitchFamily="34" charset="0"/>
              </a:rPr>
              <a:t>Islam in revolution: Fundamentalism in the Arab World</a:t>
            </a:r>
            <a:r>
              <a:rPr lang="sk-SK" sz="6000" dirty="0">
                <a:latin typeface="Arial" pitchFamily="34" charset="0"/>
                <a:cs typeface="Arial" pitchFamily="34" charset="0"/>
              </a:rPr>
              <a:t>, 2nd ed. 1995, Syracuse University Press, NY, 1995</a:t>
            </a:r>
            <a:r>
              <a:rPr lang="sk-SK" sz="6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sk-SK" sz="6000" b="1" dirty="0" smtClean="0">
                <a:latin typeface="Arial" pitchFamily="34" charset="0"/>
                <a:cs typeface="Arial" pitchFamily="34" charset="0"/>
              </a:rPr>
              <a:t>		Kropáček, Luboš: </a:t>
            </a:r>
            <a:r>
              <a:rPr lang="sk-SK" sz="6000" i="1" dirty="0" smtClean="0">
                <a:latin typeface="Arial" pitchFamily="34" charset="0"/>
                <a:cs typeface="Arial" pitchFamily="34" charset="0"/>
              </a:rPr>
              <a:t>Islamský fundamentalizmus</a:t>
            </a:r>
            <a:r>
              <a:rPr lang="sk-SK" sz="6000" dirty="0" smtClean="0">
                <a:latin typeface="Arial" pitchFamily="34" charset="0"/>
                <a:cs typeface="Arial" pitchFamily="34" charset="0"/>
              </a:rPr>
              <a:t>, Vyšehrad, Praha 1996.</a:t>
            </a:r>
          </a:p>
          <a:p>
            <a:pPr>
              <a:lnSpc>
                <a:spcPct val="120000"/>
              </a:lnSpc>
              <a:buNone/>
            </a:pPr>
            <a:r>
              <a:rPr lang="sk-SK" sz="6000" b="1" dirty="0" smtClean="0">
                <a:latin typeface="Arial" pitchFamily="34" charset="0"/>
                <a:cs typeface="Arial" pitchFamily="34" charset="0"/>
              </a:rPr>
              <a:t>		Mendel, Miloš: </a:t>
            </a:r>
            <a:r>
              <a:rPr lang="sk-SK" sz="6000" i="1" dirty="0" smtClean="0">
                <a:latin typeface="Arial" pitchFamily="34" charset="0"/>
                <a:cs typeface="Arial" pitchFamily="34" charset="0"/>
              </a:rPr>
              <a:t>S puškou a Koránem</a:t>
            </a:r>
            <a:r>
              <a:rPr lang="sk-SK" sz="6000" dirty="0" smtClean="0">
                <a:latin typeface="Arial" pitchFamily="34" charset="0"/>
                <a:cs typeface="Arial" pitchFamily="34" charset="0"/>
              </a:rPr>
              <a:t>, Orientálny ústav Akadémie vied Českej republiky, Praha, 2008.</a:t>
            </a:r>
          </a:p>
          <a:p>
            <a:pPr>
              <a:buNone/>
            </a:pPr>
            <a:endParaRPr lang="sk-SK" sz="6000" dirty="0"/>
          </a:p>
          <a:p>
            <a:pPr>
              <a:buNone/>
            </a:pPr>
            <a:r>
              <a:rPr lang="sk-SK" sz="5600" b="1" dirty="0"/>
              <a:t>	</a:t>
            </a:r>
            <a:endParaRPr lang="sk-SK" sz="5600" dirty="0"/>
          </a:p>
          <a:p>
            <a:pPr>
              <a:buNone/>
            </a:pPr>
            <a:endParaRPr lang="sk-SK" sz="5600" dirty="0"/>
          </a:p>
          <a:p>
            <a:endParaRPr lang="sk-SK" sz="5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sk-SK" dirty="0" smtClean="0"/>
              <a:t>1933: Petro-dolar</a:t>
            </a:r>
          </a:p>
          <a:p>
            <a:pPr lvl="1"/>
            <a:r>
              <a:rPr lang="sk-SK" dirty="0" smtClean="0"/>
              <a:t>Texas Oil Company (Texaco)</a:t>
            </a:r>
          </a:p>
          <a:p>
            <a:pPr lvl="1"/>
            <a:r>
              <a:rPr lang="sk-SK" dirty="0" smtClean="0"/>
              <a:t>Arabian American Oil Company (Aramco)</a:t>
            </a:r>
          </a:p>
          <a:p>
            <a:pPr lvl="1">
              <a:buNone/>
            </a:pPr>
            <a:endParaRPr lang="sk-SK" dirty="0" smtClean="0"/>
          </a:p>
          <a:p>
            <a:r>
              <a:rPr lang="sk-SK" b="1" dirty="0" smtClean="0"/>
              <a:t>Vplyv wahhabizmu</a:t>
            </a:r>
          </a:p>
          <a:p>
            <a:pPr lvl="1"/>
            <a:r>
              <a:rPr lang="sk-SK" dirty="0" smtClean="0"/>
              <a:t>Deobandi hnutie a madrasy v Pakistane</a:t>
            </a:r>
          </a:p>
          <a:p>
            <a:pPr lvl="1"/>
            <a:r>
              <a:rPr lang="sk-SK" dirty="0" smtClean="0"/>
              <a:t>Bosna a Hercegovina</a:t>
            </a:r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Džihadistické hnutia proti imperializmu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5069160"/>
          </a:xfrm>
        </p:spPr>
        <p:txBody>
          <a:bodyPr>
            <a:noAutofit/>
          </a:bodyPr>
          <a:lstStyle/>
          <a:p>
            <a:r>
              <a:rPr lang="sk-SK" sz="2600" b="1" dirty="0" smtClean="0"/>
              <a:t>Qadiríja v Alžírsku</a:t>
            </a:r>
          </a:p>
          <a:p>
            <a:pPr lvl="1"/>
            <a:r>
              <a:rPr lang="sk-SK" dirty="0" smtClean="0"/>
              <a:t>Abd al-Qadír (1808 - 1883)</a:t>
            </a:r>
          </a:p>
          <a:p>
            <a:pPr lvl="1"/>
            <a:r>
              <a:rPr lang="sk-SK" dirty="0" smtClean="0"/>
              <a:t>Proti francúzskej okupácii Alžírska 1830</a:t>
            </a:r>
          </a:p>
          <a:p>
            <a:pPr lvl="1"/>
            <a:r>
              <a:rPr lang="sk-SK" dirty="0" smtClean="0"/>
              <a:t>Hidžra do Dár al-islám (Maroko)</a:t>
            </a:r>
          </a:p>
          <a:p>
            <a:pPr lvl="1"/>
            <a:r>
              <a:rPr lang="sk-SK" dirty="0" smtClean="0"/>
              <a:t>Džíhád za podpori Sultána Abd al-Rahmána z Maroka</a:t>
            </a:r>
          </a:p>
          <a:p>
            <a:pPr lvl="1"/>
            <a:r>
              <a:rPr lang="sk-SK" dirty="0" smtClean="0"/>
              <a:t>1847: kapitulácia Abd al-Qadíra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016" y="6381328"/>
            <a:ext cx="3884240" cy="32089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sk-SK" dirty="0" smtClean="0"/>
              <a:t>Abd al-Qadir al-Jazairi</a:t>
            </a:r>
            <a:endParaRPr lang="sk-SK" dirty="0"/>
          </a:p>
        </p:txBody>
      </p:sp>
      <p:pic>
        <p:nvPicPr>
          <p:cNvPr id="9218" name="Picture 2" descr="C:\Users\Maroš\Desktop\baa863d5095327db6b2838e382448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4622390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402832" cy="5577483"/>
          </a:xfrm>
        </p:spPr>
        <p:txBody>
          <a:bodyPr>
            <a:normAutofit fontScale="55000" lnSpcReduction="20000"/>
          </a:bodyPr>
          <a:lstStyle/>
          <a:p>
            <a:r>
              <a:rPr lang="sk-SK" sz="5800" b="1" dirty="0" smtClean="0"/>
              <a:t>Mahdíja v Sudáne</a:t>
            </a:r>
            <a:endParaRPr lang="sk-SK" sz="5800" dirty="0" smtClean="0"/>
          </a:p>
          <a:p>
            <a:pPr lvl="1"/>
            <a:r>
              <a:rPr lang="sk-SK" sz="4500" dirty="0" smtClean="0"/>
              <a:t>Mahdí Muhamad Ahmad ibn Abd Alláh (1260/1844 - 1302/1885)</a:t>
            </a:r>
          </a:p>
          <a:p>
            <a:pPr lvl="1"/>
            <a:r>
              <a:rPr lang="sk-SK" sz="4500" dirty="0" smtClean="0"/>
              <a:t>Úprava 5 pilierov viery</a:t>
            </a:r>
          </a:p>
          <a:p>
            <a:pPr lvl="1"/>
            <a:r>
              <a:rPr lang="sk-SK" sz="4500" dirty="0" smtClean="0"/>
              <a:t>Milenializmus: 1300 očakávanie Mahdího</a:t>
            </a:r>
          </a:p>
          <a:p>
            <a:pPr lvl="1"/>
            <a:r>
              <a:rPr lang="sk-SK" sz="4500" dirty="0" smtClean="0"/>
              <a:t>1882 – 1884: Džihád a dobitie Chartúmu</a:t>
            </a:r>
          </a:p>
          <a:p>
            <a:pPr lvl="1"/>
            <a:r>
              <a:rPr lang="sk-SK" sz="4500" dirty="0" smtClean="0"/>
              <a:t>Abdulláhi ibn Muhammad, džihád 1886 - 1889 </a:t>
            </a:r>
          </a:p>
          <a:p>
            <a:pPr lvl="1">
              <a:buNone/>
            </a:pPr>
            <a:endParaRPr lang="sk-SK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36096" y="5949280"/>
            <a:ext cx="3707904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000" dirty="0" smtClean="0"/>
              <a:t>Muhammad </a:t>
            </a:r>
            <a:r>
              <a:rPr lang="sk-SK" sz="2000" dirty="0" smtClean="0"/>
              <a:t>Ahmad al-Mahdí</a:t>
            </a:r>
            <a:endParaRPr lang="sk-SK" sz="2000" dirty="0"/>
          </a:p>
        </p:txBody>
      </p:sp>
      <p:pic>
        <p:nvPicPr>
          <p:cNvPr id="8194" name="Picture 2" descr="C:\Users\Maroš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1556792"/>
            <a:ext cx="3743325" cy="4278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2040" y="6237312"/>
            <a:ext cx="3960440" cy="432048"/>
          </a:xfrm>
        </p:spPr>
        <p:txBody>
          <a:bodyPr>
            <a:noAutofit/>
          </a:bodyPr>
          <a:lstStyle/>
          <a:p>
            <a:r>
              <a:rPr lang="sk-SK" sz="1800" dirty="0" smtClean="0"/>
              <a:t>Sidi Muhammad Idris al-Mahdi al-Senussi, King of Libya</a:t>
            </a:r>
            <a:endParaRPr lang="sk-SK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4186808" cy="6048672"/>
          </a:xfrm>
        </p:spPr>
        <p:txBody>
          <a:bodyPr>
            <a:normAutofit fontScale="92500"/>
          </a:bodyPr>
          <a:lstStyle/>
          <a:p>
            <a:r>
              <a:rPr lang="sk-SK" b="1" dirty="0" smtClean="0"/>
              <a:t>Sanusíja</a:t>
            </a:r>
          </a:p>
          <a:p>
            <a:pPr lvl="1"/>
            <a:r>
              <a:rPr lang="sk-SK" dirty="0" smtClean="0"/>
              <a:t>Sajíd Muhammad ibn Alí as-Sanussí (1787–1859)</a:t>
            </a:r>
          </a:p>
          <a:p>
            <a:pPr lvl="1"/>
            <a:r>
              <a:rPr lang="sk-SK" dirty="0" smtClean="0"/>
              <a:t>1. zawíja: 1835 v mekke</a:t>
            </a:r>
          </a:p>
          <a:p>
            <a:pPr lvl="1"/>
            <a:r>
              <a:rPr lang="sk-SK" dirty="0" smtClean="0"/>
              <a:t>Pod tlakom zo strany wahhabizmu presun do Cyrenaika (Lýbia) – zawíja al-Bajdá</a:t>
            </a:r>
          </a:p>
          <a:p>
            <a:pPr lvl="1"/>
            <a:r>
              <a:rPr lang="sk-SK" dirty="0" smtClean="0"/>
              <a:t>V Lýbii dinastia Sanussí: prvý lýbijský kráľ, Sidi Muhammad Idrís al-Mahdí as-Sanussí (1916 – 1983), štátny prevrat 1969.</a:t>
            </a:r>
          </a:p>
          <a:p>
            <a:pPr lvl="2"/>
            <a:endParaRPr lang="sk-SK" dirty="0"/>
          </a:p>
        </p:txBody>
      </p:sp>
      <p:pic>
        <p:nvPicPr>
          <p:cNvPr id="4" name="Picture 2" descr="C:\Users\Maroš\Desktop\220px-Idris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4032448" cy="5608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147248" cy="5328592"/>
          </a:xfrm>
        </p:spPr>
        <p:txBody>
          <a:bodyPr>
            <a:normAutofit/>
          </a:bodyPr>
          <a:lstStyle/>
          <a:p>
            <a:r>
              <a:rPr lang="sk-SK" b="1" dirty="0" smtClean="0"/>
              <a:t>Čečenský </a:t>
            </a:r>
            <a:r>
              <a:rPr lang="sk-SK" b="1" dirty="0" smtClean="0"/>
              <a:t>ghazavát</a:t>
            </a:r>
          </a:p>
          <a:p>
            <a:pPr lvl="1"/>
            <a:r>
              <a:rPr lang="sk-SK" dirty="0" smtClean="0"/>
              <a:t>1. vodca Šajch Mansúr (1732 – 1794)</a:t>
            </a:r>
          </a:p>
          <a:p>
            <a:pPr lvl="1"/>
            <a:r>
              <a:rPr lang="sk-SK" dirty="0" smtClean="0"/>
              <a:t>Prvý imamát v Čečensku 1785</a:t>
            </a:r>
          </a:p>
          <a:p>
            <a:pPr lvl="1"/>
            <a:r>
              <a:rPr lang="sk-SK" dirty="0" smtClean="0"/>
              <a:t>Najvýznamnejší vodca Imám Šámil (1797-1781)</a:t>
            </a:r>
          </a:p>
          <a:p>
            <a:pPr lvl="2"/>
            <a:r>
              <a:rPr lang="sk-SK" dirty="0" smtClean="0"/>
              <a:t>1828: stretnutie s Abd al-Qadírom na púti do Mekky</a:t>
            </a:r>
          </a:p>
          <a:p>
            <a:pPr lvl="2"/>
            <a:r>
              <a:rPr lang="sk-SK" dirty="0" smtClean="0"/>
              <a:t>1834 do 1859: gerilová vojna pod ideológiou Nakšbandíje</a:t>
            </a:r>
          </a:p>
          <a:p>
            <a:pPr lvl="2"/>
            <a:r>
              <a:rPr lang="sk-SK" dirty="0" smtClean="0"/>
              <a:t>Imamát na princípoch súfíjskej taríqy, puritánsky verejný život</a:t>
            </a:r>
          </a:p>
          <a:p>
            <a:pPr lvl="2"/>
            <a:r>
              <a:rPr lang="sk-SK" dirty="0" smtClean="0"/>
              <a:t>1870: Imám Šámil zadržaný </a:t>
            </a:r>
            <a:r>
              <a:rPr lang="sk-SK" dirty="0" smtClean="0"/>
              <a:t>Rusmi</a:t>
            </a:r>
            <a:r>
              <a:rPr lang="sk-SK" b="1" dirty="0" smtClean="0"/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Islamský intelektuálny reformizmus</a:t>
            </a:r>
            <a:endParaRPr lang="sk-SK" b="1" dirty="0"/>
          </a:p>
        </p:txBody>
      </p:sp>
      <p:pic>
        <p:nvPicPr>
          <p:cNvPr id="4098" name="Picture 2" descr="C:\Users\Maroš\Desktop\6158093619_12b279399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09" y="1097360"/>
            <a:ext cx="8422455" cy="5502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5076056" cy="5976664"/>
          </a:xfrm>
        </p:spPr>
        <p:txBody>
          <a:bodyPr>
            <a:normAutofit/>
          </a:bodyPr>
          <a:lstStyle/>
          <a:p>
            <a:r>
              <a:rPr lang="sk-SK" b="1" dirty="0" smtClean="0"/>
              <a:t>al-Nahda (Obroda) 19. - 20. st</a:t>
            </a:r>
            <a:r>
              <a:rPr lang="sk-SK" dirty="0" smtClean="0"/>
              <a:t>.</a:t>
            </a:r>
          </a:p>
          <a:p>
            <a:pPr lvl="1"/>
            <a:r>
              <a:rPr lang="sk-SK" dirty="0" smtClean="0"/>
              <a:t>Náprava společensko-politického usporiadania, právneho systému, etických noriem v </a:t>
            </a:r>
            <a:r>
              <a:rPr lang="sk-SK" dirty="0" smtClean="0"/>
              <a:t>každodennom </a:t>
            </a:r>
            <a:r>
              <a:rPr lang="sk-SK" dirty="0" smtClean="0"/>
              <a:t>živote a politického vzťahu k ne-moslimom.</a:t>
            </a:r>
          </a:p>
          <a:p>
            <a:pPr lvl="1"/>
            <a:r>
              <a:rPr lang="sk-SK" dirty="0" smtClean="0"/>
              <a:t>Akceptovanie modernej západnej technológie a prispôsobnie sa novým </a:t>
            </a:r>
            <a:r>
              <a:rPr lang="sk-SK" dirty="0" smtClean="0"/>
              <a:t>podmienkam</a:t>
            </a:r>
            <a:endParaRPr lang="sk-SK" dirty="0" smtClean="0"/>
          </a:p>
        </p:txBody>
      </p:sp>
      <p:pic>
        <p:nvPicPr>
          <p:cNvPr id="5122" name="Picture 2" descr="C:\Users\Maroš\Desktop\old ca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033" y="620688"/>
            <a:ext cx="4062967" cy="5799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5050904" cy="5505475"/>
          </a:xfrm>
        </p:spPr>
        <p:txBody>
          <a:bodyPr>
            <a:normAutofit fontScale="92500"/>
          </a:bodyPr>
          <a:lstStyle/>
          <a:p>
            <a:r>
              <a:rPr lang="sk-SK" b="1" dirty="0" smtClean="0"/>
              <a:t>Džamál ad-Dín al-Afghání (1839–1897</a:t>
            </a:r>
            <a:r>
              <a:rPr lang="sk-SK" b="1" dirty="0" smtClean="0"/>
              <a:t>)</a:t>
            </a:r>
          </a:p>
          <a:p>
            <a:pPr lvl="1"/>
            <a:r>
              <a:rPr lang="sk-SK" dirty="0" smtClean="0"/>
              <a:t>Právna teória: Idžtihád</a:t>
            </a:r>
          </a:p>
          <a:p>
            <a:pPr lvl="1"/>
            <a:r>
              <a:rPr lang="sk-SK" dirty="0" smtClean="0"/>
              <a:t>1879: Po pôsobení v Káhire odchod do exilu	</a:t>
            </a:r>
          </a:p>
          <a:p>
            <a:pPr lvl="1"/>
            <a:r>
              <a:rPr lang="sk-SK" dirty="0" smtClean="0"/>
              <a:t>1884: vydávačanie časopisu v Paríži </a:t>
            </a:r>
            <a:r>
              <a:rPr lang="sk-SK" i="1" dirty="0" smtClean="0"/>
              <a:t>al-Urwah al-Wuthqa</a:t>
            </a:r>
            <a:r>
              <a:rPr lang="sk-SK" dirty="0" smtClean="0"/>
              <a:t> (Najpevnejšie puto) </a:t>
            </a:r>
          </a:p>
          <a:p>
            <a:pPr lvl="1"/>
            <a:r>
              <a:rPr lang="sk-SK" dirty="0" smtClean="0"/>
              <a:t>Pôsobenie na Iránskom dvore Šáha Nasír ad-Dína</a:t>
            </a:r>
          </a:p>
          <a:p>
            <a:pPr lvl="1"/>
            <a:r>
              <a:rPr lang="sk-SK" dirty="0" smtClean="0"/>
              <a:t>1891 kvôli názorom vyhostený</a:t>
            </a:r>
          </a:p>
          <a:p>
            <a:pPr lvl="1"/>
            <a:r>
              <a:rPr lang="sk-SK" dirty="0" smtClean="0"/>
              <a:t>Zomrel v Istanbule 1896</a:t>
            </a:r>
            <a:endParaRPr lang="sk-SK" b="1" dirty="0" smtClean="0"/>
          </a:p>
          <a:p>
            <a:pPr lvl="1">
              <a:buNone/>
            </a:pPr>
            <a:endParaRPr lang="sk-SK" dirty="0"/>
          </a:p>
        </p:txBody>
      </p:sp>
      <p:pic>
        <p:nvPicPr>
          <p:cNvPr id="3074" name="Picture 2" descr="C:\Users\Maroš\Desktop\Sayyid_Dschamāl_ad-Dīn_al-Afghānī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2757" y="908720"/>
            <a:ext cx="3711243" cy="5302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sk-SK" dirty="0" smtClean="0"/>
              <a:t>Hlavné myšlienky al-Afgháního:</a:t>
            </a:r>
          </a:p>
          <a:p>
            <a:pPr lvl="1"/>
            <a:r>
              <a:rPr lang="sk-SK" dirty="0" smtClean="0"/>
              <a:t>Európsky imperializmus ohrozuje arabské (moslimské) krajiny.</a:t>
            </a:r>
          </a:p>
          <a:p>
            <a:pPr lvl="1"/>
            <a:r>
              <a:rPr lang="sk-SK" dirty="0" smtClean="0"/>
              <a:t>Ázia a blízky východ sa môžu ubrániť náporu západných mocností jednine vďaka prevzatiu moderných technológií zo západu.</a:t>
            </a:r>
          </a:p>
          <a:p>
            <a:pPr lvl="1"/>
            <a:r>
              <a:rPr lang="sk-SK" dirty="0" smtClean="0"/>
              <a:t>Islám, napriek jeho tradicionalizmu, bol a je efektivne krédo na zmobilizovanie verejnosti proti imperialistom.</a:t>
            </a:r>
          </a:p>
          <a:p>
            <a:pPr lvl="1"/>
            <a:endParaRPr lang="sk-S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sk-SK" b="1" dirty="0" smtClean="0"/>
              <a:t>Muhammad </a:t>
            </a:r>
            <a:r>
              <a:rPr lang="en-GB" b="1" dirty="0" smtClean="0"/>
              <a:t>‘</a:t>
            </a:r>
            <a:r>
              <a:rPr lang="sk-SK" b="1" dirty="0" smtClean="0"/>
              <a:t>Abduh (1849–1905</a:t>
            </a:r>
            <a:r>
              <a:rPr lang="sk-SK" b="1" dirty="0" smtClean="0"/>
              <a:t>)</a:t>
            </a:r>
            <a:endParaRPr lang="sk-SK" b="1" dirty="0" smtClean="0"/>
          </a:p>
        </p:txBody>
      </p:sp>
      <p:pic>
        <p:nvPicPr>
          <p:cNvPr id="1026" name="Picture 2" descr="C:\Users\Maroš\Desktop\281712_263562063659505_233720929976952_1339903_586928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12776"/>
            <a:ext cx="796713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14348" y="428604"/>
            <a:ext cx="7858149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Sekundárna literatúra: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Bordenkircher, Eric: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 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Analysis of Jihád in the Context of the Islamic</a:t>
            </a:r>
            <a:r>
              <a:rPr lang="sk-SK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Resistance Movement of Palestine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Institute of Islamic Studies, McGill University,</a:t>
            </a:r>
            <a:r>
              <a:rPr lang="sk-SK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Montreal 2001.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Desai, Maghnad: 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Rethinking islamism: The Ideology of the New Terror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I.B.Tauris</a:t>
            </a:r>
            <a:r>
              <a:rPr lang="sk-SK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&amp; Co. Ltd, UK, NY, 2007.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Kropáček, Luboš: 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Blízky východ na přelomu tisíciletí, Dynamika přeměn</a:t>
            </a:r>
            <a:r>
              <a:rPr lang="sk-SK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 muslimském sousedství Evropy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Višehrad, Praha 1999.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Mendel, Miloš: 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Džihád, islamské koncepce šíření víry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Atlantis, Brno 1996.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Mitchel, Richard P.: 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Society of the Muslim Brothers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Oxford University press,</a:t>
            </a:r>
            <a:r>
              <a:rPr lang="sk-SK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Inc., 1993, (prvýkrát publikované 1969).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91264" cy="5505475"/>
          </a:xfrm>
        </p:spPr>
        <p:txBody>
          <a:bodyPr/>
          <a:lstStyle/>
          <a:p>
            <a:pPr lvl="1"/>
            <a:r>
              <a:rPr lang="sk-SK" dirty="0" smtClean="0"/>
              <a:t>Kritika západného imperializmu, odchod do exilu.</a:t>
            </a:r>
          </a:p>
          <a:p>
            <a:pPr lvl="1"/>
            <a:r>
              <a:rPr lang="sk-SK" dirty="0" smtClean="0"/>
              <a:t>1884 odchod do Paríža, podieľa sa na vydávaní časopisu s Afgháním.</a:t>
            </a:r>
          </a:p>
          <a:p>
            <a:pPr lvl="1"/>
            <a:r>
              <a:rPr lang="sk-SK" dirty="0" smtClean="0"/>
              <a:t>1888 návrat do Egypta, začiatok kariéry sudcu (qádí)</a:t>
            </a:r>
          </a:p>
          <a:p>
            <a:pPr lvl="1"/>
            <a:r>
              <a:rPr lang="sk-SK" dirty="0" smtClean="0"/>
              <a:t>1899 sa stal hlavným muftím Egypta</a:t>
            </a:r>
          </a:p>
          <a:p>
            <a:pPr lvl="1"/>
            <a:r>
              <a:rPr lang="sk-SK" dirty="0" smtClean="0"/>
              <a:t>Reforma školstva na univerzite al-Azhar v Egypre</a:t>
            </a:r>
          </a:p>
          <a:p>
            <a:pPr lvl="1"/>
            <a:r>
              <a:rPr lang="sk-SK" dirty="0" smtClean="0"/>
              <a:t>Hlavný prispievateľ k modernizácii islámu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sk-SK" b="1" dirty="0" smtClean="0"/>
              <a:t>Muhammad Rašíd Ridá (1865–1935)</a:t>
            </a:r>
          </a:p>
          <a:p>
            <a:pPr lvl="1"/>
            <a:r>
              <a:rPr lang="sk-SK" dirty="0" smtClean="0"/>
              <a:t>al-Manár (Maják) 1898</a:t>
            </a:r>
          </a:p>
          <a:p>
            <a:pPr lvl="1"/>
            <a:r>
              <a:rPr lang="sk-SK" dirty="0" smtClean="0"/>
              <a:t>Publikácie na politické témy Sýrie a Egypta</a:t>
            </a:r>
          </a:p>
          <a:p>
            <a:pPr lvl="1"/>
            <a:r>
              <a:rPr lang="sk-SK" dirty="0" smtClean="0"/>
              <a:t>Pokračovanie v práci Afgháního a Abduha</a:t>
            </a:r>
          </a:p>
          <a:p>
            <a:pPr lvl="1"/>
            <a:r>
              <a:rPr lang="sk-SK" dirty="0" smtClean="0"/>
              <a:t>Jeho žiaci priamo ovplyvnili zakladateľa Moslimského Bratstva, Hasana al-Bannu.</a:t>
            </a:r>
            <a:endParaRPr lang="sk-SK" dirty="0" smtClean="0"/>
          </a:p>
          <a:p>
            <a:pPr lvl="1"/>
            <a:endParaRPr lang="sk-SK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sk-SK" b="1" dirty="0" smtClean="0"/>
              <a:t>Prínos reformizmu:</a:t>
            </a:r>
          </a:p>
          <a:p>
            <a:pPr lvl="1"/>
            <a:r>
              <a:rPr lang="sk-SK" dirty="0" smtClean="0"/>
              <a:t>Prekonanie delenia moslimov podľa právnych škôl</a:t>
            </a:r>
          </a:p>
          <a:p>
            <a:pPr lvl="1"/>
            <a:r>
              <a:rPr lang="sk-SK" dirty="0" smtClean="0"/>
              <a:t>Kritiky napodobňovania zvyklosti (</a:t>
            </a:r>
            <a:r>
              <a:rPr lang="sk-SK" i="1" dirty="0" smtClean="0"/>
              <a:t>taqlíd</a:t>
            </a:r>
            <a:r>
              <a:rPr lang="sk-SK" dirty="0" smtClean="0"/>
              <a:t>).</a:t>
            </a:r>
          </a:p>
          <a:p>
            <a:pPr lvl="1"/>
            <a:r>
              <a:rPr lang="sk-SK" dirty="0" smtClean="0"/>
              <a:t>Presadzovanie samostatného právneho úsudku (</a:t>
            </a:r>
            <a:r>
              <a:rPr lang="sk-SK" i="1" dirty="0" smtClean="0"/>
              <a:t>idžtihád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Dal možnosť vzniku striktnému fundamentalizmu a nábožensko-politickej akcii v súčasnosti (od 70. rokov) </a:t>
            </a:r>
            <a:endParaRPr lang="sk-S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467600" cy="1143000"/>
          </a:xfrm>
        </p:spPr>
        <p:txBody>
          <a:bodyPr/>
          <a:lstStyle/>
          <a:p>
            <a:pPr algn="ctr"/>
            <a:r>
              <a:rPr lang="sk-SK" b="1" dirty="0" smtClean="0"/>
              <a:t>Ďakujem za pozornosť !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8429684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Pramene:</a:t>
            </a:r>
            <a:endParaRPr lang="sk-SK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	Al-Banna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'</a:t>
            </a:r>
            <a:r>
              <a:rPr lang="sk-SK" sz="2000" b="1" dirty="0">
                <a:latin typeface="Arial" pitchFamily="34" charset="0"/>
                <a:cs typeface="Arial" pitchFamily="34" charset="0"/>
              </a:rPr>
              <a:t>, Hasan: </a:t>
            </a:r>
            <a:r>
              <a:rPr lang="sk-SK" sz="2000" i="1" dirty="0">
                <a:latin typeface="Arial" pitchFamily="34" charset="0"/>
                <a:cs typeface="Arial" pitchFamily="34" charset="0"/>
              </a:rPr>
              <a:t>Six Tracts of Hasan al-Banna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'</a:t>
            </a:r>
            <a:r>
              <a:rPr lang="sk-SK" sz="2000" i="1" dirty="0">
                <a:latin typeface="Arial" pitchFamily="34" charset="0"/>
                <a:cs typeface="Arial" pitchFamily="34" charset="0"/>
              </a:rPr>
              <a:t>: A 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Selection from </a:t>
            </a:r>
            <a:r>
              <a:rPr lang="sk-SK" sz="2000" i="1" dirty="0">
                <a:latin typeface="Arial" pitchFamily="34" charset="0"/>
                <a:cs typeface="Arial" pitchFamily="34" charset="0"/>
              </a:rPr>
              <a:t>the 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Majmú</a:t>
            </a:r>
            <a:r>
              <a:rPr lang="sk-SK" sz="2000" b="1" i="1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at Rasá</a:t>
            </a:r>
            <a:r>
              <a:rPr lang="sk-SK" sz="2000" b="1" i="1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sk-SK" sz="2000" i="1" dirty="0">
                <a:latin typeface="Arial" pitchFamily="34" charset="0"/>
                <a:cs typeface="Arial" pitchFamily="34" charset="0"/>
              </a:rPr>
              <a:t>al-Imám al-Shahíd Hasan al-Banna</a:t>
            </a:r>
            <a:r>
              <a:rPr lang="sk-SK" sz="2000" b="1" i="1" dirty="0">
                <a:latin typeface="Arial" pitchFamily="34" charset="0"/>
                <a:cs typeface="Arial" pitchFamily="34" charset="0"/>
              </a:rPr>
              <a:t>' </a:t>
            </a:r>
            <a:r>
              <a:rPr lang="sk-SK" sz="2000" i="1" dirty="0">
                <a:latin typeface="Arial" pitchFamily="34" charset="0"/>
                <a:cs typeface="Arial" pitchFamily="34" charset="0"/>
              </a:rPr>
              <a:t>(1906-1949)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, International Islamic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Federation of 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Student Organization, Accra – Ghana, 2006.</a:t>
            </a:r>
          </a:p>
          <a:p>
            <a:pPr>
              <a:buNone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Faraj</a:t>
            </a:r>
            <a:r>
              <a:rPr lang="sk-SK" sz="2000" b="1" dirty="0">
                <a:latin typeface="Arial" pitchFamily="34" charset="0"/>
                <a:cs typeface="Arial" pitchFamily="34" charset="0"/>
              </a:rPr>
              <a:t>, Muhammad ‘Abdus Salam: </a:t>
            </a:r>
            <a:r>
              <a:rPr lang="sk-SK" sz="2000" i="1" dirty="0">
                <a:latin typeface="Arial" pitchFamily="34" charset="0"/>
                <a:cs typeface="Arial" pitchFamily="34" charset="0"/>
              </a:rPr>
              <a:t>Jihaad: The Absent Obligation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, Maktabah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Al Ansaar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, Birmingham 2000, UK.</a:t>
            </a:r>
          </a:p>
          <a:p>
            <a:pPr>
              <a:buNone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	Charter </a:t>
            </a:r>
            <a:r>
              <a:rPr lang="sk-SK" sz="2000" b="1" dirty="0">
                <a:latin typeface="Arial" pitchFamily="34" charset="0"/>
                <a:cs typeface="Arial" pitchFamily="34" charset="0"/>
              </a:rPr>
              <a:t>of the Islamic Resistance Movement (HAMAS) of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Palestine,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translated 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by Muhammad Maqdsi, Islamic Association for Palestine,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Dallas, Texas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, in 1990.</a:t>
            </a:r>
            <a:r>
              <a:rPr lang="sk-SK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u="sng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sk-SK" sz="2000" u="sng" dirty="0" smtClean="0">
                <a:latin typeface="Arial" pitchFamily="34" charset="0"/>
                <a:cs typeface="Arial" pitchFamily="34" charset="0"/>
                <a:hlinkClick r:id="rId2"/>
              </a:rPr>
              <a:t>www.palestine-studies.org/files/pdf/jps/1734.pdf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stav 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z dňa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21.4.2013</a:t>
            </a:r>
          </a:p>
          <a:p>
            <a:pPr>
              <a:buNone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		Al-Qaradawi, Yusuf: 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Priorities of Islamic Movement in the Comming Phase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u="sng" dirty="0" smtClean="0">
                <a:latin typeface="Arial" pitchFamily="34" charset="0"/>
                <a:cs typeface="Arial" pitchFamily="34" charset="0"/>
              </a:rPr>
              <a:t>http://www.witness-pioneer.org/vil/Books/Q_Priorities/index.htm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stav z dňa 8. 12. 2010.</a:t>
            </a:r>
          </a:p>
          <a:p>
            <a:pPr>
              <a:buNone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Qutb</a:t>
            </a:r>
            <a:r>
              <a:rPr lang="sk-SK" sz="2000" b="1" dirty="0">
                <a:latin typeface="Arial" pitchFamily="34" charset="0"/>
                <a:cs typeface="Arial" pitchFamily="34" charset="0"/>
              </a:rPr>
              <a:t>, Sayyid: </a:t>
            </a:r>
            <a:r>
              <a:rPr lang="sk-SK" sz="2000" i="1" dirty="0">
                <a:latin typeface="Arial" pitchFamily="34" charset="0"/>
                <a:cs typeface="Arial" pitchFamily="34" charset="0"/>
              </a:rPr>
              <a:t>Milestones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, editoval A. B. al-Mehri, Maktabah Booksellers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&amp; Publishers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, Bimingham, UK, 2006.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Štruktúra kurzu</a:t>
            </a:r>
          </a:p>
          <a:p>
            <a:pPr marL="457200" indent="-457200">
              <a:buNone/>
            </a:pPr>
            <a:r>
              <a:rPr lang="sk-SK" sz="2000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Úvodná hodina, vysvetlenie základných pojmov: sekularizmus islamizmus, islamský extrémizmus, fundamentalizmus, reformizmus. Ideológia a história islamského reformizmu a fundamentalizmu 18.- 19. Storočí 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Islamský fundamentalizmus 20. storočia, kríza islámu a Moslimské bratstvo v Egypte a jeho radikalizácia (Sajid Qutb)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Radikálne odnože Moslimského bratstva: Moslimské bratstvo v Sýrii, Libanone, Jordánsku, Palestínske politické a náboženské hnutia Hamas , Gamaa Islamíja, Gamaat al Džihád,…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Šiítsky islamský aktivizmus: Náboženskí ideológovia, Iránska revolúcia, Libanon a Hizballáh 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Globálny islamský džihád a daw</a:t>
            </a:r>
            <a:r>
              <a:rPr lang="ar-SY" sz="2000" dirty="0">
                <a:latin typeface="Arial" pitchFamily="34" charset="0"/>
                <a:cs typeface="Arial" pitchFamily="34" charset="0"/>
              </a:rPr>
              <a:t>'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a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Umiernený islamský aktivizmus, stredná cesta v islame a Euro-islam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Podmienky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ukončenia: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Záverečný test v skúškovom období zo znalostí z prednášok a 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doporučenej 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literátúry.</a:t>
            </a:r>
          </a:p>
          <a:p>
            <a:pPr>
              <a:buNone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Celkové hodnotenie:</a:t>
            </a:r>
            <a:endParaRPr lang="sk-SK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A (100-93 %) B (92-85 %) C (84-78 %) D (77-69 %) E (68-60 %) Fx (59 % a menej)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Základné pojmy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Fundamentalizmus</a:t>
            </a:r>
          </a:p>
          <a:p>
            <a:pPr lvl="1"/>
            <a:r>
              <a:rPr lang="sk-SK" dirty="0" smtClean="0"/>
              <a:t>Návrat ku „koreňom“ (sola scriptura)</a:t>
            </a:r>
          </a:p>
          <a:p>
            <a:pPr lvl="1"/>
            <a:r>
              <a:rPr lang="sk-SK" dirty="0" smtClean="0"/>
              <a:t>Pôvod termínu: USA, začiatok 20. st., súhrné označenie viacerých hnutí (kvakeri, letničné a mesianistické hnutia)</a:t>
            </a:r>
          </a:p>
          <a:p>
            <a:pPr lvl="1"/>
            <a:r>
              <a:rPr lang="sk-SK" dirty="0" smtClean="0"/>
              <a:t>The Fundamentals (1905 – 1915),</a:t>
            </a:r>
          </a:p>
          <a:p>
            <a:pPr lvl="1"/>
            <a:r>
              <a:rPr lang="sk-SK" dirty="0" smtClean="0"/>
              <a:t> 1919: World Christian Fundamentals Association, 1920: babtistická National Federation of Fundamentalists.</a:t>
            </a:r>
          </a:p>
          <a:p>
            <a:pPr lvl="1"/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192688"/>
          </a:xfrm>
        </p:spPr>
        <p:txBody>
          <a:bodyPr/>
          <a:lstStyle/>
          <a:p>
            <a:r>
              <a:rPr lang="sk-SK" b="1" dirty="0" smtClean="0"/>
              <a:t>Islamský fundamentalizmus</a:t>
            </a:r>
          </a:p>
          <a:p>
            <a:pPr lvl="1"/>
            <a:r>
              <a:rPr lang="sk-SK" dirty="0" smtClean="0"/>
              <a:t>Dizertačná práca Abdel Maleka, 1964, Sorbona.</a:t>
            </a:r>
          </a:p>
          <a:p>
            <a:pPr lvl="1"/>
            <a:r>
              <a:rPr lang="sk-SK" dirty="0" smtClean="0"/>
              <a:t>Do arabčiny kalkovo </a:t>
            </a:r>
            <a:r>
              <a:rPr lang="en-GB" dirty="0" smtClean="0"/>
              <a:t>‘</a:t>
            </a:r>
            <a:r>
              <a:rPr lang="sk-SK" dirty="0" smtClean="0"/>
              <a:t>Usulíja ( </a:t>
            </a:r>
            <a:r>
              <a:rPr lang="en-GB" dirty="0" smtClean="0"/>
              <a:t>‘</a:t>
            </a:r>
            <a:r>
              <a:rPr lang="sk-SK" dirty="0" smtClean="0"/>
              <a:t>usúl = základy)</a:t>
            </a:r>
          </a:p>
          <a:p>
            <a:pPr lvl="1"/>
            <a:r>
              <a:rPr lang="sk-SK" dirty="0" smtClean="0"/>
              <a:t>Do povedomia v 80. rokoch 20.st. v súvislosti s bombovými útokmi.</a:t>
            </a:r>
          </a:p>
          <a:p>
            <a:pPr lvl="1"/>
            <a:r>
              <a:rPr lang="sk-SK" dirty="0" smtClean="0"/>
              <a:t>Ďalšie západné termíny: </a:t>
            </a:r>
            <a:r>
              <a:rPr lang="sk-SK" i="1" dirty="0" smtClean="0"/>
              <a:t>salafizmus, džihadizmus, neo-wahhabizmus, islamský terorizmus, neofundamentalizmus, politický islám a i.</a:t>
            </a:r>
          </a:p>
          <a:p>
            <a:pPr lvl="1"/>
            <a:r>
              <a:rPr lang="sk-SK" dirty="0" smtClean="0"/>
              <a:t>Arabské termíny: </a:t>
            </a:r>
            <a:r>
              <a:rPr lang="sk-SK" i="1" dirty="0" smtClean="0"/>
              <a:t>chawáridž – charidžovci, qarámita – karmati, zanádiqa – heretici</a:t>
            </a:r>
            <a:r>
              <a:rPr lang="sk-SK" dirty="0" smtClean="0"/>
              <a:t> a pod.</a:t>
            </a:r>
          </a:p>
          <a:p>
            <a:pPr lvl="1"/>
            <a:r>
              <a:rPr lang="sk-SK" dirty="0" smtClean="0"/>
              <a:t>Islamíjún vs. muslimún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sk-SK" b="1" dirty="0" smtClean="0"/>
              <a:t>Islamský reformiznus</a:t>
            </a:r>
          </a:p>
          <a:p>
            <a:pPr lvl="1"/>
            <a:r>
              <a:rPr lang="sk-SK" dirty="0" smtClean="0"/>
              <a:t>V širšom zmysle slova (18.-20.st. povstania a snahy o reformy: fulbské džihády, mahdiovské povstanie v Sudáne, atd.)</a:t>
            </a:r>
          </a:p>
          <a:p>
            <a:pPr lvl="1"/>
            <a:r>
              <a:rPr lang="sk-SK" dirty="0" smtClean="0"/>
              <a:t>v užšom zmysle slova, intelektuálne hnutie od polovice 19. st.</a:t>
            </a:r>
          </a:p>
          <a:p>
            <a:pPr lvl="1"/>
            <a:r>
              <a:rPr lang="sk-SK" dirty="0" smtClean="0"/>
              <a:t>cieľ -  návrat tradíciám predkov (salaf)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1203</TotalTime>
  <Words>1207</Words>
  <Application>Microsoft Office PowerPoint</Application>
  <PresentationFormat>On-screen Show (4:3)</PresentationFormat>
  <Paragraphs>190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Technic</vt:lpstr>
      <vt:lpstr>Náboženské a politické hnutia islamského aktivizmu  (RLB379) </vt:lpstr>
      <vt:lpstr>Slide 2</vt:lpstr>
      <vt:lpstr>Slide 3</vt:lpstr>
      <vt:lpstr>Slide 4</vt:lpstr>
      <vt:lpstr>Slide 5</vt:lpstr>
      <vt:lpstr>Slide 6</vt:lpstr>
      <vt:lpstr>Základné pojmy</vt:lpstr>
      <vt:lpstr>Slide 8</vt:lpstr>
      <vt:lpstr>Slide 9</vt:lpstr>
      <vt:lpstr>Slide 10</vt:lpstr>
      <vt:lpstr>Slide 11</vt:lpstr>
      <vt:lpstr>Slide 12</vt:lpstr>
      <vt:lpstr>Slide 13</vt:lpstr>
      <vt:lpstr>Fulbské džihády</vt:lpstr>
      <vt:lpstr>Slide 15</vt:lpstr>
      <vt:lpstr>Wahhabizmus</vt:lpstr>
      <vt:lpstr>Slide 17</vt:lpstr>
      <vt:lpstr>Slide 18</vt:lpstr>
      <vt:lpstr>Slide 19</vt:lpstr>
      <vt:lpstr>Slide 20</vt:lpstr>
      <vt:lpstr>Džihadistické hnutia proti imperializmu</vt:lpstr>
      <vt:lpstr>Slide 22</vt:lpstr>
      <vt:lpstr>Sidi Muhammad Idris al-Mahdi al-Senussi, King of Libya</vt:lpstr>
      <vt:lpstr>Slide 24</vt:lpstr>
      <vt:lpstr>Islamský intelektuálny reformizmus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Ďakujem za pozornosť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RLB379 Náboženské a politické hnutia islamského aktivizmu</dc:title>
  <dc:creator>Maroš Petrík</dc:creator>
  <cp:lastModifiedBy>Maroš Petrík</cp:lastModifiedBy>
  <cp:revision>71</cp:revision>
  <dcterms:created xsi:type="dcterms:W3CDTF">2013-09-26T15:49:48Z</dcterms:created>
  <dcterms:modified xsi:type="dcterms:W3CDTF">2013-09-27T12:20:58Z</dcterms:modified>
</cp:coreProperties>
</file>